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1"/>
  </p:notesMasterIdLst>
  <p:sldIdLst>
    <p:sldId id="256" r:id="rId2"/>
    <p:sldId id="428" r:id="rId3"/>
    <p:sldId id="430" r:id="rId4"/>
    <p:sldId id="442" r:id="rId5"/>
    <p:sldId id="429" r:id="rId6"/>
    <p:sldId id="402" r:id="rId7"/>
    <p:sldId id="441" r:id="rId8"/>
    <p:sldId id="453" r:id="rId9"/>
    <p:sldId id="462" r:id="rId10"/>
    <p:sldId id="454" r:id="rId11"/>
    <p:sldId id="463" r:id="rId12"/>
    <p:sldId id="455" r:id="rId13"/>
    <p:sldId id="456" r:id="rId14"/>
    <p:sldId id="457" r:id="rId15"/>
    <p:sldId id="458" r:id="rId16"/>
    <p:sldId id="459" r:id="rId17"/>
    <p:sldId id="464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1" r:id="rId26"/>
    <p:sldId id="450" r:id="rId27"/>
    <p:sldId id="452" r:id="rId28"/>
    <p:sldId id="460" r:id="rId29"/>
    <p:sldId id="313" r:id="rId30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428"/>
            <p14:sldId id="430"/>
            <p14:sldId id="442"/>
            <p14:sldId id="429"/>
            <p14:sldId id="402"/>
            <p14:sldId id="441"/>
            <p14:sldId id="453"/>
            <p14:sldId id="462"/>
            <p14:sldId id="454"/>
            <p14:sldId id="463"/>
            <p14:sldId id="455"/>
            <p14:sldId id="456"/>
            <p14:sldId id="457"/>
            <p14:sldId id="458"/>
            <p14:sldId id="459"/>
            <p14:sldId id="464"/>
            <p14:sldId id="443"/>
            <p14:sldId id="444"/>
            <p14:sldId id="445"/>
            <p14:sldId id="446"/>
            <p14:sldId id="447"/>
            <p14:sldId id="448"/>
            <p14:sldId id="449"/>
            <p14:sldId id="451"/>
            <p14:sldId id="450"/>
            <p14:sldId id="452"/>
            <p14:sldId id="460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CCFF"/>
    <a:srgbClr val="99CC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81" autoAdjust="0"/>
  </p:normalViewPr>
  <p:slideViewPr>
    <p:cSldViewPr snapToGrid="0">
      <p:cViewPr varScale="1">
        <p:scale>
          <a:sx n="91" d="100"/>
          <a:sy n="91" d="100"/>
        </p:scale>
        <p:origin x="10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66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13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455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571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669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790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442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298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7EDF05-2EC4-4231-887C-D990DFDDF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FD68639-A04B-4BD4-82D5-CE654BDBC1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8E5A62-411F-40B5-9B6C-B3A3DEC7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B67F-5260-4DFC-981A-3168E7AB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21817B-CB6C-4F71-AA55-51249B75A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40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D83B86-061A-4581-94D8-B2BB1646E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9C0D5D2-FF28-4973-B490-D0A85D5A3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5B2108-199C-4D96-9E27-B529205B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069D0E-E5D8-4A07-A1A3-407112C0D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0010D4-8EB0-46AC-9D8B-7D62745A6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99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6D03865-76A3-44CC-9339-AFFDF61193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2839F5-2A56-4D56-B638-A4C30DF1C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DBEDF8-F248-47AE-B58F-A90DED4CA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908ACD-D030-4FEA-A2F5-19A894686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C44CC6-45A7-491E-8173-5739E268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4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074F8B-0CF9-458F-A5D6-629FA3876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6886C7-7B53-4B6C-A951-F8B4B7B75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6EFD90-A39D-4B81-8795-CF482A5F3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38380B-253C-472B-97F9-8FBDF67CE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D41CAE-10E8-497D-BB4C-194BF296B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07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F05639-E950-4DFD-857A-EC6AA1399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A5BAF0-F9F4-4564-8523-9BF653EB0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AA3A2-7442-48A5-8DD5-852194C1E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21B137-9066-4690-B6DA-869BB940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B9F4DF-70BB-41AC-8541-2CBB10DA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68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AFA72E-3089-4C66-B930-BC2867C82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D57857-0A24-43C8-8B84-DECC6BE219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92A9AE-F49B-4449-8F5B-EB968FE97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30998B-35A4-456A-BFDC-1E39ED2CE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A45E8A-6504-496D-B44E-F465211C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9E6B7-9040-4074-91AC-A8AB53678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76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50B396-3EAB-4123-9E4D-D4715949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63E1A5-1B89-403C-89F9-386760F04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050609-4597-45E6-80AC-F67FEEF69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BEDAA37-B7D1-4B04-A6AC-4F50A0DD8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02C1408-3596-4E2C-86E7-7C76F46D35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CE2D752-39F5-4675-9791-8D682B4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1666C6B-D78B-484A-820C-4EDD09D8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2453CC1-8AD6-43DD-B223-340920A15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95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39AC86-286A-4182-BED4-58FE9DC3C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3F06305-2AD0-415E-824D-406E8000D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4D1731B-F0E8-4F5C-98C1-69ABCEF61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A6333EA-4E96-445F-9D5E-C6DE6610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19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432FE7-3B19-4BAF-A653-28262771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CC4AAC8-BFAC-46F4-A899-C4645F43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7B3BA09-5BCC-4E43-A0BF-C153454EE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27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7052D8-085B-4AB0-99CF-BDC3D143D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00DCF0-728E-4B67-A93F-332D14F80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2ACA66-561C-496C-8DB8-CD89038007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C079EC-2042-488F-84D0-D1F2F014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9822FC-9E5A-463C-B978-916C92EB2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24FF13-EDB3-4DEF-9010-70CC921F5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57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79C579-9185-408F-8D3D-44D0D556B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BF396D3-624D-49D7-A462-B2D847AD5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AB4702-8C41-48A1-9DA8-250331C2C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39C915-393B-4727-A8D1-B336C20F5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598718-65D3-4976-87C2-D5DA99175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611446-583A-498B-9CB5-11E7351B4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213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3">
                <a:lumMod val="40000"/>
                <a:lumOff val="60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91000">
              <a:schemeClr val="accent3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0761C7-E7E5-4A7C-843F-1F533D9FF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D089E1-2C72-4220-8724-8C1379CCB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094553-B7DB-4E8C-9CB9-B76FEDFA57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D8AC7D-D8FF-4457-A927-70DA7B4648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6FA932-3758-405D-AE81-DD15C922B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22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sv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1130" y="1419178"/>
            <a:ext cx="10379824" cy="286492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Arial Black" panose="020B0A04020102020204" pitchFamily="34" charset="0"/>
              </a:rPr>
              <a:t>РАЗДЕЛ 4. ПЕДАГОГИЧЕСКИЙ МЕНЕДЖМЕНТ. 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ОСНОВЫ ПЕДАГОГИЧЕСКОГО МАСТЕРСТВА</a:t>
            </a:r>
            <a:br>
              <a:rPr lang="ru-RU" sz="2000" dirty="0">
                <a:latin typeface="Arial Black" panose="020B0A04020102020204" pitchFamily="34" charset="0"/>
              </a:rPr>
            </a:b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400" b="1" dirty="0">
                <a:latin typeface="Arial Black" panose="020B0A04020102020204" pitchFamily="34" charset="0"/>
              </a:rPr>
              <a:t>Тема 21. </a:t>
            </a:r>
            <a:r>
              <a:rPr lang="ru-RU" sz="3600" b="1" dirty="0">
                <a:latin typeface="Arial Black" panose="020B0A04020102020204" pitchFamily="34" charset="0"/>
              </a:rPr>
              <a:t>Управление учреждением образования</a:t>
            </a:r>
            <a:br>
              <a:rPr lang="ru-RU" sz="3600" b="1" dirty="0">
                <a:latin typeface="Arial Black" panose="020B0A0402010202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38952" y="5023945"/>
            <a:ext cx="5532002" cy="100899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ru-RU" sz="2000" b="1" dirty="0" err="1"/>
              <a:t>Кузьминич</a:t>
            </a:r>
            <a:r>
              <a:rPr lang="ru-RU" sz="2000" b="1" dirty="0"/>
              <a:t> Татьяна Васильевна, </a:t>
            </a:r>
          </a:p>
          <a:p>
            <a:pPr algn="r"/>
            <a:r>
              <a:rPr lang="ru-RU" sz="2000" b="1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691130" y="305762"/>
            <a:ext cx="1783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" y="65457"/>
            <a:ext cx="11305308" cy="99470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Организационная структура управления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учреждением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3766" y="1330036"/>
            <a:ext cx="4880759" cy="241069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sz="2300" b="1" dirty="0"/>
          </a:p>
          <a:p>
            <a:pPr marL="0" indent="0">
              <a:buNone/>
            </a:pPr>
            <a:r>
              <a:rPr lang="ru-RU" sz="2900" b="1" dirty="0">
                <a:latin typeface="Arial Black" panose="020B0A04020102020204" pitchFamily="34" charset="0"/>
              </a:rPr>
              <a:t>Управленческие задачи в учреждении образования выполняют:</a:t>
            </a:r>
          </a:p>
          <a:p>
            <a:pPr marL="0" indent="0">
              <a:buNone/>
            </a:pPr>
            <a:r>
              <a:rPr lang="ru-RU" sz="2900" b="1" dirty="0"/>
              <a:t>1. Должностные лица администрации (ректор, проректоры, директор школы и завучи…);</a:t>
            </a:r>
          </a:p>
          <a:p>
            <a:pPr marL="0" indent="0">
              <a:buNone/>
            </a:pPr>
            <a:r>
              <a:rPr lang="ru-RU" sz="2900" b="1" dirty="0"/>
              <a:t>2. Органы и структурные подразделения, которые образуют организационную структуру управления (факультеты, кафедры, бухгалтерия,  библиотека и др.) и определяют организационные механизмы управляющей системы.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8149" y="724395"/>
            <a:ext cx="5049153" cy="1519984"/>
          </a:xfr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Организационная структура</a:t>
            </a:r>
            <a:r>
              <a:rPr lang="ru-RU" dirty="0">
                <a:latin typeface="Arial Black" panose="020B0A04020102020204" pitchFamily="34" charset="0"/>
              </a:rPr>
              <a:t> управления  </a:t>
            </a:r>
            <a:r>
              <a:rPr lang="ru-RU" dirty="0"/>
              <a:t>-</a:t>
            </a:r>
          </a:p>
          <a:p>
            <a:pPr marL="0" indent="0">
              <a:buNone/>
            </a:pPr>
            <a:r>
              <a:rPr lang="ru-RU" b="1" dirty="0"/>
              <a:t>это совокупность должностных лиц, органов и подразделений  учреждения образования, между которыми распределены полномочия и ответственность за выполнение функций управления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A59AF9D-81DF-422D-8BDD-A6726B23280D}"/>
              </a:ext>
            </a:extLst>
          </p:cNvPr>
          <p:cNvSpPr/>
          <p:nvPr/>
        </p:nvSpPr>
        <p:spPr>
          <a:xfrm>
            <a:off x="6323411" y="2600696"/>
            <a:ext cx="5153891" cy="3918857"/>
          </a:xfrm>
          <a:prstGeom prst="roundRect">
            <a:avLst/>
          </a:prstGeom>
          <a:solidFill>
            <a:srgbClr val="CCCCFF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ru-RU" sz="1400" b="1" dirty="0">
                <a:solidFill>
                  <a:schemeClr val="tx1"/>
                </a:solidFill>
                <a:latin typeface="Arial Black" panose="020B0A04020102020204" pitchFamily="34" charset="0"/>
              </a:rPr>
              <a:t>Типы организационных структур</a:t>
            </a:r>
            <a:r>
              <a:rPr lang="ru-RU" sz="1400" dirty="0">
                <a:solidFill>
                  <a:schemeClr val="tx1"/>
                </a:solidFill>
                <a:latin typeface="Arial Black" panose="020B0A04020102020204" pitchFamily="34" charset="0"/>
              </a:rPr>
              <a:t> управления:</a:t>
            </a:r>
          </a:p>
          <a:p>
            <a:r>
              <a:rPr lang="ru-RU" sz="1400" dirty="0">
                <a:solidFill>
                  <a:schemeClr val="tx1"/>
                </a:solidFill>
              </a:rPr>
              <a:t>1. </a:t>
            </a:r>
            <a:r>
              <a:rPr lang="ru-RU" sz="1400" b="1" dirty="0">
                <a:solidFill>
                  <a:schemeClr val="tx1"/>
                </a:solidFill>
              </a:rPr>
              <a:t>линейная</a:t>
            </a:r>
            <a:r>
              <a:rPr lang="ru-RU" sz="1400" dirty="0">
                <a:solidFill>
                  <a:schemeClr val="tx1"/>
                </a:solidFill>
              </a:rPr>
              <a:t> (в руках руководителя все функции управления – единоначалие, поручения передаются по цепочке: сверху - вниз );</a:t>
            </a:r>
          </a:p>
          <a:p>
            <a:r>
              <a:rPr lang="ru-RU" sz="1400" dirty="0">
                <a:solidFill>
                  <a:schemeClr val="tx1"/>
                </a:solidFill>
              </a:rPr>
              <a:t>2. </a:t>
            </a:r>
            <a:r>
              <a:rPr lang="ru-RU" sz="1400" b="1" dirty="0">
                <a:solidFill>
                  <a:schemeClr val="tx1"/>
                </a:solidFill>
              </a:rPr>
              <a:t>линейно-функциональная</a:t>
            </a:r>
            <a:r>
              <a:rPr lang="ru-RU" sz="1400" dirty="0">
                <a:solidFill>
                  <a:schemeClr val="tx1"/>
                </a:solidFill>
              </a:rPr>
              <a:t> (образуются отдельные функциональные подразделения, им передаются </a:t>
            </a:r>
            <a:r>
              <a:rPr lang="ru-RU" sz="1400" dirty="0" err="1">
                <a:solidFill>
                  <a:schemeClr val="tx1"/>
                </a:solidFill>
              </a:rPr>
              <a:t>некото-рые</a:t>
            </a:r>
            <a:r>
              <a:rPr lang="ru-RU" sz="1400" dirty="0">
                <a:solidFill>
                  <a:schemeClr val="tx1"/>
                </a:solidFill>
              </a:rPr>
              <a:t> управленческие функции по отдельным вопросам  (общежития, библиотека и др.); </a:t>
            </a:r>
          </a:p>
          <a:p>
            <a:r>
              <a:rPr lang="ru-RU" sz="1400" dirty="0">
                <a:solidFill>
                  <a:schemeClr val="tx1"/>
                </a:solidFill>
              </a:rPr>
              <a:t>3</a:t>
            </a:r>
            <a:r>
              <a:rPr lang="ru-RU" sz="1400" b="1" dirty="0">
                <a:solidFill>
                  <a:schemeClr val="tx1"/>
                </a:solidFill>
              </a:rPr>
              <a:t>. дивизионная </a:t>
            </a:r>
            <a:r>
              <a:rPr lang="ru-RU" sz="1400" dirty="0">
                <a:solidFill>
                  <a:schemeClr val="tx1"/>
                </a:solidFill>
              </a:rPr>
              <a:t>(создается в учебно-образовательных комплексах и характеризуется с высокой степенью дифференциации их функций: колледж в структуре ун-та и др.</a:t>
            </a:r>
          </a:p>
          <a:p>
            <a:r>
              <a:rPr lang="ru-RU" sz="1400" dirty="0">
                <a:solidFill>
                  <a:schemeClr val="tx1"/>
                </a:solidFill>
              </a:rPr>
              <a:t>4. </a:t>
            </a:r>
            <a:r>
              <a:rPr lang="ru-RU" sz="1400" b="1" dirty="0">
                <a:solidFill>
                  <a:schemeClr val="tx1"/>
                </a:solidFill>
              </a:rPr>
              <a:t>проектно-матричная </a:t>
            </a:r>
            <a:r>
              <a:rPr lang="ru-RU" sz="1400" dirty="0">
                <a:solidFill>
                  <a:schemeClr val="tx1"/>
                </a:solidFill>
              </a:rPr>
              <a:t>(наряду с функциональными подразделениями создаются временные проектные группы, отвечающие за разработку и внедрение </a:t>
            </a:r>
            <a:r>
              <a:rPr lang="ru-RU" sz="1400" dirty="0" err="1">
                <a:solidFill>
                  <a:schemeClr val="tx1"/>
                </a:solidFill>
              </a:rPr>
              <a:t>педаогических</a:t>
            </a:r>
            <a:r>
              <a:rPr lang="ru-RU" sz="1400" dirty="0">
                <a:solidFill>
                  <a:schemeClr val="tx1"/>
                </a:solidFill>
              </a:rPr>
              <a:t>  инноваций)</a:t>
            </a:r>
          </a:p>
          <a:p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8BD5096-4C3D-4731-8F2F-9ECD5B066475}"/>
              </a:ext>
            </a:extLst>
          </p:cNvPr>
          <p:cNvSpPr/>
          <p:nvPr/>
        </p:nvSpPr>
        <p:spPr>
          <a:xfrm>
            <a:off x="593766" y="4376057"/>
            <a:ext cx="4714504" cy="1698171"/>
          </a:xfrm>
          <a:prstGeom prst="rect">
            <a:avLst/>
          </a:prstGeom>
          <a:solidFill>
            <a:srgbClr val="CCCCFF"/>
          </a:solidFill>
          <a:ln w="57150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СТРУКТУРЫ УПРАВЛЕНИЯ: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централизованные </a:t>
            </a:r>
            <a:r>
              <a:rPr lang="ru-RU" sz="2000" dirty="0">
                <a:solidFill>
                  <a:schemeClr val="tx1"/>
                </a:solidFill>
              </a:rPr>
              <a:t>(право принятия решения у руководителя) и </a:t>
            </a:r>
            <a:r>
              <a:rPr lang="ru-RU" sz="2000" b="1" dirty="0">
                <a:solidFill>
                  <a:schemeClr val="tx1"/>
                </a:solidFill>
              </a:rPr>
              <a:t>децентрализованные </a:t>
            </a:r>
            <a:r>
              <a:rPr lang="ru-RU" sz="2000" dirty="0">
                <a:solidFill>
                  <a:schemeClr val="tx1"/>
                </a:solidFill>
              </a:rPr>
              <a:t>(решения принимаются на разных уровнях)</a:t>
            </a:r>
          </a:p>
        </p:txBody>
      </p:sp>
      <p:sp>
        <p:nvSpPr>
          <p:cNvPr id="7" name="Стрелка: влево 6">
            <a:extLst>
              <a:ext uri="{FF2B5EF4-FFF2-40B4-BE49-F238E27FC236}">
                <a16:creationId xmlns:a16="http://schemas.microsoft.com/office/drawing/2014/main" id="{4575BF47-D310-4901-B5F0-43711991EEDE}"/>
              </a:ext>
            </a:extLst>
          </p:cNvPr>
          <p:cNvSpPr/>
          <p:nvPr/>
        </p:nvSpPr>
        <p:spPr>
          <a:xfrm>
            <a:off x="5379521" y="4790311"/>
            <a:ext cx="943890" cy="869661"/>
          </a:xfrm>
          <a:prstGeom prst="leftArrow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88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186" y="127997"/>
            <a:ext cx="11625515" cy="92890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Организационные механизмы управления учреждением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1906" y="1502229"/>
            <a:ext cx="9761516" cy="455617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2000" b="1" dirty="0"/>
              <a:t>1. Должностные лица,  органы и структурные подразделения, которые выполняют в определенной последовательности и определенными способами  управленческие действия.</a:t>
            </a:r>
          </a:p>
          <a:p>
            <a:pPr marL="0" indent="0">
              <a:buNone/>
            </a:pPr>
            <a:r>
              <a:rPr lang="ru-RU" sz="2000" b="1" dirty="0"/>
              <a:t>2. Управленческая деятельность включает в себя выполнение последовательных управленческих действий: </a:t>
            </a:r>
          </a:p>
          <a:p>
            <a:pPr marL="457200" lvl="1" indent="0">
              <a:buNone/>
            </a:pPr>
            <a:endParaRPr lang="ru-RU" sz="1800" b="1" dirty="0"/>
          </a:p>
          <a:p>
            <a:pPr marL="457200" lvl="1" indent="0">
              <a:buNone/>
            </a:pPr>
            <a:r>
              <a:rPr lang="ru-RU" sz="1800" b="1" dirty="0"/>
              <a:t>*мотивация </a:t>
            </a:r>
          </a:p>
          <a:p>
            <a:pPr marL="457200" lvl="1" indent="0">
              <a:buNone/>
            </a:pPr>
            <a:r>
              <a:rPr lang="ru-RU" sz="1800" b="1" dirty="0"/>
              <a:t>* планирование</a:t>
            </a:r>
          </a:p>
          <a:p>
            <a:pPr marL="457200" lvl="1" indent="0">
              <a:buNone/>
            </a:pPr>
            <a:r>
              <a:rPr lang="ru-RU" sz="1800" b="1" dirty="0"/>
              <a:t>* организация</a:t>
            </a:r>
          </a:p>
          <a:p>
            <a:pPr marL="457200" lvl="1" indent="0">
              <a:buNone/>
            </a:pPr>
            <a:r>
              <a:rPr lang="ru-RU" sz="1800" b="1" dirty="0"/>
              <a:t>* руководство</a:t>
            </a:r>
          </a:p>
          <a:p>
            <a:pPr marL="457200" lvl="1" indent="0">
              <a:buNone/>
            </a:pPr>
            <a:r>
              <a:rPr lang="ru-RU" sz="1800" b="1" dirty="0"/>
              <a:t>* контроль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94541010-F50E-4F1F-B4B0-0287F2BB80F7}"/>
              </a:ext>
            </a:extLst>
          </p:cNvPr>
          <p:cNvSpPr/>
          <p:nvPr/>
        </p:nvSpPr>
        <p:spPr>
          <a:xfrm>
            <a:off x="3750628" y="3807036"/>
            <a:ext cx="914400" cy="1441857"/>
          </a:xfrm>
          <a:prstGeom prst="rightBrac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8802B1A-B131-4F3F-9FDB-7255615DBA4E}"/>
              </a:ext>
            </a:extLst>
          </p:cNvPr>
          <p:cNvSpPr/>
          <p:nvPr/>
        </p:nvSpPr>
        <p:spPr>
          <a:xfrm>
            <a:off x="5215248" y="3868883"/>
            <a:ext cx="4429496" cy="1318161"/>
          </a:xfrm>
          <a:prstGeom prst="rect">
            <a:avLst/>
          </a:prstGeom>
          <a:solidFill>
            <a:schemeClr val="bg2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ЗАКОНЧЕННЫЙ УПРАВЛЕНЧЕСКИЙ ЦИКЛ </a:t>
            </a:r>
          </a:p>
        </p:txBody>
      </p:sp>
    </p:spTree>
    <p:extLst>
      <p:ext uri="{BB962C8B-B14F-4D97-AF65-F5344CB8AC3E}">
        <p14:creationId xmlns:p14="http://schemas.microsoft.com/office/powerpoint/2010/main" val="2062237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822" y="92370"/>
            <a:ext cx="10654353" cy="712519"/>
          </a:xfrm>
        </p:spPr>
        <p:txBody>
          <a:bodyPr>
            <a:normAutofit fontScale="90000"/>
          </a:bodyPr>
          <a:lstStyle/>
          <a:p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>Управление функционированием  учреждения образования. Мотивация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824" y="1282535"/>
            <a:ext cx="6201992" cy="3431969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Мотивация определяет </a:t>
            </a:r>
            <a:r>
              <a:rPr lang="ru-RU" sz="1800" b="1" dirty="0"/>
              <a:t>активность, направленность и величину трудовых усилий работников, продуктивность их трудовой деятельности и поведения в учреждении образования.  </a:t>
            </a:r>
          </a:p>
          <a:p>
            <a:pPr marL="0" indent="0">
              <a:buNone/>
            </a:pPr>
            <a:r>
              <a:rPr lang="ru-RU" sz="1800" b="1" dirty="0"/>
              <a:t>На мотивацию влияют материальные, психологические, социальные факторы</a:t>
            </a:r>
          </a:p>
          <a:p>
            <a:pPr marL="0" indent="0">
              <a:buNone/>
            </a:pPr>
            <a:endParaRPr lang="ru-RU" sz="1800" b="1" dirty="0"/>
          </a:p>
          <a:p>
            <a:pPr marL="0" indent="0" algn="ctr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Две группы теории мотивации:</a:t>
            </a:r>
          </a:p>
          <a:p>
            <a:pPr marL="457200" indent="-457200" algn="ctr">
              <a:buAutoNum type="arabicPeriod"/>
            </a:pPr>
            <a:r>
              <a:rPr lang="ru-RU" sz="1800" b="1" dirty="0"/>
              <a:t>содержательные теории </a:t>
            </a:r>
            <a:r>
              <a:rPr lang="ru-RU" sz="1800" dirty="0"/>
              <a:t>мотивации; </a:t>
            </a:r>
          </a:p>
          <a:p>
            <a:pPr marL="457200" indent="-457200" algn="ctr">
              <a:buAutoNum type="arabicPeriod"/>
            </a:pPr>
            <a:r>
              <a:rPr lang="ru-RU" sz="1800" b="1" dirty="0"/>
              <a:t>процессуальные теории</a:t>
            </a:r>
            <a:r>
              <a:rPr lang="ru-RU" sz="1800" dirty="0"/>
              <a:t> мотивации.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37714" y="1282535"/>
            <a:ext cx="3585462" cy="454357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Типы поведения: </a:t>
            </a:r>
          </a:p>
          <a:p>
            <a:pPr marL="457200" indent="-457200">
              <a:buAutoNum type="arabicPeriod"/>
            </a:pPr>
            <a:r>
              <a:rPr lang="ru-RU" b="1" dirty="0"/>
              <a:t>Инициативный (инициатива, творчество, ответственность);</a:t>
            </a:r>
          </a:p>
          <a:p>
            <a:pPr marL="457200" indent="-457200">
              <a:buAutoNum type="arabicPeriod"/>
            </a:pPr>
            <a:r>
              <a:rPr lang="ru-RU" b="1" dirty="0"/>
              <a:t>Исполнительский (приспосабливается к условиям работы, аккуратно  выполняет задания);</a:t>
            </a:r>
          </a:p>
          <a:p>
            <a:pPr marL="457200" indent="-457200">
              <a:buAutoNum type="arabicPeriod"/>
            </a:pPr>
            <a:r>
              <a:rPr lang="ru-RU" b="1" dirty="0"/>
              <a:t>Потребительский (ориентированность на себя, свою выгоду);</a:t>
            </a:r>
          </a:p>
          <a:p>
            <a:pPr marL="457200" indent="-457200">
              <a:buAutoNum type="arabicPeriod"/>
            </a:pPr>
            <a:r>
              <a:rPr lang="ru-RU" b="1" dirty="0"/>
              <a:t>Отсутствующий (работа по инерции, намерен уволиться)</a:t>
            </a:r>
          </a:p>
          <a:p>
            <a:pPr marL="457200" indent="-457200">
              <a:buAutoNum type="arabicPeriod"/>
            </a:pPr>
            <a:endParaRPr lang="ru-RU" b="1" dirty="0"/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A0A68A64-E4D9-4C88-9223-586A939BA600}"/>
              </a:ext>
            </a:extLst>
          </p:cNvPr>
          <p:cNvSpPr/>
          <p:nvPr/>
        </p:nvSpPr>
        <p:spPr>
          <a:xfrm>
            <a:off x="2879766" y="2835361"/>
            <a:ext cx="2101932" cy="5936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FCF062-C624-49E8-93EC-3ECE5E26B977}"/>
              </a:ext>
            </a:extLst>
          </p:cNvPr>
          <p:cNvSpPr/>
          <p:nvPr/>
        </p:nvSpPr>
        <p:spPr>
          <a:xfrm>
            <a:off x="451262" y="4977902"/>
            <a:ext cx="3479470" cy="848211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А. Маслоу, Ф. </a:t>
            </a:r>
            <a:r>
              <a:rPr lang="ru-RU" b="1" dirty="0" err="1">
                <a:solidFill>
                  <a:schemeClr val="tx1"/>
                </a:solidFill>
              </a:rPr>
              <a:t>Герцберг</a:t>
            </a:r>
            <a:r>
              <a:rPr lang="ru-RU" b="1" dirty="0">
                <a:solidFill>
                  <a:schemeClr val="tx1"/>
                </a:solidFill>
              </a:rPr>
              <a:t> (удовлетворение потребностей)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3DB471-D9C7-41AC-A0EB-DDC7AFD184D2}"/>
              </a:ext>
            </a:extLst>
          </p:cNvPr>
          <p:cNvSpPr/>
          <p:nvPr/>
        </p:nvSpPr>
        <p:spPr>
          <a:xfrm>
            <a:off x="4067281" y="4977901"/>
            <a:ext cx="3247919" cy="848211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Л. Портер и Э. </a:t>
            </a:r>
            <a:r>
              <a:rPr lang="ru-RU" b="1" dirty="0" err="1">
                <a:solidFill>
                  <a:schemeClr val="tx1"/>
                </a:solidFill>
              </a:rPr>
              <a:t>Лоулер</a:t>
            </a:r>
            <a:r>
              <a:rPr lang="ru-RU" b="1" dirty="0">
                <a:solidFill>
                  <a:schemeClr val="tx1"/>
                </a:solidFill>
              </a:rPr>
              <a:t> – (справедливость и ожидания</a:t>
            </a:r>
            <a:r>
              <a:rPr lang="ru-RU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4973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557" y="190006"/>
            <a:ext cx="10656126" cy="8431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latin typeface="Arial Black" panose="020B0A04020102020204" pitchFamily="34" charset="0"/>
              </a:rPr>
              <a:t>Управление функционированием  </a:t>
            </a:r>
            <a:br>
              <a:rPr lang="ru-RU" sz="3100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>учреждения образования. </a:t>
            </a:r>
            <a:r>
              <a:rPr lang="ru-RU" sz="2800" dirty="0">
                <a:latin typeface="Arial Black" panose="020B0A04020102020204" pitchFamily="34" charset="0"/>
              </a:rPr>
              <a:t>Планирование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3557" y="1484416"/>
            <a:ext cx="5288479" cy="470262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/>
          </a:p>
          <a:p>
            <a:pPr marL="457200" lvl="1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Планирование –</a:t>
            </a:r>
            <a:r>
              <a:rPr lang="ru-RU" sz="1600" dirty="0"/>
              <a:t> </a:t>
            </a:r>
          </a:p>
          <a:p>
            <a:pPr marL="457200" lvl="1" indent="0">
              <a:buNone/>
            </a:pPr>
            <a:r>
              <a:rPr lang="ru-RU" sz="1800" dirty="0"/>
              <a:t>управленческое действие, направленное на прогнозирование конечных результатов.</a:t>
            </a:r>
          </a:p>
          <a:p>
            <a:pPr marL="457200" lvl="1" indent="0">
              <a:buNone/>
            </a:pPr>
            <a:r>
              <a:rPr lang="ru-RU" sz="1800" dirty="0"/>
              <a:t>Определяются виды работ, последовательность и сроки их выполнения.</a:t>
            </a:r>
          </a:p>
          <a:p>
            <a:pPr marL="457200" lvl="1" indent="0">
              <a:buNone/>
            </a:pPr>
            <a:r>
              <a:rPr lang="ru-RU" sz="1800" dirty="0"/>
              <a:t>Основа планирования образовательного процесса в   учреждениях образования – </a:t>
            </a:r>
            <a:r>
              <a:rPr lang="ru-RU" sz="1800" b="1" dirty="0"/>
              <a:t>учебные планы, </a:t>
            </a:r>
            <a:r>
              <a:rPr lang="ru-RU" sz="1800" dirty="0"/>
              <a:t>которые составляются на основе государственных образовательных стандартов. </a:t>
            </a:r>
          </a:p>
          <a:p>
            <a:pPr marL="457200" lvl="1" indent="0">
              <a:buNone/>
            </a:pPr>
            <a:r>
              <a:rPr lang="ru-RU" sz="1800" dirty="0"/>
              <a:t>На основе учебного  плана разрабатывается </a:t>
            </a:r>
            <a:r>
              <a:rPr lang="ru-RU" sz="1800" b="1" dirty="0"/>
              <a:t>расписание занятий</a:t>
            </a:r>
            <a:r>
              <a:rPr lang="ru-RU" sz="1800" dirty="0"/>
              <a:t>, которые регламентируют рабочее время педагогов и учебное – обучающихся.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4397" y="1484416"/>
            <a:ext cx="5034046" cy="470262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1800" dirty="0"/>
          </a:p>
          <a:p>
            <a:pPr marL="457200" lvl="1" indent="0">
              <a:buNone/>
            </a:pPr>
            <a:r>
              <a:rPr lang="ru-RU" sz="2000" dirty="0"/>
              <a:t>Изучение отдельных учебных предметов и курсов определяются учебными программами, на их основе разрабатываются </a:t>
            </a:r>
            <a:r>
              <a:rPr lang="ru-RU" sz="2000" b="1" dirty="0"/>
              <a:t>календарные (тематические планы,</a:t>
            </a:r>
            <a:r>
              <a:rPr lang="ru-RU" sz="2000" dirty="0"/>
              <a:t> содержание отдельных уроков, лекционных, практических и др. занятий)</a:t>
            </a:r>
          </a:p>
          <a:p>
            <a:pPr marL="457200" lvl="1" indent="0">
              <a:buNone/>
            </a:pPr>
            <a:r>
              <a:rPr lang="ru-RU" sz="2000" dirty="0"/>
              <a:t>Осуществляется </a:t>
            </a:r>
            <a:r>
              <a:rPr lang="ru-RU" sz="2000" b="1" dirty="0"/>
              <a:t>планирование отдельных структурных подразделений и объединений, индивидуальной работы </a:t>
            </a:r>
            <a:r>
              <a:rPr lang="ru-RU" sz="2000" dirty="0"/>
              <a:t>педагогов.  </a:t>
            </a:r>
          </a:p>
        </p:txBody>
      </p:sp>
    </p:spTree>
    <p:extLst>
      <p:ext uri="{BB962C8B-B14F-4D97-AF65-F5344CB8AC3E}">
        <p14:creationId xmlns:p14="http://schemas.microsoft.com/office/powerpoint/2010/main" val="2370374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Управление функционированием 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учреждения образования. Организация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3804"/>
            <a:ext cx="4078184" cy="353567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endParaRPr lang="ru-RU" sz="2000" b="1" dirty="0"/>
          </a:p>
          <a:p>
            <a:pPr marL="457200" lvl="1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Организация </a:t>
            </a:r>
            <a:r>
              <a:rPr lang="ru-RU" sz="2000" dirty="0">
                <a:latin typeface="Arial Black" panose="020B0A04020102020204" pitchFamily="34" charset="0"/>
              </a:rPr>
              <a:t>–</a:t>
            </a:r>
            <a:r>
              <a:rPr lang="ru-RU" sz="2000" dirty="0"/>
              <a:t> </a:t>
            </a:r>
          </a:p>
          <a:p>
            <a:pPr marL="457200" lvl="1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часть управленческой деятельности, которая обеспечивает объединение работников учреждения образования и имеющихся средств для достижения поставленных целей.</a:t>
            </a:r>
          </a:p>
          <a:p>
            <a:pPr marL="457200" lvl="1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В ходе реализации необходимо решить следующие</a:t>
            </a:r>
          </a:p>
          <a:p>
            <a:pPr marL="457200" lvl="1" indent="0">
              <a:buNone/>
            </a:pPr>
            <a:r>
              <a:rPr lang="ru-RU" sz="2000" b="1" dirty="0">
                <a:solidFill>
                  <a:schemeClr val="tx1"/>
                </a:solidFill>
                <a:latin typeface="Arial Black" panose="020B0A04020102020204" pitchFamily="34" charset="0"/>
              </a:rPr>
              <a:t>организационные задачи: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13912" y="1923803"/>
            <a:ext cx="4227615" cy="347407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endParaRPr lang="ru-RU" sz="2400" b="1" dirty="0"/>
          </a:p>
          <a:p>
            <a:pPr marL="457200" indent="-457200">
              <a:buAutoNum type="arabicPeriod"/>
            </a:pPr>
            <a:r>
              <a:rPr lang="ru-RU" sz="1900" b="1" dirty="0"/>
              <a:t>Распределение (горизонтальное и вертикальное) и специализация (узкая и широкая) труда; </a:t>
            </a:r>
          </a:p>
          <a:p>
            <a:pPr marL="457200" indent="-457200">
              <a:buFont typeface="+mj-lt"/>
              <a:buAutoNum type="arabicPeriod"/>
            </a:pPr>
            <a:endParaRPr lang="ru-RU" sz="1900" b="1" dirty="0"/>
          </a:p>
          <a:p>
            <a:pPr marL="457200" indent="-457200">
              <a:buAutoNum type="arabicPeriod"/>
            </a:pPr>
            <a:r>
              <a:rPr lang="ru-RU" sz="1900" b="1" dirty="0"/>
              <a:t>Группировка работ и образование структурных подразделений (НИРС и др.);</a:t>
            </a:r>
          </a:p>
          <a:p>
            <a:pPr marL="457200" indent="-457200">
              <a:buAutoNum type="arabicPeriod"/>
            </a:pPr>
            <a:endParaRPr lang="ru-RU" sz="1900" b="1" dirty="0"/>
          </a:p>
          <a:p>
            <a:pPr marL="457200" indent="-457200">
              <a:buAutoNum type="arabicPeriod"/>
            </a:pPr>
            <a:r>
              <a:rPr lang="ru-RU" sz="1900" b="1" dirty="0"/>
              <a:t>Установление диапазона контроля и делегирования полномочий 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7" name="Выноска: двойная изогнутая линия 6">
            <a:extLst>
              <a:ext uri="{FF2B5EF4-FFF2-40B4-BE49-F238E27FC236}">
                <a16:creationId xmlns:a16="http://schemas.microsoft.com/office/drawing/2014/main" id="{C0C5F645-5502-4060-82AB-8C3C504C0E98}"/>
              </a:ext>
            </a:extLst>
          </p:cNvPr>
          <p:cNvSpPr/>
          <p:nvPr/>
        </p:nvSpPr>
        <p:spPr>
          <a:xfrm>
            <a:off x="10544874" y="1872790"/>
            <a:ext cx="1451598" cy="155621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99227"/>
              <a:gd name="adj8" fmla="val -4243"/>
            </a:avLst>
          </a:prstGeom>
          <a:solidFill>
            <a:srgbClr val="CCCCFF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Учитель-предметник </a:t>
            </a:r>
          </a:p>
          <a:p>
            <a:pPr algn="ctr"/>
            <a:endParaRPr lang="ru-RU" sz="1600" b="1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Учитель начальных классов</a:t>
            </a:r>
          </a:p>
        </p:txBody>
      </p:sp>
    </p:spTree>
    <p:extLst>
      <p:ext uri="{BB962C8B-B14F-4D97-AF65-F5344CB8AC3E}">
        <p14:creationId xmlns:p14="http://schemas.microsoft.com/office/powerpoint/2010/main" val="3762802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326" y="222998"/>
            <a:ext cx="9605635" cy="105930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Управление функционированием  учреждения образования. Руководство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6266" y="1508166"/>
            <a:ext cx="4975760" cy="201880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100" b="1" dirty="0"/>
              <a:t>Руководство основано на реализации властных отношений. </a:t>
            </a:r>
          </a:p>
          <a:p>
            <a:pPr marL="0" indent="0">
              <a:buNone/>
            </a:pPr>
            <a:r>
              <a:rPr lang="ru-RU" sz="2100" b="1" dirty="0">
                <a:latin typeface="Arial Black" panose="020B0A04020102020204" pitchFamily="34" charset="0"/>
              </a:rPr>
              <a:t>Формы власти, </a:t>
            </a:r>
            <a:r>
              <a:rPr lang="ru-RU" sz="2100" b="1" dirty="0"/>
              <a:t>встречающиеся  в учреждениях образования:</a:t>
            </a:r>
          </a:p>
          <a:p>
            <a:pPr marL="457200" indent="-457200">
              <a:buAutoNum type="arabicPeriod"/>
            </a:pPr>
            <a:r>
              <a:rPr lang="ru-RU" sz="2100" b="1" dirty="0"/>
              <a:t>Основанная на принуждении (наказании)</a:t>
            </a:r>
          </a:p>
          <a:p>
            <a:pPr marL="457200" indent="-457200">
              <a:buAutoNum type="arabicPeriod"/>
            </a:pPr>
            <a:r>
              <a:rPr lang="ru-RU" sz="2100" b="1" dirty="0"/>
              <a:t>Основанная на поощрении</a:t>
            </a:r>
          </a:p>
          <a:p>
            <a:pPr marL="457200" indent="-457200">
              <a:buAutoNum type="arabicPeriod"/>
            </a:pPr>
            <a:r>
              <a:rPr lang="ru-RU" sz="2100" b="1" dirty="0"/>
              <a:t>Основанная на авторитете (экспертная)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6265" y="3752836"/>
            <a:ext cx="4975759" cy="1222926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100" b="1" dirty="0"/>
              <a:t>4. Основанная на примере (эталонная)</a:t>
            </a:r>
          </a:p>
          <a:p>
            <a:pPr marL="0" indent="0">
              <a:buNone/>
            </a:pPr>
            <a:r>
              <a:rPr lang="ru-RU" sz="2100" b="1" dirty="0"/>
              <a:t>5. Основанная на праве (законная)</a:t>
            </a:r>
          </a:p>
          <a:p>
            <a:pPr marL="0" indent="0">
              <a:buNone/>
            </a:pPr>
            <a:r>
              <a:rPr lang="ru-RU" sz="2100" b="1" dirty="0"/>
              <a:t>6. Основанная на обладании информацией  и др.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D485D03-05E9-467A-8277-D7C952C1D511}"/>
              </a:ext>
            </a:extLst>
          </p:cNvPr>
          <p:cNvSpPr/>
          <p:nvPr/>
        </p:nvSpPr>
        <p:spPr>
          <a:xfrm>
            <a:off x="6380051" y="1520041"/>
            <a:ext cx="4759003" cy="34675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Качества и особенности управленческой деятельности руководителя составляют </a:t>
            </a:r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стиль управления </a:t>
            </a:r>
            <a:r>
              <a:rPr lang="ru-RU" b="1" dirty="0">
                <a:solidFill>
                  <a:schemeClr val="tx1"/>
                </a:solidFill>
              </a:rPr>
              <a:t>( устойчивая система практических действий руководителя, совокупность методов его влияния на подчиненных с целью решения управленческих задач).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  <a:latin typeface="Arial Black" panose="020B0A04020102020204" pitchFamily="34" charset="0"/>
              </a:rPr>
              <a:t>Стили управления: 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Авторитарный (императивный)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Демократический (коллегиальный)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chemeClr val="tx1"/>
                </a:solidFill>
              </a:rPr>
              <a:t>Либеральный (попустительский)  </a:t>
            </a:r>
          </a:p>
        </p:txBody>
      </p:sp>
    </p:spTree>
    <p:extLst>
      <p:ext uri="{BB962C8B-B14F-4D97-AF65-F5344CB8AC3E}">
        <p14:creationId xmlns:p14="http://schemas.microsoft.com/office/powerpoint/2010/main" val="1529809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Управление функционированием 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учреждения образования. </a:t>
            </a:r>
            <a:r>
              <a:rPr lang="ru-RU" sz="2800" b="1" dirty="0">
                <a:latin typeface="Arial Black" panose="020B0A04020102020204" pitchFamily="34" charset="0"/>
              </a:rPr>
              <a:t>Контроль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246908"/>
            <a:ext cx="4161313" cy="494013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Arial Black" panose="020B0A04020102020204" pitchFamily="34" charset="0"/>
              </a:rPr>
              <a:t>Контроль – </a:t>
            </a:r>
          </a:p>
          <a:p>
            <a:pPr marL="0" indent="0">
              <a:buNone/>
            </a:pPr>
            <a:r>
              <a:rPr lang="ru-RU" sz="1800" b="1" dirty="0"/>
              <a:t>это процесс сопоставления фактически достигнутых результатов с запланированными и принятия на этой основе определенных управленческих решений.</a:t>
            </a:r>
          </a:p>
          <a:p>
            <a:pPr marL="0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Контроль включает:</a:t>
            </a:r>
          </a:p>
          <a:p>
            <a:pPr marL="457200" indent="-457200">
              <a:buAutoNum type="arabicPeriod"/>
            </a:pPr>
            <a:r>
              <a:rPr lang="ru-RU" sz="1800" b="1" dirty="0"/>
              <a:t>наблюдение,</a:t>
            </a:r>
          </a:p>
          <a:p>
            <a:pPr marL="457200" indent="-457200">
              <a:buAutoNum type="arabicPeriod"/>
            </a:pPr>
            <a:r>
              <a:rPr lang="ru-RU" sz="1800" b="1" dirty="0"/>
              <a:t>изучение,</a:t>
            </a:r>
          </a:p>
          <a:p>
            <a:pPr marL="457200" indent="-457200">
              <a:buAutoNum type="arabicPeriod"/>
            </a:pPr>
            <a:r>
              <a:rPr lang="ru-RU" sz="1800" b="1" dirty="0"/>
              <a:t>анализ,</a:t>
            </a:r>
          </a:p>
          <a:p>
            <a:pPr marL="457200" indent="-457200">
              <a:buAutoNum type="arabicPeriod"/>
            </a:pPr>
            <a:r>
              <a:rPr lang="ru-RU" sz="1800" b="1" dirty="0"/>
              <a:t>оценку эффективности деятельности структурных подразделений и работников учреждения образования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46909"/>
            <a:ext cx="5138058" cy="494013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Различают </a:t>
            </a:r>
            <a:r>
              <a:rPr lang="ru-RU" sz="1800" b="1" dirty="0"/>
              <a:t>административный,  коллективный, самоконтроль,</a:t>
            </a:r>
          </a:p>
          <a:p>
            <a:pPr marL="0" indent="0">
              <a:buNone/>
            </a:pPr>
            <a:r>
              <a:rPr lang="ru-RU" sz="1800" b="1" dirty="0"/>
              <a:t>а также: </a:t>
            </a:r>
          </a:p>
          <a:p>
            <a:pPr marL="457200" lvl="1" indent="0">
              <a:buNone/>
            </a:pPr>
            <a:r>
              <a:rPr lang="ru-RU" sz="1800" b="1" dirty="0"/>
              <a:t>1. предварительный контроль,</a:t>
            </a:r>
          </a:p>
          <a:p>
            <a:pPr marL="457200" lvl="1" indent="0">
              <a:buNone/>
            </a:pPr>
            <a:r>
              <a:rPr lang="ru-RU" sz="1800" b="1" dirty="0"/>
              <a:t>2. текущий контроль,</a:t>
            </a:r>
          </a:p>
          <a:p>
            <a:pPr marL="457200" lvl="1" indent="0">
              <a:buNone/>
            </a:pPr>
            <a:r>
              <a:rPr lang="ru-RU" sz="1800" b="1" dirty="0"/>
              <a:t>3. итоговый контроль</a:t>
            </a:r>
          </a:p>
          <a:p>
            <a:pPr marL="0" indent="0">
              <a:buNone/>
            </a:pPr>
            <a:r>
              <a:rPr lang="ru-RU" sz="1800" b="1" dirty="0"/>
              <a:t>и Специальные виды контроля: </a:t>
            </a:r>
          </a:p>
          <a:p>
            <a:pPr marL="457200" lvl="1" indent="0">
              <a:buNone/>
            </a:pPr>
            <a:r>
              <a:rPr lang="ru-RU" sz="1800" b="1" dirty="0"/>
              <a:t>*тематический контроль (тематико-обобщающий, классно-обобщающий, предметно-обобщающий, персональный),</a:t>
            </a:r>
          </a:p>
          <a:p>
            <a:pPr marL="457200" lvl="1" indent="0">
              <a:buNone/>
            </a:pPr>
            <a:r>
              <a:rPr lang="ru-RU" sz="1800" b="1" dirty="0"/>
              <a:t> *фронтальный контроль (проверка </a:t>
            </a:r>
            <a:r>
              <a:rPr lang="ru-RU" sz="1800" b="1" dirty="0" err="1"/>
              <a:t>пед.коллектива</a:t>
            </a:r>
            <a:r>
              <a:rPr lang="ru-RU" sz="1800" b="1" dirty="0"/>
              <a:t> и работников по всем аспектам деятельности)</a:t>
            </a:r>
          </a:p>
          <a:p>
            <a:pPr marL="457200" lvl="1" indent="0">
              <a:buNone/>
            </a:pPr>
            <a:r>
              <a:rPr lang="ru-RU" sz="1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5157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135" y="130630"/>
            <a:ext cx="11506115" cy="115167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Управление развитием  учреждения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7942" y="1282304"/>
            <a:ext cx="5318208" cy="3420325"/>
          </a:xfrm>
          <a:solidFill>
            <a:srgbClr val="CCCCFF"/>
          </a:solidFill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000" b="1" dirty="0"/>
              <a:t>Это часть управленческой деятельности, в которой посредством мотивации, планирования, организации, руководства и контроля </a:t>
            </a:r>
            <a:r>
              <a:rPr lang="ru-RU" sz="2000" b="1" dirty="0">
                <a:latin typeface="Arial Black" panose="020B0A04020102020204" pitchFamily="34" charset="0"/>
              </a:rPr>
              <a:t>обеспечиваются </a:t>
            </a:r>
            <a:r>
              <a:rPr lang="ru-RU" sz="2000" b="1" dirty="0"/>
              <a:t>целенаправленность и организованность деятельности коллектива учреждения образования, повышение качества образования через разработку и освоение педагогических инноваций.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2D485D03-05E9-467A-8277-D7C952C1D511}"/>
              </a:ext>
            </a:extLst>
          </p:cNvPr>
          <p:cNvSpPr/>
          <p:nvPr/>
        </p:nvSpPr>
        <p:spPr>
          <a:xfrm>
            <a:off x="7089570" y="1140032"/>
            <a:ext cx="4144488" cy="49918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>
                <a:solidFill>
                  <a:schemeClr val="tx1"/>
                </a:solidFill>
              </a:rPr>
              <a:t>Инновационные процессы: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Меняется направленность образовательного процесса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Улучшается качество образовательных программ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Совершенствуется содержание образования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Появляются новые технологии образования и воспитания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Изменяется характер взаимодействия педагогов и обучающихся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Упорядочивается учебная нагрузка и продолжительность учебного процесса</a:t>
            </a:r>
          </a:p>
          <a:p>
            <a:pPr marL="457200" indent="-457200">
              <a:buAutoNum type="arabicPeriod"/>
            </a:pPr>
            <a:r>
              <a:rPr lang="ru-RU" sz="1600" b="1" dirty="0">
                <a:solidFill>
                  <a:schemeClr val="tx1"/>
                </a:solidFill>
              </a:rPr>
              <a:t>Растет профессиональное мастерство педагогов  и др.</a:t>
            </a:r>
          </a:p>
          <a:p>
            <a:pPr marL="457200" indent="-457200">
              <a:buAutoNum type="arabicPeriod"/>
            </a:pP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1FD8FD6F-CB5A-4D12-9F2F-80FE05AA9E06}"/>
              </a:ext>
            </a:extLst>
          </p:cNvPr>
          <p:cNvSpPr/>
          <p:nvPr/>
        </p:nvSpPr>
        <p:spPr>
          <a:xfrm>
            <a:off x="1514144" y="5077463"/>
            <a:ext cx="4762006" cy="7768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Жизненный цикл инноваций</a:t>
            </a:r>
          </a:p>
        </p:txBody>
      </p:sp>
    </p:spTree>
    <p:extLst>
      <p:ext uri="{BB962C8B-B14F-4D97-AF65-F5344CB8AC3E}">
        <p14:creationId xmlns:p14="http://schemas.microsoft.com/office/powerpoint/2010/main" val="14238386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A6536-3F98-4E31-BC1D-582688167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82" y="275236"/>
            <a:ext cx="11540835" cy="1059305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Комплекс психологических и педагогических факторов в управлении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C0385E-8C8C-4BE9-AB74-E892FA8F1E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23159" y="1971303"/>
            <a:ext cx="4049486" cy="418011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sz="2400" b="1" dirty="0">
              <a:latin typeface="Arial Black" panose="020B0A04020102020204" pitchFamily="34" charset="0"/>
            </a:endParaRPr>
          </a:p>
          <a:p>
            <a:pPr marL="457200" indent="-457200">
              <a:buAutoNum type="arabicPeriod"/>
            </a:pPr>
            <a:r>
              <a:rPr lang="ru-RU" sz="2000" b="1" i="1" dirty="0">
                <a:latin typeface="Arial Black" panose="020B0A04020102020204" pitchFamily="34" charset="0"/>
              </a:rPr>
              <a:t>Факторы внутреннего контура </a:t>
            </a:r>
            <a:r>
              <a:rPr lang="ru-RU" sz="2000" b="1" dirty="0">
                <a:latin typeface="Arial Black" panose="020B0A04020102020204" pitchFamily="34" charset="0"/>
              </a:rPr>
              <a:t>управления</a:t>
            </a:r>
            <a:r>
              <a:rPr lang="ru-RU" sz="2000" b="1" dirty="0"/>
              <a:t>, </a:t>
            </a:r>
          </a:p>
          <a:p>
            <a:pPr marL="0" indent="0">
              <a:buNone/>
            </a:pPr>
            <a:r>
              <a:rPr lang="ru-RU" sz="2000" b="1" dirty="0"/>
              <a:t>т.е. присущих самой организации (психологические и педагогические);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1D8D8D-C3B3-45FE-96C8-424B24D6F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08648" y="1971303"/>
            <a:ext cx="4133523" cy="418011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ru-RU" sz="2400" b="1" i="1" dirty="0"/>
          </a:p>
          <a:p>
            <a:pPr marL="0" indent="0">
              <a:buNone/>
            </a:pPr>
            <a:endParaRPr lang="ru-RU" sz="2400" b="1" i="1" dirty="0"/>
          </a:p>
          <a:p>
            <a:pPr marL="0" indent="0">
              <a:buNone/>
            </a:pPr>
            <a:r>
              <a:rPr lang="ru-RU" sz="2400" b="1" i="1" dirty="0"/>
              <a:t>2. </a:t>
            </a:r>
            <a:r>
              <a:rPr lang="ru-RU" sz="2400" b="1" i="1" dirty="0">
                <a:latin typeface="Arial Black" panose="020B0A04020102020204" pitchFamily="34" charset="0"/>
              </a:rPr>
              <a:t>Факторы внешнего контура </a:t>
            </a:r>
            <a:r>
              <a:rPr lang="ru-RU" sz="2400" b="1" dirty="0">
                <a:latin typeface="Arial Black" panose="020B0A04020102020204" pitchFamily="34" charset="0"/>
              </a:rPr>
              <a:t>управления:</a:t>
            </a:r>
          </a:p>
          <a:p>
            <a:pPr marL="0" indent="0">
              <a:buNone/>
            </a:pPr>
            <a:r>
              <a:rPr lang="ru-RU" sz="2400" b="1" dirty="0"/>
              <a:t> </a:t>
            </a:r>
            <a:r>
              <a:rPr lang="ru-RU" sz="2000" b="1" dirty="0"/>
              <a:t>психологические и педагогические особенности людей, коллективов и деятельности других организаций, с которыми контактирует данная организация и на которые она влияет, решая свои задачи.</a:t>
            </a:r>
          </a:p>
          <a:p>
            <a:pPr marL="0" indent="0">
              <a:buNone/>
            </a:pPr>
            <a:r>
              <a:rPr lang="ru-RU" sz="2000" b="1" dirty="0"/>
              <a:t>Это среда функционирования, имеющая общественные, ведомственные, региональные, местные особенности.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AA60F973-5AE4-4202-B3B7-35934FB0BF07}"/>
              </a:ext>
            </a:extLst>
          </p:cNvPr>
          <p:cNvSpPr/>
          <p:nvPr/>
        </p:nvSpPr>
        <p:spPr>
          <a:xfrm>
            <a:off x="2252354" y="1334541"/>
            <a:ext cx="4746171" cy="138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Black" panose="020B0A04020102020204" pitchFamily="34" charset="0"/>
              </a:rPr>
              <a:t>Две группы </a:t>
            </a:r>
            <a:r>
              <a:rPr lang="ru-RU" b="1" i="1" dirty="0">
                <a:latin typeface="Arial Black" panose="020B0A04020102020204" pitchFamily="34" charset="0"/>
              </a:rPr>
              <a:t>факторов </a:t>
            </a:r>
            <a:r>
              <a:rPr lang="ru-RU" b="1" dirty="0">
                <a:latin typeface="Arial Black" panose="020B0A04020102020204" pitchFamily="34" charset="0"/>
              </a:rPr>
              <a:t>управления :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923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643F23-CA89-4321-B598-4484B9960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Специфика психологического и педагогического подхода к управлению</a:t>
            </a:r>
            <a:br>
              <a:rPr lang="ru-RU" sz="2800" dirty="0"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172156-BBB9-4636-BD25-774D3525B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05874"/>
            <a:ext cx="4737864" cy="355972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i="1" dirty="0"/>
              <a:t> по степени властности </a:t>
            </a:r>
            <a:r>
              <a:rPr lang="ru-RU" sz="2000" b="1" dirty="0"/>
              <a:t>«центра», органа управления, руководителя :</a:t>
            </a:r>
          </a:p>
          <a:p>
            <a:pPr marL="457200" indent="-457200">
              <a:buFont typeface="+mj-lt"/>
              <a:buAutoNum type="arabicPeriod"/>
            </a:pPr>
            <a:endParaRPr lang="ru-RU" sz="2000" b="1" i="1" dirty="0"/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/>
              <a:t> по степени устойчивости </a:t>
            </a:r>
            <a:r>
              <a:rPr lang="ru-RU" sz="2000" b="1" dirty="0"/>
              <a:t>факторов, которым отдается приоритет при управлении:</a:t>
            </a:r>
          </a:p>
          <a:p>
            <a:pPr marL="342900" indent="-342900">
              <a:buFont typeface="+mj-lt"/>
              <a:buAutoNum type="arabicPeriod"/>
            </a:pPr>
            <a:endParaRPr lang="ru-RU" sz="1800" b="1" i="1" dirty="0"/>
          </a:p>
          <a:p>
            <a:pPr marL="457200" indent="-457200">
              <a:buFont typeface="+mj-lt"/>
              <a:buAutoNum type="arabicPeriod"/>
            </a:pPr>
            <a:r>
              <a:rPr lang="ru-RU" sz="2000" b="1" i="1" dirty="0"/>
              <a:t>по качественным особенностям </a:t>
            </a:r>
            <a:r>
              <a:rPr lang="ru-RU" sz="2000" b="1" dirty="0"/>
              <a:t>факторов, 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B5DE09-FDF6-4D3C-BABB-7308C6710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0833" y="1246908"/>
            <a:ext cx="5183858" cy="561109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95C7AA7E-4FC7-4C77-9F4E-C8DC3E0F1DD6}"/>
              </a:ext>
            </a:extLst>
          </p:cNvPr>
          <p:cNvSpPr/>
          <p:nvPr/>
        </p:nvSpPr>
        <p:spPr>
          <a:xfrm>
            <a:off x="6447737" y="1288596"/>
            <a:ext cx="2306849" cy="8405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авторитарное управление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585F337A-B1C1-431D-925D-15980A786B2C}"/>
              </a:ext>
            </a:extLst>
          </p:cNvPr>
          <p:cNvSpPr/>
          <p:nvPr/>
        </p:nvSpPr>
        <p:spPr>
          <a:xfrm>
            <a:off x="8560246" y="1583994"/>
            <a:ext cx="2244436" cy="8312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либеральное управление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2814188-A74A-4CF1-9DB7-016503ECCA33}"/>
              </a:ext>
            </a:extLst>
          </p:cNvPr>
          <p:cNvSpPr/>
          <p:nvPr/>
        </p:nvSpPr>
        <p:spPr>
          <a:xfrm>
            <a:off x="6158083" y="2521050"/>
            <a:ext cx="2563091" cy="9978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организационное (упрочение устойчивого организационного порядка) управление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10C953E-190C-4125-8AEA-1B704557FED8}"/>
              </a:ext>
            </a:extLst>
          </p:cNvPr>
          <p:cNvSpPr/>
          <p:nvPr/>
        </p:nvSpPr>
        <p:spPr>
          <a:xfrm>
            <a:off x="8011129" y="3291781"/>
            <a:ext cx="3543562" cy="9978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ситуативное (постоянное реагирование на меняющиеся ситуации) управление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E75726FD-DA2F-456B-8A7C-B643DB87F3BE}"/>
              </a:ext>
            </a:extLst>
          </p:cNvPr>
          <p:cNvSpPr/>
          <p:nvPr/>
        </p:nvSpPr>
        <p:spPr>
          <a:xfrm>
            <a:off x="9297834" y="2174031"/>
            <a:ext cx="2244436" cy="83127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демократическое управление 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CB51B7E2-8AB6-4D45-B6C2-6DC8E03A1F33}"/>
              </a:ext>
            </a:extLst>
          </p:cNvPr>
          <p:cNvSpPr/>
          <p:nvPr/>
        </p:nvSpPr>
        <p:spPr>
          <a:xfrm>
            <a:off x="6158083" y="4395384"/>
            <a:ext cx="2807787" cy="96657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административное управление (постоянное распорядительство руководства)</a:t>
            </a: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507927CE-AAFE-4122-BD1E-82BB61A8D5B8}"/>
              </a:ext>
            </a:extLst>
          </p:cNvPr>
          <p:cNvSpPr/>
          <p:nvPr/>
        </p:nvSpPr>
        <p:spPr>
          <a:xfrm>
            <a:off x="8205848" y="5166115"/>
            <a:ext cx="3336421" cy="9978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</a:rPr>
              <a:t>«классическое» управление - создание материальных условий для максимальной производительности труда</a:t>
            </a:r>
          </a:p>
        </p:txBody>
      </p:sp>
      <p:sp>
        <p:nvSpPr>
          <p:cNvPr id="23" name="Стрелка: вправо 22">
            <a:extLst>
              <a:ext uri="{FF2B5EF4-FFF2-40B4-BE49-F238E27FC236}">
                <a16:creationId xmlns:a16="http://schemas.microsoft.com/office/drawing/2014/main" id="{84779F06-3B7B-43B9-A3A8-6B04BD0C0E3B}"/>
              </a:ext>
            </a:extLst>
          </p:cNvPr>
          <p:cNvSpPr/>
          <p:nvPr/>
        </p:nvSpPr>
        <p:spPr>
          <a:xfrm>
            <a:off x="5482301" y="16445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: вправо 23">
            <a:extLst>
              <a:ext uri="{FF2B5EF4-FFF2-40B4-BE49-F238E27FC236}">
                <a16:creationId xmlns:a16="http://schemas.microsoft.com/office/drawing/2014/main" id="{65B4DA80-08EF-4B4E-89BB-1EEAC4AC5233}"/>
              </a:ext>
            </a:extLst>
          </p:cNvPr>
          <p:cNvSpPr/>
          <p:nvPr/>
        </p:nvSpPr>
        <p:spPr>
          <a:xfrm>
            <a:off x="5179675" y="276298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вправо 24">
            <a:extLst>
              <a:ext uri="{FF2B5EF4-FFF2-40B4-BE49-F238E27FC236}">
                <a16:creationId xmlns:a16="http://schemas.microsoft.com/office/drawing/2014/main" id="{2C5892C6-AF5A-4127-862A-C2F02868AF61}"/>
              </a:ext>
            </a:extLst>
          </p:cNvPr>
          <p:cNvSpPr/>
          <p:nvPr/>
        </p:nvSpPr>
        <p:spPr>
          <a:xfrm>
            <a:off x="4994741" y="433628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9FC49F9-0A24-4A6D-A7CB-D721BF939820}"/>
              </a:ext>
            </a:extLst>
          </p:cNvPr>
          <p:cNvSpPr/>
          <p:nvPr/>
        </p:nvSpPr>
        <p:spPr>
          <a:xfrm>
            <a:off x="838200" y="5213464"/>
            <a:ext cx="5107133" cy="164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Их оптимизация составляет главную заботу управления: </a:t>
            </a:r>
          </a:p>
          <a:p>
            <a:r>
              <a:rPr lang="ru-RU" b="1" dirty="0"/>
              <a:t>нормативное управление – с помощью законов, письменных предписаний и инструкций и гуманитарное управление 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855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52600" y="222890"/>
            <a:ext cx="8841442" cy="55707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r>
              <a:rPr lang="ru-RU" sz="2800" i="1" dirty="0">
                <a:latin typeface="Arial Black" panose="020B0A04020102020204" pitchFamily="34" charset="0"/>
              </a:rPr>
              <a:t>Вопросы:</a:t>
            </a:r>
          </a:p>
          <a:p>
            <a:pPr algn="just"/>
            <a:endParaRPr lang="ru-RU" sz="2800" i="1" dirty="0">
              <a:latin typeface="Arial Black" panose="020B0A04020102020204" pitchFamily="34" charset="0"/>
            </a:endParaRPr>
          </a:p>
          <a:p>
            <a:pPr lvl="0"/>
            <a:r>
              <a:rPr lang="ru-RU" sz="2800" i="1" dirty="0"/>
              <a:t>1</a:t>
            </a:r>
            <a:r>
              <a:rPr lang="ru-RU" sz="2400" b="1" i="1" dirty="0"/>
              <a:t>. Понятие педагогического менеджмента. </a:t>
            </a:r>
            <a:endParaRPr lang="ru-RU" sz="2400" b="1" dirty="0"/>
          </a:p>
          <a:p>
            <a:pPr lvl="0"/>
            <a:r>
              <a:rPr lang="ru-RU" sz="2400" b="1" i="1" dirty="0"/>
              <a:t>2. Государственно-общественный характер управления в системе образования. </a:t>
            </a:r>
            <a:endParaRPr lang="ru-RU" sz="2400" b="1" dirty="0"/>
          </a:p>
          <a:p>
            <a:pPr lvl="0"/>
            <a:r>
              <a:rPr lang="ru-RU" sz="2400" b="1" i="1" dirty="0"/>
              <a:t>3. Учреждение образования как педагогическая система и объект управления. </a:t>
            </a:r>
            <a:endParaRPr lang="ru-RU" sz="2400" b="1" dirty="0"/>
          </a:p>
          <a:p>
            <a:pPr lvl="0"/>
            <a:r>
              <a:rPr lang="ru-RU" sz="2400" b="1" i="1" dirty="0"/>
              <a:t>4. Основные цели, задачи и функции управления учреждением образования. </a:t>
            </a:r>
            <a:endParaRPr lang="ru-RU" sz="2400" b="1" dirty="0"/>
          </a:p>
          <a:p>
            <a:pPr lvl="0"/>
            <a:r>
              <a:rPr lang="ru-RU" sz="2400" b="1" i="1" dirty="0"/>
              <a:t>5. Методы управления учреждением образования.</a:t>
            </a:r>
            <a:endParaRPr lang="ru-RU" sz="2400" b="1" dirty="0"/>
          </a:p>
          <a:p>
            <a:pPr lvl="0"/>
            <a:r>
              <a:rPr lang="ru-RU" sz="2400" b="1" i="1" dirty="0"/>
              <a:t>6.  Управление внедрением педагогических инноваций в учреждении образования.</a:t>
            </a:r>
            <a:endParaRPr lang="ru-RU" sz="2400" b="1" dirty="0"/>
          </a:p>
          <a:p>
            <a:pPr lvl="0"/>
            <a:r>
              <a:rPr lang="ru-RU" sz="2400" b="1" i="1" dirty="0"/>
              <a:t>7. Психолого-педагогические аспекты </a:t>
            </a:r>
            <a:r>
              <a:rPr lang="ru-RU" sz="2400" b="1" dirty="0"/>
              <a:t>управления.</a:t>
            </a:r>
          </a:p>
          <a:p>
            <a:endParaRPr lang="ru-RU" sz="2400" i="1" dirty="0"/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041" y="222890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6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35824-E3CF-4342-AFD1-2D877BC7C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779" y="136559"/>
            <a:ext cx="11095512" cy="59363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Психолого-педагогические аспекты управления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C715B9-B777-4F43-BBD2-D9BFD5D65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531" y="769201"/>
            <a:ext cx="6365175" cy="5546084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/>
              <a:t>Обеспечение мотивации: </a:t>
            </a:r>
            <a:r>
              <a:rPr lang="ru-RU" sz="1800" b="1" i="1" dirty="0"/>
              <a:t>психологические и педагогические условия в организации должны побуждать всех трудиться добросовестно и профессионально;</a:t>
            </a:r>
            <a:endParaRPr lang="ru-RU" sz="1800" b="1" dirty="0"/>
          </a:p>
          <a:p>
            <a:r>
              <a:rPr lang="ru-RU" sz="1800" b="1" i="1" dirty="0"/>
              <a:t>Организационный порядок, благоприятные </a:t>
            </a:r>
            <a:r>
              <a:rPr lang="ru-RU" sz="1800" b="1" dirty="0"/>
              <a:t>организационные условия (распределение прав, обязанностей, ответственности, </a:t>
            </a:r>
            <a:r>
              <a:rPr lang="ru-RU" sz="1800" b="1" dirty="0" err="1"/>
              <a:t>урегулированность</a:t>
            </a:r>
            <a:r>
              <a:rPr lang="ru-RU" sz="1800" b="1" dirty="0"/>
              <a:t> взаимоотношений и взаимодействий, циркуляции информации, режим, контроль и др. ); </a:t>
            </a:r>
          </a:p>
          <a:p>
            <a:r>
              <a:rPr lang="ru-RU" sz="1800" b="1" dirty="0"/>
              <a:t>Создание непосредственной среды в организации, которая побуждает сотрудников к четкой, слаженной ответственной и добросовестной совместной работе, положительно сказывается на их воспитанности и обученности;</a:t>
            </a:r>
          </a:p>
          <a:p>
            <a:r>
              <a:rPr lang="ru-RU" sz="1800" b="1" i="1" dirty="0"/>
              <a:t>Хороший социально-психологический климат, позитивно   воздействующих на членов коллектива; </a:t>
            </a:r>
          </a:p>
          <a:p>
            <a:r>
              <a:rPr lang="ru-RU" sz="1800" b="1" i="1" dirty="0"/>
              <a:t>Создание условий роста и  материального благополучия каждого работника (</a:t>
            </a:r>
            <a:r>
              <a:rPr lang="ru-RU" sz="1800" b="1" dirty="0"/>
              <a:t>мобилизуют на проявление всех своих способностей на работе и педагогически благоприятно сказываются на них).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C89CCA-8371-46D2-9B47-A8A5651F9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0863" y="806369"/>
            <a:ext cx="2921330" cy="5485753"/>
          </a:xfrm>
          <a:prstGeom prst="rect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94227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EB785-1971-482A-BAFC-7B95C8C9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20" y="0"/>
            <a:ext cx="11873344" cy="1059305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latin typeface="Arial Black" panose="020B0A04020102020204" pitchFamily="34" charset="0"/>
              </a:rPr>
            </a:br>
            <a:r>
              <a:rPr lang="ru-RU" sz="3100" dirty="0">
                <a:latin typeface="Arial Black" panose="020B0A04020102020204" pitchFamily="34" charset="0"/>
              </a:rPr>
              <a:t>Управление реализуется в двух видах деятельности</a:t>
            </a:r>
            <a:br>
              <a:rPr lang="ru-RU" dirty="0">
                <a:latin typeface="Arial Black" panose="020B0A04020102020204" pitchFamily="34" charset="0"/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EEC21-9EBA-49B5-A50D-34347CB34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8145" y="1221170"/>
            <a:ext cx="10675917" cy="47164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indent="-342900">
              <a:buAutoNum type="arabicPeriod"/>
            </a:pPr>
            <a:endParaRPr lang="ru-RU" sz="2000" b="1" dirty="0"/>
          </a:p>
          <a:p>
            <a:pPr marL="342900" indent="-342900">
              <a:buAutoNum type="arabicPeriod"/>
            </a:pPr>
            <a:r>
              <a:rPr lang="ru-RU" sz="2000" b="1" dirty="0"/>
              <a:t>организации системы управления</a:t>
            </a:r>
          </a:p>
          <a:p>
            <a:pPr marL="342900" indent="-342900">
              <a:buAutoNum type="arabicPeriod"/>
            </a:pPr>
            <a:endParaRPr lang="ru-RU" sz="2000" b="1" dirty="0"/>
          </a:p>
          <a:p>
            <a:pPr marL="342900" indent="-342900">
              <a:buAutoNum type="arabicPeriod"/>
            </a:pPr>
            <a:endParaRPr lang="ru-RU" sz="2000" b="1" dirty="0"/>
          </a:p>
          <a:p>
            <a:pPr marL="342900" indent="-342900">
              <a:buAutoNum type="arabicPeriod"/>
            </a:pPr>
            <a:endParaRPr lang="ru-RU" sz="2000" b="1" dirty="0"/>
          </a:p>
          <a:p>
            <a:pPr marL="342900" indent="-342900">
              <a:buAutoNum type="arabicPeriod"/>
            </a:pPr>
            <a:endParaRPr lang="ru-RU" sz="2000" b="1" dirty="0"/>
          </a:p>
          <a:p>
            <a:pPr marL="342900" indent="-342900">
              <a:buAutoNum type="arabicPeriod"/>
            </a:pPr>
            <a:r>
              <a:rPr lang="ru-RU" sz="2000" b="1" dirty="0"/>
              <a:t>текущем управлении</a:t>
            </a:r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2000" b="1" dirty="0"/>
          </a:p>
          <a:p>
            <a:pPr marL="0" indent="0">
              <a:buNone/>
            </a:pPr>
            <a:endParaRPr lang="ru-RU" sz="1800" dirty="0"/>
          </a:p>
          <a:p>
            <a:pPr marL="457200" lvl="1" indent="0">
              <a:buNone/>
            </a:pPr>
            <a:r>
              <a:rPr lang="ru-RU" sz="1600" b="1" dirty="0"/>
              <a:t>СООТВЕТСТВЕННО, МОЖНО ГОВОРИТЬ О СПЕЦИФИКЕ ПСИХОЛОГИЧЕСКИХ И ПЕДАГОГИЧЕСКИХ ОСНОВ КАК ОРГАНИЗАЦИИ СИСТЕМЫ  УПРАВЛЕНИЯ, ТАК И ТЕКУЩЕГО УПРАВЛЕНИЯ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DCC37FEA-DA23-485D-AE1A-165D2A63275B}"/>
              </a:ext>
            </a:extLst>
          </p:cNvPr>
          <p:cNvSpPr/>
          <p:nvPr/>
        </p:nvSpPr>
        <p:spPr>
          <a:xfrm>
            <a:off x="5136727" y="1616023"/>
            <a:ext cx="959273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FF712C3-0409-4B79-AC12-A500F4E0E737}"/>
              </a:ext>
            </a:extLst>
          </p:cNvPr>
          <p:cNvSpPr/>
          <p:nvPr/>
        </p:nvSpPr>
        <p:spPr>
          <a:xfrm>
            <a:off x="6483928" y="1425039"/>
            <a:ext cx="4465122" cy="118356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установлении организационного порядка (организованности) в функционировании учреждения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6EA413EB-E8EF-4909-B31E-31063D83B904}"/>
              </a:ext>
            </a:extLst>
          </p:cNvPr>
          <p:cNvSpPr/>
          <p:nvPr/>
        </p:nvSpPr>
        <p:spPr>
          <a:xfrm>
            <a:off x="6483927" y="3111335"/>
            <a:ext cx="4465122" cy="13621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поддержка организационного порядка (организованности) в текущем функционировании учреждения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728E4A94-1B60-4595-87F6-6177C854D821}"/>
              </a:ext>
            </a:extLst>
          </p:cNvPr>
          <p:cNvSpPr/>
          <p:nvPr/>
        </p:nvSpPr>
        <p:spPr>
          <a:xfrm>
            <a:off x="4678182" y="3566556"/>
            <a:ext cx="1233055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603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EB785-1971-482A-BAFC-7B95C8C9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20" y="0"/>
            <a:ext cx="11873344" cy="105930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Основные психологические факторы,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лежащие в основе организационного порядка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учреждения как системы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EEC21-9EBA-49B5-A50D-34347CB34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1901" y="1389414"/>
            <a:ext cx="10153404" cy="412073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/>
              <a:t> </a:t>
            </a:r>
            <a:r>
              <a:rPr lang="ru-RU" sz="1800" b="1" dirty="0"/>
              <a:t>психологические особенности личностей, которые работают в учреждении;</a:t>
            </a:r>
          </a:p>
          <a:p>
            <a:r>
              <a:rPr lang="ru-RU" sz="1800" b="1" dirty="0"/>
              <a:t> психология коллектива, распространенные в нем </a:t>
            </a:r>
            <a:r>
              <a:rPr lang="ru-RU" sz="1800" b="1" dirty="0" err="1"/>
              <a:t>массововидные</a:t>
            </a:r>
            <a:r>
              <a:rPr lang="ru-RU" sz="1800" b="1" dirty="0"/>
              <a:t> социально-психологические явления и взаимоотношения;</a:t>
            </a:r>
          </a:p>
          <a:p>
            <a:r>
              <a:rPr lang="ru-RU" sz="1800" b="1" dirty="0"/>
              <a:t>целевое единство персонала, организационные отношения (как следствие распределения прав, обязанностей, ответственности, регулирования отношений подчинения и взаимодействия), информационно-психологические отношения (состояние с добыванием профессиональной информации и ее обменом, ее циркуляцией внутри организации, зависящей от взаимоотношений);</a:t>
            </a:r>
          </a:p>
          <a:p>
            <a:r>
              <a:rPr lang="ru-RU" sz="1800" b="1" dirty="0"/>
              <a:t>развитость саморегуляции в коллективе (самодостаточность управления в подразделениях, привлечение рядовых работников к управлению, деятельность общественных формирований, самоуправление работников);</a:t>
            </a:r>
          </a:p>
          <a:p>
            <a:r>
              <a:rPr lang="ru-RU" sz="1800" b="1" dirty="0"/>
              <a:t>особенности личности, профессионально-психологической подготовленности, стиля и содержания управленческой деятельности управленческого персонала и прежде всего руководителя.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467733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EB785-1971-482A-BAFC-7B95C8C9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820" y="0"/>
            <a:ext cx="11873344" cy="105930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Основные педагогические факторы,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лежащие в основе организационного порядка учреждения как системы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EEC21-9EBA-49B5-A50D-34347CB34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8779" y="1567542"/>
            <a:ext cx="9951522" cy="4180115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1800" dirty="0"/>
          </a:p>
          <a:p>
            <a:r>
              <a:rPr lang="ru-RU" sz="1800" b="1" dirty="0"/>
              <a:t>– образованность, обученность, воспитанность, развитость людей, из которых состоит трудовой коллектив;</a:t>
            </a:r>
          </a:p>
          <a:p>
            <a:r>
              <a:rPr lang="ru-RU" sz="1800" b="1" dirty="0"/>
              <a:t>– профессионально-педагогической подготовленность руководителей служб и подразделений;</a:t>
            </a:r>
          </a:p>
          <a:p>
            <a:r>
              <a:rPr lang="ru-RU" sz="1800" b="1" dirty="0"/>
              <a:t>– социально-педагогическое влияние условий в организации;</a:t>
            </a:r>
          </a:p>
          <a:p>
            <a:r>
              <a:rPr lang="ru-RU" sz="1800" b="1" dirty="0"/>
              <a:t>– свойства трудового коллектива как воспитывающего, обучающего и развивающего коллектива;</a:t>
            </a:r>
          </a:p>
          <a:p>
            <a:r>
              <a:rPr lang="ru-RU" sz="1800" b="1" dirty="0"/>
              <a:t>– социально-педагогическое влияние личности и управленческой деятельности управленческого аппарата и главным образом руководителя.</a:t>
            </a:r>
          </a:p>
          <a:p>
            <a:pPr marL="0" indent="0">
              <a:buNone/>
            </a:pPr>
            <a:r>
              <a:rPr lang="ru-RU" sz="1800" b="1" dirty="0"/>
              <a:t>Наличие выше названных и некоторых других психологических и педагогических факторов и их значимость для полноценной работы организации требуют проведения систематической психологической и педагогической работы по укреплению организационного порядка.</a:t>
            </a:r>
          </a:p>
        </p:txBody>
      </p:sp>
      <p:pic>
        <p:nvPicPr>
          <p:cNvPr id="9" name="Рисунок 8" descr="Повторить">
            <a:extLst>
              <a:ext uri="{FF2B5EF4-FFF2-40B4-BE49-F238E27FC236}">
                <a16:creationId xmlns:a16="http://schemas.microsoft.com/office/drawing/2014/main" id="{D78EAF65-EEB8-4566-9EA1-4338704821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72363" y="5495875"/>
            <a:ext cx="1185050" cy="123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120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EEB785-1971-482A-BAFC-7B95C8C9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28" y="228600"/>
            <a:ext cx="11873344" cy="457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Направления психологической и педагогической работы по укреплению организационного порядка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AEEC21-9EBA-49B5-A50D-34347CB348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3148" y="1306286"/>
            <a:ext cx="10414660" cy="5094514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600" b="1" dirty="0"/>
              <a:t>организационное обучение и воспитание, знание каждым работником обязанностей, прав, ответственности, других организационных положений, разъяснение персоналу общности задач и ответственности, важности согласованной работы;</a:t>
            </a:r>
          </a:p>
          <a:p>
            <a:r>
              <a:rPr lang="ru-RU" sz="1600" b="1" dirty="0"/>
              <a:t>профессионально-психологический и педагогический отбор при приеме на работу, расстановке кадров, выдвижении на должности;</a:t>
            </a:r>
          </a:p>
          <a:p>
            <a:r>
              <a:rPr lang="ru-RU" sz="1600" b="1" dirty="0"/>
              <a:t>накопление опыта успешных совместных действий, применение общих критериев эффективности деятельности, совместных подведения итогов, принятие мер по организации форм самоуправления отдельными сторонами жизни коллектива;</a:t>
            </a:r>
          </a:p>
          <a:p>
            <a:r>
              <a:rPr lang="ru-RU" sz="1600" b="1" dirty="0"/>
              <a:t>воспитательная работа: индивидуальная, с группами, коллективом и через коллектив, обеспечивающая сплоченность, рабочее настроение, добросовестный труд, взаимную поддержку, профессиональное обучение, непрерывное повышение профессионализма;</a:t>
            </a:r>
          </a:p>
          <a:p>
            <a:r>
              <a:rPr lang="ru-RU" sz="1600" b="1" dirty="0"/>
              <a:t>решение организационных вопросов, находящих положительный психологический отклик у членов коллектива, положительно влияющих на их воспитанность и развитость;</a:t>
            </a:r>
          </a:p>
          <a:p>
            <a:r>
              <a:rPr lang="ru-RU" sz="1600" b="1" dirty="0"/>
              <a:t>привлечение сотрудников к управлению жизнью и деятельностью организации, что улучшает решение задач, психологическую идентификацию интересов сотрудников, воспитания коллективизма;</a:t>
            </a:r>
          </a:p>
          <a:p>
            <a:r>
              <a:rPr lang="ru-RU" sz="1600" b="1" dirty="0"/>
              <a:t>– обеспечение социально-психологического и социально- педагогического влияния на персонал примерами  поведения, деятельности, стиля, личных качеств руководителя, руководителей служб и подразделений, работников управленческого аппарата.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88957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9021D-C819-44F7-ACEE-E52B3334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1369" y="325365"/>
            <a:ext cx="10515600" cy="1325563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Arial Black" panose="020B0A04020102020204" pitchFamily="34" charset="0"/>
              </a:rPr>
              <a:t>Приоритеты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324AA8-F21E-49FB-A7D0-6A132B7B71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643" y="1888177"/>
            <a:ext cx="7279574" cy="40494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sz="2400" b="1" dirty="0"/>
              <a:t>Гуманные подходы в управлении </a:t>
            </a:r>
          </a:p>
          <a:p>
            <a:endParaRPr lang="ru-RU" sz="2400" b="1" dirty="0"/>
          </a:p>
          <a:p>
            <a:r>
              <a:rPr lang="ru-RU" sz="2400" b="1" dirty="0"/>
              <a:t>Использование воспитывающих, развивающих и других возвышающих человека психологических и педагогических технологий </a:t>
            </a:r>
          </a:p>
          <a:p>
            <a:endParaRPr lang="ru-RU" sz="2400" b="1" dirty="0"/>
          </a:p>
          <a:p>
            <a:r>
              <a:rPr lang="ru-RU" sz="2400" b="1" dirty="0"/>
              <a:t>Проявление управленческой мудрости</a:t>
            </a:r>
          </a:p>
          <a:p>
            <a:endParaRPr lang="ru-RU" sz="2400" b="1" dirty="0"/>
          </a:p>
          <a:p>
            <a:r>
              <a:rPr lang="ru-RU" sz="2400" b="1" dirty="0"/>
              <a:t>Согласование интересов управления отдельной организацией с интересами ее сотрудников, общественными морально-этическими нормами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CA6CAFF-16D1-405E-A445-20F07C801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7611" y="419100"/>
            <a:ext cx="333375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346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D44E8-2527-4845-9DBB-7629287AA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48" y="0"/>
            <a:ext cx="11250734" cy="111210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Психологические и педагогические основы </a:t>
            </a:r>
            <a:br>
              <a:rPr lang="ru-RU" sz="2800" b="1" dirty="0">
                <a:latin typeface="Arial Black" panose="020B0A04020102020204" pitchFamily="34" charset="0"/>
              </a:rPr>
            </a:br>
            <a:r>
              <a:rPr lang="ru-RU" sz="2800" b="1" dirty="0">
                <a:latin typeface="Arial Black" panose="020B0A04020102020204" pitchFamily="34" charset="0"/>
              </a:rPr>
              <a:t>текущего управления</a:t>
            </a:r>
            <a:r>
              <a:rPr lang="ru-RU" sz="280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E0C5FB-F98A-423C-ABEA-8D6931004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978" y="1285103"/>
            <a:ext cx="10700952" cy="52180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/>
              <a:t>Управленческий цикл в каждом звене связан с вопросами психологии и педагогики:</a:t>
            </a:r>
          </a:p>
          <a:p>
            <a:r>
              <a:rPr lang="ru-RU" sz="1800" b="1" dirty="0"/>
              <a:t>обнаруживаются свойства и качества руководителя и других лиц, сложившиеся ранее, в том числе и при организации управления;</a:t>
            </a:r>
          </a:p>
          <a:p>
            <a:r>
              <a:rPr lang="ru-RU" sz="1800" b="1" dirty="0"/>
              <a:t>каждый этап управленческого цикла наполнен динамикой психических процессов, состояний, трудностей, нуждающихся в учете и регулировании;</a:t>
            </a:r>
          </a:p>
          <a:p>
            <a:r>
              <a:rPr lang="ru-RU" sz="1800" b="1" dirty="0"/>
              <a:t>все, что происходит в каждом управленческом цикле и их комплексе, психологически и педагогически влияет на руководителя и других, изменяя их;</a:t>
            </a:r>
          </a:p>
          <a:p>
            <a:r>
              <a:rPr lang="ru-RU" sz="1800" b="1" dirty="0"/>
              <a:t>каждое звено управленческого цикла может и должно оптимизироваться психологически и педагогически:</a:t>
            </a:r>
          </a:p>
          <a:p>
            <a:pPr marL="0" indent="0">
              <a:buNone/>
            </a:pPr>
            <a:r>
              <a:rPr lang="ru-RU" sz="1800" b="1" dirty="0"/>
              <a:t>	– отслеживание обстановки, выявление и принятие для решения текущих проблем и вопросов;</a:t>
            </a:r>
          </a:p>
          <a:p>
            <a:pPr marL="0" indent="0">
              <a:buNone/>
            </a:pPr>
            <a:r>
              <a:rPr lang="ru-RU" sz="1800" b="1" dirty="0"/>
              <a:t>	– изучение проблемы, принимаемой для решения;</a:t>
            </a:r>
          </a:p>
          <a:p>
            <a:pPr marL="0" indent="0">
              <a:buNone/>
            </a:pPr>
            <a:r>
              <a:rPr lang="ru-RU" sz="1800" b="1" dirty="0"/>
              <a:t>	– проработка вариантов решения и выбор лучшего из них;</a:t>
            </a:r>
          </a:p>
          <a:p>
            <a:pPr marL="0" indent="0">
              <a:buNone/>
            </a:pPr>
            <a:r>
              <a:rPr lang="ru-RU" sz="1800" b="1" dirty="0"/>
              <a:t>	– принятие решения; </a:t>
            </a:r>
          </a:p>
          <a:p>
            <a:pPr marL="0" indent="0">
              <a:buNone/>
            </a:pPr>
            <a:r>
              <a:rPr lang="ru-RU" sz="1800" b="1" dirty="0"/>
              <a:t>	– организация выполнения решений; </a:t>
            </a:r>
          </a:p>
          <a:p>
            <a:pPr marL="0" indent="0">
              <a:buNone/>
            </a:pPr>
            <a:r>
              <a:rPr lang="ru-RU" sz="1800" b="1" dirty="0"/>
              <a:t>	 – подведение итогов.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9490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52EF37-3C99-43FE-8EA6-35CA228C5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САМОПРЕЗЕНТАЦИЯ РУКОВОДИТЕЛЯ </a:t>
            </a:r>
            <a:b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E77081-D46A-46ED-B499-29F36BAA3B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5167"/>
            <a:ext cx="10515600" cy="389237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2000" b="1" dirty="0"/>
              <a:t>Значительна психологическая и педагогическая роль личности, стиля, методов и приемов текущей управленческой деятельности руководителя и его аппарата. </a:t>
            </a:r>
          </a:p>
          <a:p>
            <a:pPr marL="0" indent="0">
              <a:buNone/>
            </a:pPr>
            <a:r>
              <a:rPr lang="ru-RU" sz="2000" b="1" dirty="0"/>
              <a:t>Влияние личности руководителя объективно задано положением его в коллективе. </a:t>
            </a:r>
          </a:p>
          <a:p>
            <a:pPr marL="0" indent="0">
              <a:buNone/>
            </a:pPr>
            <a:r>
              <a:rPr lang="ru-RU" sz="2000" b="1" dirty="0"/>
              <a:t>Сотрудники пристально, даже придирчиво наблюдают за ним. Все в его личности и поведении подвергается оценке, находит тот или иной психологический и педагогический отклик. </a:t>
            </a:r>
          </a:p>
          <a:p>
            <a:pPr marL="0" indent="0">
              <a:buNone/>
            </a:pPr>
            <a:r>
              <a:rPr lang="ru-RU" sz="2000" b="1" dirty="0"/>
              <a:t>Положение обязывает ко многому и требует заниматься управленческим самообразованием, самообучением, самовоспитанием, саморазвитием. </a:t>
            </a:r>
          </a:p>
          <a:p>
            <a:pPr marL="0" indent="0">
              <a:buNone/>
            </a:pPr>
            <a:r>
              <a:rPr lang="ru-RU" sz="2000" b="1" dirty="0"/>
              <a:t>В работе над собой следует вести линию на профилактику управленческой деформации личности.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296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0F41CD-263E-4505-8006-C10845DC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Конфликты в учреждении образования и их разрешение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5AD7DD-57BD-46F7-8746-23326EA7D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612574" cy="38745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AF1F253-E29A-4C68-A100-858D91B93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5"/>
            <a:ext cx="5257800" cy="38745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33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0655" y="1311793"/>
            <a:ext cx="1020090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latin typeface="Comic Sans MS" panose="030F0702030302020204" pitchFamily="66" charset="0"/>
              </a:rPr>
              <a:t>Благодарю за внимание! </a:t>
            </a:r>
            <a:endParaRPr lang="ru-RU" sz="6000" dirty="0">
              <a:latin typeface="Comic Sans MS" panose="030F0702030302020204" pitchFamily="66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98D88B-1FEA-4CA8-AA33-56160713B852}"/>
              </a:ext>
            </a:extLst>
          </p:cNvPr>
          <p:cNvSpPr/>
          <p:nvPr/>
        </p:nvSpPr>
        <p:spPr>
          <a:xfrm>
            <a:off x="1080655" y="2895654"/>
            <a:ext cx="10200904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b="1" dirty="0"/>
          </a:p>
          <a:p>
            <a:pPr algn="ctr"/>
            <a:r>
              <a:rPr lang="en-US" sz="2000" b="1" dirty="0" err="1">
                <a:latin typeface="Arial Black" panose="020B0A04020102020204" pitchFamily="34" charset="0"/>
              </a:rPr>
              <a:t>Лекция</a:t>
            </a:r>
            <a:r>
              <a:rPr lang="en-US" sz="2000" b="1" dirty="0">
                <a:latin typeface="Arial Black" panose="020B0A04020102020204" pitchFamily="34" charset="0"/>
              </a:rPr>
              <a:t> </a:t>
            </a:r>
            <a:r>
              <a:rPr lang="ru-RU" sz="2000" b="1" dirty="0">
                <a:latin typeface="Arial Black" panose="020B0A04020102020204" pitchFamily="34" charset="0"/>
              </a:rPr>
              <a:t>21.</a:t>
            </a:r>
          </a:p>
          <a:p>
            <a:pPr algn="ctr"/>
            <a:r>
              <a:rPr lang="ru-RU" sz="2800" b="1" dirty="0">
                <a:latin typeface="Arial Black" panose="020B0A04020102020204" pitchFamily="34" charset="0"/>
              </a:rPr>
              <a:t>Управление учреждением образования</a:t>
            </a:r>
            <a:br>
              <a:rPr lang="ru-RU" sz="2000" b="1" dirty="0">
                <a:latin typeface="Arial Black" panose="020B0A04020102020204" pitchFamily="34" charset="0"/>
              </a:rPr>
            </a:br>
            <a:endParaRPr lang="ru-RU" sz="2000" b="1" dirty="0">
              <a:latin typeface="Arial Black" panose="020B0A04020102020204" pitchFamily="34" charset="0"/>
            </a:endParaRPr>
          </a:p>
          <a:p>
            <a:pPr algn="ctr"/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b="1" strike="sngStrike" dirty="0">
                <a:latin typeface="Arial Black" panose="020B0A04020102020204" pitchFamily="34" charset="0"/>
              </a:rPr>
              <a:t>СУЩНОСТЬ ПЕДАГОГИЧЕСКОЙ ДЕЯТЕЛЬНОСТИ И ТРЕБОВАНИЯ К ЛИЧНОСТИ ПЕДАГОГА</a:t>
            </a:r>
          </a:p>
          <a:p>
            <a:pPr algn="ctr"/>
            <a:endParaRPr lang="ru-RU" sz="16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4CDA59-8206-49D4-B1C5-229BE5789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01" y="123024"/>
            <a:ext cx="11395099" cy="646463"/>
          </a:xfrm>
        </p:spPr>
        <p:txBody>
          <a:bodyPr>
            <a:noAutofit/>
          </a:bodyPr>
          <a:lstStyle/>
          <a:p>
            <a:pPr algn="ctr"/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Теории управления </a:t>
            </a:r>
            <a:br>
              <a:rPr lang="ru-RU" sz="3600" dirty="0">
                <a:latin typeface="Arial Black" panose="020B0A0402010202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A860AE-11BA-4438-94C8-05C9C3672C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500" y="1028701"/>
            <a:ext cx="6081280" cy="52451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b="1" i="1" dirty="0"/>
          </a:p>
          <a:p>
            <a:r>
              <a:rPr lang="ru-RU" sz="2000" b="1" i="1" dirty="0"/>
              <a:t>Теория рационализации Ф. Тейлора (</a:t>
            </a:r>
            <a:r>
              <a:rPr lang="ru-RU" sz="2000" dirty="0"/>
              <a:t>«Принципы научного менеджмента», 1911 г.)</a:t>
            </a:r>
          </a:p>
          <a:p>
            <a:r>
              <a:rPr lang="ru-RU" sz="2000" b="1" i="1" dirty="0"/>
              <a:t>Административная теория А. Файоля </a:t>
            </a:r>
            <a:r>
              <a:rPr lang="ru-RU" sz="2000" b="1" dirty="0"/>
              <a:t>«Классическая» теория организаций (начало </a:t>
            </a:r>
            <a:r>
              <a:rPr lang="ru-RU" sz="2000" dirty="0"/>
              <a:t>Ф. Тейлор, А. Файоль, М. Вебер, завершение  работы Л. </a:t>
            </a:r>
            <a:r>
              <a:rPr lang="ru-RU" sz="2000" b="1" dirty="0" err="1"/>
              <a:t>Гьюлика</a:t>
            </a:r>
            <a:r>
              <a:rPr lang="ru-RU" sz="2000" b="1" dirty="0"/>
              <a:t>, Дж. </a:t>
            </a:r>
            <a:r>
              <a:rPr lang="ru-RU" sz="2000" b="1" dirty="0" err="1"/>
              <a:t>Муни</a:t>
            </a:r>
            <a:r>
              <a:rPr lang="ru-RU" sz="2000" b="1" dirty="0"/>
              <a:t>, Л. </a:t>
            </a:r>
            <a:r>
              <a:rPr lang="ru-RU" sz="2000" b="1" dirty="0" err="1"/>
              <a:t>Урвика</a:t>
            </a:r>
            <a:r>
              <a:rPr lang="ru-RU" sz="2000" b="1" dirty="0"/>
              <a:t>, Г. Саймона </a:t>
            </a:r>
            <a:r>
              <a:rPr lang="ru-RU" sz="2000" dirty="0"/>
              <a:t>и др., </a:t>
            </a:r>
            <a:r>
              <a:rPr lang="ru-RU" sz="2000" b="1" dirty="0"/>
              <a:t>середина ХХ века).</a:t>
            </a:r>
            <a:r>
              <a:rPr lang="ru-RU" sz="2000" b="1" i="1" dirty="0"/>
              <a:t> </a:t>
            </a:r>
          </a:p>
          <a:p>
            <a:r>
              <a:rPr lang="ru-RU" sz="2000" b="1" i="1" dirty="0"/>
              <a:t>Теория «человеческих отношений» Элтона Мейо (</a:t>
            </a:r>
            <a:r>
              <a:rPr lang="ru-RU" sz="2000" dirty="0"/>
              <a:t>н. XX в.)  </a:t>
            </a:r>
          </a:p>
          <a:p>
            <a:r>
              <a:rPr lang="ru-RU" sz="2000" b="1" dirty="0"/>
              <a:t> </a:t>
            </a:r>
            <a:r>
              <a:rPr lang="ru-RU" sz="2000" b="1" i="1" dirty="0"/>
              <a:t>Двухфакторная теория мотивации Херцберга</a:t>
            </a:r>
            <a:r>
              <a:rPr lang="ru-RU" sz="2000" b="1" dirty="0"/>
              <a:t>. </a:t>
            </a:r>
          </a:p>
          <a:p>
            <a:r>
              <a:rPr lang="ru-RU" sz="2000" b="1" i="1" dirty="0"/>
              <a:t>Теория стилей руководства Макгрегора</a:t>
            </a:r>
            <a:r>
              <a:rPr lang="ru-RU" sz="2000" b="1" dirty="0"/>
              <a:t>.</a:t>
            </a:r>
            <a:r>
              <a:rPr lang="ru-RU" sz="2000" dirty="0"/>
              <a:t> </a:t>
            </a:r>
          </a:p>
          <a:p>
            <a:r>
              <a:rPr lang="ru-RU" sz="2000" b="1" i="1" dirty="0"/>
              <a:t>Теория стилей руководства Р. </a:t>
            </a:r>
            <a:r>
              <a:rPr lang="ru-RU" sz="2000" b="1" i="1" dirty="0" err="1"/>
              <a:t>Лайкерта</a:t>
            </a:r>
            <a:r>
              <a:rPr lang="ru-RU" sz="2000" b="1" dirty="0"/>
              <a:t>.</a:t>
            </a:r>
            <a:r>
              <a:rPr lang="ru-RU" sz="2000" dirty="0"/>
              <a:t> </a:t>
            </a:r>
          </a:p>
          <a:p>
            <a:r>
              <a:rPr lang="ru-RU" sz="2000" b="1" i="1" dirty="0"/>
              <a:t>Теория эффективности организации Б. Басса</a:t>
            </a:r>
            <a:r>
              <a:rPr lang="ru-RU" sz="2000" b="1" dirty="0"/>
              <a:t>.</a:t>
            </a:r>
            <a:r>
              <a:rPr lang="ru-RU" sz="2000" dirty="0"/>
              <a:t>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F54563-645D-47D8-8C6D-B2B9C4DB40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0040725-4586-43FC-AEA9-04CF29BCFA44}"/>
              </a:ext>
            </a:extLst>
          </p:cNvPr>
          <p:cNvSpPr/>
          <p:nvPr/>
        </p:nvSpPr>
        <p:spPr>
          <a:xfrm>
            <a:off x="6927057" y="1422519"/>
            <a:ext cx="4645152" cy="11151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человеческие существа являются по сути ленивыми и стимулом для них могут быть только обещания экономического вознаграждения</a:t>
            </a:r>
            <a:endParaRPr lang="ru-RU" dirty="0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183CFA76-292F-4920-96CB-F53406171B1B}"/>
              </a:ext>
            </a:extLst>
          </p:cNvPr>
          <p:cNvSpPr/>
          <p:nvPr/>
        </p:nvSpPr>
        <p:spPr>
          <a:xfrm>
            <a:off x="6917772" y="2890617"/>
            <a:ext cx="4529555" cy="8374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b="1" dirty="0"/>
              <a:t>Эффективная организация – это система, построенная на строго формальных принципах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F80D6D7C-1CA4-467A-8B52-BAC1E35CB3E6}"/>
              </a:ext>
            </a:extLst>
          </p:cNvPr>
          <p:cNvSpPr/>
          <p:nvPr/>
        </p:nvSpPr>
        <p:spPr>
          <a:xfrm>
            <a:off x="6927057" y="4090846"/>
            <a:ext cx="4626581" cy="11063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решающее влияние на рост производительности труда рабочего оказывают психологические и социальные факторы</a:t>
            </a:r>
            <a:endParaRPr lang="ru-RU" dirty="0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3A90A8D-609C-4337-91AC-ED391CE45C2A}"/>
              </a:ext>
            </a:extLst>
          </p:cNvPr>
          <p:cNvSpPr/>
          <p:nvPr/>
        </p:nvSpPr>
        <p:spPr>
          <a:xfrm>
            <a:off x="7126896" y="5456454"/>
            <a:ext cx="4436028" cy="76892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Авторитарный и демократический стиль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96215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93E702-2613-4FE6-9FBA-ED43C8D23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31" y="0"/>
            <a:ext cx="11484970" cy="2017343"/>
          </a:xfrm>
          <a:solidFill>
            <a:srgbClr val="CCCCFF"/>
          </a:solidFill>
          <a:ln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Управление - воздействие на систему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(управляемую подсистему – объект управления)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для поддержания ее в установленных режиме,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качестве, состоянии или </a:t>
            </a:r>
            <a:r>
              <a:rPr lang="ru-RU" sz="4000" dirty="0">
                <a:latin typeface="Arial Black" panose="020B0A04020102020204" pitchFamily="34" charset="0"/>
              </a:rPr>
              <a:t>для</a:t>
            </a:r>
            <a:r>
              <a:rPr lang="ru-RU" sz="2800" dirty="0">
                <a:latin typeface="Arial Black" panose="020B0A04020102020204" pitchFamily="34" charset="0"/>
              </a:rPr>
              <a:t> перевода в иные состояния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66704E-FAEA-4AD2-9890-ECC8658FE1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0079" y="2153500"/>
            <a:ext cx="3718245" cy="4198217"/>
          </a:xfrm>
          <a:solidFill>
            <a:srgbClr val="CCCCFF"/>
          </a:solid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Основные типы систем:</a:t>
            </a: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2000" b="1" dirty="0">
                <a:latin typeface="Arial Black" panose="020B0A04020102020204" pitchFamily="34" charset="0"/>
              </a:rPr>
              <a:t> -</a:t>
            </a: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sz="2000" b="1" dirty="0">
                <a:latin typeface="Arial Black" panose="020B0A04020102020204" pitchFamily="34" charset="0"/>
              </a:rPr>
              <a:t>биологические, </a:t>
            </a:r>
          </a:p>
          <a:p>
            <a:pPr>
              <a:buFontTx/>
              <a:buChar char="-"/>
            </a:pPr>
            <a:r>
              <a:rPr lang="ru-RU" sz="2000" b="1" dirty="0">
                <a:latin typeface="Arial Black" panose="020B0A04020102020204" pitchFamily="34" charset="0"/>
              </a:rPr>
              <a:t>технические, </a:t>
            </a:r>
          </a:p>
          <a:p>
            <a:pPr>
              <a:buFontTx/>
              <a:buChar char="-"/>
            </a:pPr>
            <a:r>
              <a:rPr lang="ru-RU" sz="2000" b="1" dirty="0">
                <a:latin typeface="Arial Black" panose="020B0A04020102020204" pitchFamily="34" charset="0"/>
              </a:rPr>
              <a:t>социальные.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2028D6-19B0-4360-8421-A533C1319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9045" y="2153501"/>
            <a:ext cx="7308755" cy="1483497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ru-RU" sz="2000" dirty="0"/>
          </a:p>
          <a:p>
            <a:pPr marL="0" indent="0" algn="ctr">
              <a:buNone/>
            </a:pPr>
            <a:r>
              <a:rPr lang="ru-RU" sz="2000" b="1" dirty="0"/>
              <a:t>Учреждения образования </a:t>
            </a:r>
          </a:p>
          <a:p>
            <a:pPr marL="0" indent="0" algn="ctr">
              <a:buNone/>
            </a:pPr>
            <a:r>
              <a:rPr lang="ru-RU" sz="2000" b="1" dirty="0"/>
              <a:t>как и иные учреждения, предприятия, организации и сферы общества в целом  </a:t>
            </a:r>
          </a:p>
          <a:p>
            <a:pPr marL="0" indent="0" algn="ctr">
              <a:buNone/>
            </a:pPr>
            <a:r>
              <a:rPr lang="ru-RU" b="1" dirty="0"/>
              <a:t>относятся к социальным системам. </a:t>
            </a:r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221026E-CCBC-441D-9A08-5AD6BDE1CBFA}"/>
              </a:ext>
            </a:extLst>
          </p:cNvPr>
          <p:cNvSpPr/>
          <p:nvPr/>
        </p:nvSpPr>
        <p:spPr>
          <a:xfrm>
            <a:off x="6430892" y="4428320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.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647BBC69-89FC-4D37-9006-4094D2CE06BD}"/>
              </a:ext>
            </a:extLst>
          </p:cNvPr>
          <p:cNvSpPr/>
          <p:nvPr/>
        </p:nvSpPr>
        <p:spPr>
          <a:xfrm>
            <a:off x="4299045" y="3787496"/>
            <a:ext cx="7308755" cy="776983"/>
          </a:xfrm>
          <a:prstGeom prst="round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Это общности людей,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сущность управления ими – управление поведением людей.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B5D11D37-7FC9-4849-A950-37437A8A4DCD}"/>
              </a:ext>
            </a:extLst>
          </p:cNvPr>
          <p:cNvSpPr/>
          <p:nvPr/>
        </p:nvSpPr>
        <p:spPr>
          <a:xfrm>
            <a:off x="6719997" y="4853505"/>
            <a:ext cx="1998573" cy="1565564"/>
          </a:xfrm>
          <a:prstGeom prst="roundRect">
            <a:avLst/>
          </a:prstGeom>
          <a:solidFill>
            <a:srgbClr val="CCCC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ориентированы на человека и имеет гуманный, человеческий характер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EA1DF93-BAE5-4C1C-BD20-0C5CDE37588C}"/>
              </a:ext>
            </a:extLst>
          </p:cNvPr>
          <p:cNvSpPr/>
          <p:nvPr/>
        </p:nvSpPr>
        <p:spPr>
          <a:xfrm>
            <a:off x="8989291" y="4840658"/>
            <a:ext cx="2618509" cy="1565564"/>
          </a:xfrm>
          <a:prstGeom prst="roundRect">
            <a:avLst/>
          </a:prstGeom>
          <a:solidFill>
            <a:srgbClr val="CCCC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Должны отвечать </a:t>
            </a:r>
            <a:r>
              <a:rPr lang="ru-RU" b="1" dirty="0">
                <a:solidFill>
                  <a:schemeClr val="tx1"/>
                </a:solidFill>
              </a:rPr>
              <a:t>социальным, духовным и материальным потребностям людей и интересам общества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132888F2-3FF3-40F5-A135-CEF963145BEE}"/>
              </a:ext>
            </a:extLst>
          </p:cNvPr>
          <p:cNvSpPr/>
          <p:nvPr/>
        </p:nvSpPr>
        <p:spPr>
          <a:xfrm>
            <a:off x="4251595" y="4868222"/>
            <a:ext cx="2166500" cy="1483496"/>
          </a:xfrm>
          <a:prstGeom prst="roundRect">
            <a:avLst/>
          </a:prstGeom>
          <a:solidFill>
            <a:srgbClr val="CCCC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включает элементы психологии и педагогики. </a:t>
            </a: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48C2237D-7BEA-4A78-ABFF-5559C94DB9A8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5334845" y="4564479"/>
            <a:ext cx="0" cy="3037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45DF0D20-A981-4C6A-B7D4-6C4F00549681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7719284" y="4564479"/>
            <a:ext cx="5332" cy="289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C3DD7D33-6C07-4D4A-BF67-CACF0B40F7BE}"/>
              </a:ext>
            </a:extLst>
          </p:cNvPr>
          <p:cNvCxnSpPr>
            <a:cxnSpLocks/>
          </p:cNvCxnSpPr>
          <p:nvPr/>
        </p:nvCxnSpPr>
        <p:spPr>
          <a:xfrm>
            <a:off x="10103721" y="4598239"/>
            <a:ext cx="0" cy="242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388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AF148-D53B-4935-B05D-97E603AB9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4974" y="27709"/>
            <a:ext cx="9605635" cy="105162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Педагогическая деятельность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9E93AC-BBA6-4171-A2E3-20B326E34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64973" y="1343891"/>
            <a:ext cx="4927509" cy="441564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dirty="0"/>
          </a:p>
          <a:p>
            <a:r>
              <a:rPr lang="ru-RU" sz="2200" dirty="0"/>
              <a:t>Это  особый вид социальной деятельности, направленной на передачу от старших поколений младшим накопленных человечеством культуры и опыта, создания условий для их личностного развития и подготовку определенных ролей в обществе.</a:t>
            </a:r>
          </a:p>
          <a:p>
            <a:r>
              <a:rPr lang="ru-RU" sz="2200" i="1" dirty="0"/>
              <a:t>Педагогическую деятельность </a:t>
            </a:r>
            <a:r>
              <a:rPr lang="ru-RU" sz="2200" dirty="0"/>
              <a:t>осуществляют не только педагоги, но и родители, общественные организации, руководители предприятий и учреждений, средства массовой информации.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945136-2950-4C99-997C-73204F449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3926" y="1343891"/>
            <a:ext cx="4286683" cy="4415641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endParaRPr lang="ru-RU" dirty="0"/>
          </a:p>
          <a:p>
            <a:pPr marL="0" indent="0">
              <a:buNone/>
            </a:pPr>
            <a:endParaRPr lang="ru-RU" sz="2600" b="1" dirty="0"/>
          </a:p>
          <a:p>
            <a:pPr marL="457200" lvl="1" indent="0">
              <a:buNone/>
            </a:pPr>
            <a:r>
              <a:rPr lang="ru-RU" sz="2200" b="1" dirty="0"/>
              <a:t>Профессиональная педагогическая деятельность</a:t>
            </a:r>
          </a:p>
          <a:p>
            <a:pPr marL="457200" lvl="1" indent="0">
              <a:buNone/>
            </a:pPr>
            <a:r>
              <a:rPr lang="ru-RU" sz="2200" b="1" dirty="0"/>
              <a:t> </a:t>
            </a:r>
            <a:r>
              <a:rPr lang="ru-RU" sz="2200" dirty="0"/>
              <a:t>осуществляется  только в специально организованных учебных заведениях (основного, дополнительного и специального образования).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558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ED64A9-C4BF-47E1-B7F0-130907D47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</a:rPr>
              <a:t>Образование и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образовательная деятельность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82FAB2-1A49-456B-98E8-348894DF8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13808"/>
            <a:ext cx="4707577" cy="393930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ru-RU" b="1" dirty="0"/>
          </a:p>
          <a:p>
            <a:pPr marL="457200" lvl="1" indent="0">
              <a:buNone/>
            </a:pPr>
            <a:r>
              <a:rPr lang="ru-RU" b="1" dirty="0">
                <a:latin typeface="Arial Black" panose="020B0A04020102020204" pitchFamily="34" charset="0"/>
              </a:rPr>
              <a:t>образование</a:t>
            </a:r>
            <a:r>
              <a:rPr lang="ru-RU" dirty="0">
                <a:latin typeface="Arial Black" panose="020B0A04020102020204" pitchFamily="34" charset="0"/>
              </a:rPr>
              <a:t> – </a:t>
            </a:r>
          </a:p>
          <a:p>
            <a:pPr marL="457200" lvl="1" indent="0">
              <a:buNone/>
            </a:pPr>
            <a:endParaRPr lang="ru-RU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b="1" dirty="0"/>
              <a:t>обучение, воспитание и развитие  </a:t>
            </a:r>
            <a:r>
              <a:rPr lang="ru-RU" dirty="0"/>
              <a:t>в интересах личности, общества и государства, направленные на интеллектуальное, духовно-нравственное, творческое, физическое и профессиональное развитие личности, удовлетворение ее образовательных потребностей и интересов, а также совокупность приобретенных знаний, умений, навыков и компетенций определенного объема и сложности; 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16B2AB-A401-4B6B-A141-819D68774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1" y="2113808"/>
            <a:ext cx="4953000" cy="3939303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457200" lvl="1" indent="0">
              <a:buNone/>
            </a:pPr>
            <a:r>
              <a:rPr lang="ru-RU" b="1" dirty="0"/>
              <a:t>образовательная деятельность</a:t>
            </a:r>
            <a:r>
              <a:rPr lang="ru-RU" dirty="0"/>
              <a:t> –</a:t>
            </a:r>
          </a:p>
          <a:p>
            <a:pPr marL="457200" lvl="1" indent="0">
              <a:buNone/>
            </a:pPr>
            <a:endParaRPr lang="ru-RU" dirty="0"/>
          </a:p>
          <a:p>
            <a:pPr marL="457200" lvl="1" indent="0">
              <a:buNone/>
            </a:pPr>
            <a:r>
              <a:rPr lang="ru-RU" b="1" dirty="0"/>
              <a:t>деятельность</a:t>
            </a:r>
            <a:r>
              <a:rPr lang="ru-RU" dirty="0"/>
              <a:t> по обучению,  воспитанию и развитию, осуществляемая: </a:t>
            </a:r>
          </a:p>
          <a:p>
            <a:pPr lvl="1"/>
            <a:r>
              <a:rPr lang="ru-RU" b="1" dirty="0"/>
              <a:t>учреждением образования, </a:t>
            </a:r>
          </a:p>
          <a:p>
            <a:pPr lvl="1"/>
            <a:r>
              <a:rPr lang="ru-RU" b="1" dirty="0"/>
              <a:t>организацией, реализующей образовательные программы научно-ориентированного образования, </a:t>
            </a:r>
          </a:p>
          <a:p>
            <a:pPr lvl="1"/>
            <a:r>
              <a:rPr lang="ru-RU" b="1" dirty="0"/>
              <a:t>иной организацией, индивидуальным предпринимателем, осуществляющими образовательную деятельность, в ходе реализации образовательных программ;</a:t>
            </a:r>
          </a:p>
        </p:txBody>
      </p:sp>
    </p:spTree>
    <p:extLst>
      <p:ext uri="{BB962C8B-B14F-4D97-AF65-F5344CB8AC3E}">
        <p14:creationId xmlns:p14="http://schemas.microsoft.com/office/powerpoint/2010/main" val="609257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B57FE2-764C-4A8D-A91E-FF631F96C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Arial Black" panose="020B0A04020102020204" pitchFamily="34" charset="0"/>
              </a:rPr>
              <a:t>Функционирование системы образования 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в Республике Беларусь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78B913-F446-43BB-9634-FC882F94E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524" y="1714987"/>
            <a:ext cx="4714504" cy="456158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endParaRPr lang="ru-RU" sz="1400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1400" dirty="0">
                <a:latin typeface="Arial Black" panose="020B0A04020102020204" pitchFamily="34" charset="0"/>
              </a:rPr>
              <a:t>Регламентировано Кодексом Республики Беларусь об образовании </a:t>
            </a:r>
          </a:p>
          <a:p>
            <a:pPr marL="457200" lvl="1" indent="0">
              <a:buNone/>
            </a:pPr>
            <a:r>
              <a:rPr lang="ru-RU" sz="1600" b="1" dirty="0"/>
              <a:t>В соответствии с направлениями Концептуальных подходов к развитию системы образования Республики Беларусь до 2020 года и на перспективу до 2030 года, одобренных Республиканским педагогическим советом (август 2017 г.) </a:t>
            </a:r>
          </a:p>
          <a:p>
            <a:pPr marL="457200" lvl="1" indent="0">
              <a:buNone/>
            </a:pPr>
            <a:r>
              <a:rPr lang="ru-RU" sz="1600" b="1" dirty="0"/>
              <a:t>осуществляется в соответствии с соблюдением национальных интересов и потребностей экономики Республики Беларусь, необходимостью улучшения имиджа и конкурентоспособности национальной системы высшего образования, повышения позиций учреждений высшего образования в международных рейтингах, расширения экспорта образовательных услуг.</a:t>
            </a:r>
          </a:p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C08B67-35C3-4EDE-8618-760188C2C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704492"/>
            <a:ext cx="5082604" cy="2100027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1600" b="1" dirty="0"/>
              <a:t>По данным Министерства образования Республики Беларусь, в нашей стране функционируют 42 государственных учреждения высшего образования (31 университет, 9 академий, 2 института), находящиеся в подчинении 12 министерств и ведомств, </a:t>
            </a:r>
          </a:p>
          <a:p>
            <a:pPr marL="457200" lvl="1" indent="0">
              <a:buNone/>
            </a:pPr>
            <a:r>
              <a:rPr lang="ru-RU" sz="1600" b="1" dirty="0"/>
              <a:t>8 учреждений высшего образования частной формы собственности.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77E85C5-2DF5-4854-85E8-8AA8F6AF5E6B}"/>
              </a:ext>
            </a:extLst>
          </p:cNvPr>
          <p:cNvSpPr/>
          <p:nvPr/>
        </p:nvSpPr>
        <p:spPr>
          <a:xfrm>
            <a:off x="6098014" y="4004023"/>
            <a:ext cx="3338623" cy="936653"/>
          </a:xfrm>
          <a:prstGeom prst="round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2 967 учреждений общего среднего образования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E5EECD24-869C-4564-A3F7-5D6A9F25F5B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84705" y="3964221"/>
            <a:ext cx="5410200" cy="2312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A77B84C4-5B6D-40E2-A3E7-043C5CF5ABFB}"/>
              </a:ext>
            </a:extLst>
          </p:cNvPr>
          <p:cNvSpPr/>
          <p:nvPr/>
        </p:nvSpPr>
        <p:spPr>
          <a:xfrm>
            <a:off x="7663509" y="4729093"/>
            <a:ext cx="3515095" cy="1552199"/>
          </a:xfrm>
          <a:prstGeom prst="round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123 учреждения профессионально-технического образования</a:t>
            </a:r>
          </a:p>
          <a:p>
            <a:r>
              <a:rPr lang="ru-RU" sz="1600" b="1" dirty="0">
                <a:solidFill>
                  <a:schemeClr val="tx1"/>
                </a:solidFill>
              </a:rPr>
              <a:t>111 учреждений среднего специального образования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AA6E53D9-58D0-4903-B2B2-F04371D55BB9}"/>
              </a:ext>
            </a:extLst>
          </p:cNvPr>
          <p:cNvSpPr/>
          <p:nvPr/>
        </p:nvSpPr>
        <p:spPr>
          <a:xfrm>
            <a:off x="9464634" y="106629"/>
            <a:ext cx="2141463" cy="855272"/>
          </a:xfrm>
          <a:prstGeom prst="ellipse">
            <a:avLst/>
          </a:prstGeom>
          <a:solidFill>
            <a:srgbClr val="CC99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</a:rPr>
              <a:t>Информация по состоянию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</a:rPr>
              <a:t>на 2022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AEEE0D6-5FBA-4C0B-B17F-A7553FC761F4}"/>
              </a:ext>
            </a:extLst>
          </p:cNvPr>
          <p:cNvSpPr/>
          <p:nvPr/>
        </p:nvSpPr>
        <p:spPr>
          <a:xfrm>
            <a:off x="3807031" y="191253"/>
            <a:ext cx="3753134" cy="37567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СПРАВОЧНО</a:t>
            </a:r>
          </a:p>
        </p:txBody>
      </p:sp>
    </p:spTree>
    <p:extLst>
      <p:ext uri="{BB962C8B-B14F-4D97-AF65-F5344CB8AC3E}">
        <p14:creationId xmlns:p14="http://schemas.microsoft.com/office/powerpoint/2010/main" val="142354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65A33F-6BF6-4DA6-9120-99E52480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313" y="58651"/>
            <a:ext cx="10389835" cy="758363"/>
          </a:xfrm>
        </p:spPr>
        <p:txBody>
          <a:bodyPr>
            <a:noAutofit/>
          </a:bodyPr>
          <a:lstStyle/>
          <a:p>
            <a:pPr algn="ctr"/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Управление учреждением образования </a:t>
            </a:r>
            <a:br>
              <a:rPr lang="ru-RU" sz="2800" dirty="0">
                <a:latin typeface="Arial Black" panose="020B0A04020102020204" pitchFamily="34" charset="0"/>
              </a:rPr>
            </a:br>
            <a:r>
              <a:rPr lang="ru-RU" sz="2800" dirty="0">
                <a:latin typeface="Arial Black" panose="020B0A04020102020204" pitchFamily="34" charset="0"/>
              </a:rPr>
              <a:t>как особая деятельность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B5BDC-3C2E-4880-B0F4-3D91496EA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396" y="1255437"/>
            <a:ext cx="4702628" cy="2378412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Процесс управления учреждением образования – </a:t>
            </a:r>
            <a:r>
              <a:rPr lang="ru-RU" sz="1800" b="1" dirty="0"/>
              <a:t>совокупность управленческих действий администрации, в результате которых происходят определенные изменения в учреждении, устанавливаются цели его деятельности, способы их достижения, разделяются функции его работников, интегрируются их усилия.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A437AB-522C-473A-BC24-E21E4B5F0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1390" y="1255437"/>
            <a:ext cx="5175013" cy="2378412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900" b="1" dirty="0">
                <a:latin typeface="Arial Black" panose="020B0A04020102020204" pitchFamily="34" charset="0"/>
              </a:rPr>
              <a:t>Управление учреждением образования – </a:t>
            </a:r>
          </a:p>
          <a:p>
            <a:pPr marL="0" indent="0">
              <a:buNone/>
            </a:pPr>
            <a:r>
              <a:rPr lang="ru-RU" sz="1900" b="1" dirty="0"/>
              <a:t>это  особая деятельность, направленная на организацию его функционирования и развития как социально-педагогической системы и достижения образовательной цели.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FB75831-B9E5-4897-8423-B772BF29055E}"/>
              </a:ext>
            </a:extLst>
          </p:cNvPr>
          <p:cNvSpPr/>
          <p:nvPr/>
        </p:nvSpPr>
        <p:spPr>
          <a:xfrm>
            <a:off x="2121045" y="4232551"/>
            <a:ext cx="8060689" cy="646331"/>
          </a:xfrm>
          <a:prstGeom prst="rect">
            <a:avLst/>
          </a:prstGeom>
          <a:solidFill>
            <a:srgbClr val="CCCCFF"/>
          </a:solidFill>
          <a:ln w="571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dirty="0"/>
              <a:t> Управление осуществляется благодаря наличию </a:t>
            </a:r>
            <a:r>
              <a:rPr lang="ru-RU" b="1" dirty="0"/>
              <a:t>необходимых условий, </a:t>
            </a:r>
            <a:r>
              <a:rPr lang="ru-RU" dirty="0"/>
              <a:t>совокупность которых составляет </a:t>
            </a:r>
            <a:r>
              <a:rPr lang="ru-RU" b="1" dirty="0"/>
              <a:t>систему управления</a:t>
            </a:r>
            <a:r>
              <a:rPr lang="ru-RU" dirty="0"/>
              <a:t> (управляющую систему):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F658E9B-29E9-40AD-8E3F-114225D63C40}"/>
              </a:ext>
            </a:extLst>
          </p:cNvPr>
          <p:cNvSpPr/>
          <p:nvPr/>
        </p:nvSpPr>
        <p:spPr>
          <a:xfrm>
            <a:off x="1011813" y="5110016"/>
            <a:ext cx="3046890" cy="339007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Человеческие (кадровые)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6799447-5070-4361-B71B-8DF03CA27BA8}"/>
              </a:ext>
            </a:extLst>
          </p:cNvPr>
          <p:cNvSpPr/>
          <p:nvPr/>
        </p:nvSpPr>
        <p:spPr>
          <a:xfrm>
            <a:off x="1011813" y="5738570"/>
            <a:ext cx="3046890" cy="334760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Материальные</a:t>
            </a:r>
          </a:p>
          <a:p>
            <a:pPr algn="ctr"/>
            <a:r>
              <a:rPr lang="ru-RU" dirty="0"/>
              <a:t> 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3810602-61CB-41C7-99AC-5508D02C908A}"/>
              </a:ext>
            </a:extLst>
          </p:cNvPr>
          <p:cNvSpPr/>
          <p:nvPr/>
        </p:nvSpPr>
        <p:spPr>
          <a:xfrm>
            <a:off x="4249169" y="5138577"/>
            <a:ext cx="3046889" cy="339007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Информационные</a:t>
            </a:r>
            <a:r>
              <a:rPr lang="ru-RU" b="1" dirty="0"/>
              <a:t>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BF76933-552A-49F9-A75D-97389D55E3E4}"/>
              </a:ext>
            </a:extLst>
          </p:cNvPr>
          <p:cNvSpPr/>
          <p:nvPr/>
        </p:nvSpPr>
        <p:spPr>
          <a:xfrm>
            <a:off x="4249169" y="5729713"/>
            <a:ext cx="3046889" cy="339007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Нормативные правовые 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D83BF2E-80B9-4FE2-8EA9-A2C42AB4448B}"/>
              </a:ext>
            </a:extLst>
          </p:cNvPr>
          <p:cNvSpPr/>
          <p:nvPr/>
        </p:nvSpPr>
        <p:spPr>
          <a:xfrm>
            <a:off x="7398327" y="5133432"/>
            <a:ext cx="3928076" cy="555781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и другие (санитарно-гигиенические,  художественно-эстетические, …..)</a:t>
            </a:r>
          </a:p>
        </p:txBody>
      </p:sp>
    </p:spTree>
    <p:extLst>
      <p:ext uri="{BB962C8B-B14F-4D97-AF65-F5344CB8AC3E}">
        <p14:creationId xmlns:p14="http://schemas.microsoft.com/office/powerpoint/2010/main" val="29527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EE6757-F23E-4882-8B05-0498F8C66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340" y="234875"/>
            <a:ext cx="11024029" cy="635408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Arial Black" panose="020B0A04020102020204" pitchFamily="34" charset="0"/>
              </a:rPr>
              <a:t>Функции управления учреждением образования 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646F8-5CFB-49A9-B233-F69091DA4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0341" y="1009403"/>
            <a:ext cx="4817312" cy="4670818"/>
          </a:xfr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>
              <a:latin typeface="Arial Black" panose="020B0A04020102020204" pitchFamily="34" charset="0"/>
            </a:endParaRPr>
          </a:p>
          <a:p>
            <a:pPr marL="457200" lvl="1" indent="0">
              <a:buNone/>
            </a:pPr>
            <a:r>
              <a:rPr lang="ru-RU" sz="1800" dirty="0">
                <a:latin typeface="Arial Black" panose="020B0A04020102020204" pitchFamily="34" charset="0"/>
              </a:rPr>
              <a:t>Функции управления учреждением образования </a:t>
            </a:r>
            <a:endParaRPr lang="ru-RU" sz="1800" dirty="0"/>
          </a:p>
          <a:p>
            <a:pPr marL="457200" lvl="1" indent="0">
              <a:buNone/>
            </a:pPr>
            <a:r>
              <a:rPr lang="ru-RU" sz="1800" b="1" dirty="0"/>
              <a:t>это отношение между системой управления и управляемым объектом, требующие от  управляющей системы выполнения определенных действий для обеспечения целенаправленности и организованности при реализации управляемых процессов.</a:t>
            </a:r>
          </a:p>
          <a:p>
            <a:pPr marL="457200" lvl="1" indent="0">
              <a:buNone/>
            </a:pPr>
            <a:r>
              <a:rPr lang="ru-RU" sz="1800" b="1" dirty="0"/>
              <a:t>Выполнение управленческих действий (разработка учебного плана, составление расписания занятий, контроль результатов внедрения </a:t>
            </a:r>
            <a:r>
              <a:rPr lang="ru-RU" sz="1800" b="1" dirty="0" err="1"/>
              <a:t>пед</a:t>
            </a:r>
            <a:r>
              <a:rPr lang="ru-RU" sz="1800" b="1" dirty="0"/>
              <a:t>. технологий и инноваций) является функцией управлени</a:t>
            </a:r>
            <a:r>
              <a:rPr lang="ru-RU" sz="1800" dirty="0"/>
              <a:t>я 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222ECE8-E855-4C3C-AFFE-A40FD24C4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553" y="1009403"/>
            <a:ext cx="4191990" cy="467081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000" dirty="0"/>
          </a:p>
          <a:p>
            <a:pPr marL="457200" lvl="1" indent="0" algn="ctr">
              <a:buNone/>
            </a:pPr>
            <a:r>
              <a:rPr lang="ru-RU" sz="1800" dirty="0">
                <a:latin typeface="Arial Black" panose="020B0A04020102020204" pitchFamily="34" charset="0"/>
              </a:rPr>
              <a:t>Процесс управления имеет циклический характер. </a:t>
            </a:r>
          </a:p>
          <a:p>
            <a:pPr marL="457200" lvl="1" indent="0" algn="ctr">
              <a:buNone/>
            </a:pPr>
            <a:r>
              <a:rPr lang="ru-RU" sz="1800" dirty="0">
                <a:latin typeface="Arial Black" panose="020B0A04020102020204" pitchFamily="34" charset="0"/>
              </a:rPr>
              <a:t>Это последовательность основных управленческих действий:</a:t>
            </a:r>
          </a:p>
          <a:p>
            <a:pPr marL="457200" lvl="1" indent="0" algn="ctr">
              <a:buNone/>
            </a:pPr>
            <a:endParaRPr lang="ru-RU" sz="1800" dirty="0">
              <a:latin typeface="Arial Black" panose="020B0A04020102020204" pitchFamily="34" charset="0"/>
            </a:endParaRPr>
          </a:p>
          <a:p>
            <a:pPr marL="1714500" lvl="3" indent="-342900">
              <a:buFont typeface="+mj-lt"/>
              <a:buAutoNum type="arabicPeriod"/>
            </a:pPr>
            <a:r>
              <a:rPr lang="ru-RU" b="1" dirty="0"/>
              <a:t>Мотивации</a:t>
            </a:r>
          </a:p>
          <a:p>
            <a:pPr marL="1714500" lvl="3" indent="-342900">
              <a:buFont typeface="+mj-lt"/>
              <a:buAutoNum type="arabicPeriod"/>
            </a:pPr>
            <a:r>
              <a:rPr lang="ru-RU" b="1" dirty="0"/>
              <a:t>Планирования</a:t>
            </a:r>
          </a:p>
          <a:p>
            <a:pPr marL="1714500" lvl="3" indent="-342900">
              <a:buFont typeface="+mj-lt"/>
              <a:buAutoNum type="arabicPeriod"/>
            </a:pPr>
            <a:r>
              <a:rPr lang="ru-RU" b="1" dirty="0"/>
              <a:t>Организации</a:t>
            </a:r>
          </a:p>
          <a:p>
            <a:pPr marL="1714500" lvl="3" indent="-342900">
              <a:buFont typeface="+mj-lt"/>
              <a:buAutoNum type="arabicPeriod"/>
            </a:pPr>
            <a:r>
              <a:rPr lang="ru-RU" b="1" dirty="0"/>
              <a:t>Руководства</a:t>
            </a:r>
          </a:p>
          <a:p>
            <a:pPr marL="1714500" lvl="3" indent="-342900">
              <a:buFont typeface="+mj-lt"/>
              <a:buAutoNum type="arabicPeriod"/>
            </a:pPr>
            <a:r>
              <a:rPr lang="ru-RU" b="1" dirty="0"/>
              <a:t>Контроля.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05097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5224</TotalTime>
  <Words>2381</Words>
  <Application>Microsoft Office PowerPoint</Application>
  <PresentationFormat>Широкоэкранный</PresentationFormat>
  <Paragraphs>327</Paragraphs>
  <Slides>29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Comic Sans MS</vt:lpstr>
      <vt:lpstr>Тема Office</vt:lpstr>
      <vt:lpstr>РАЗДЕЛ 4. ПЕДАГОГИЧЕСКИЙ МЕНЕДЖМЕНТ.  ОСНОВЫ ПЕДАГОГИЧЕСКОГО МАСТЕРСТВА  Тема 21. Управление учреждением образования </vt:lpstr>
      <vt:lpstr>Презентация PowerPoint</vt:lpstr>
      <vt:lpstr> Теории управления  </vt:lpstr>
      <vt:lpstr>Управление - воздействие на систему  (управляемую подсистему – объект управления)  для поддержания ее в установленных режиме,  качестве, состоянии или для перевода в иные состояния </vt:lpstr>
      <vt:lpstr>Педагогическая деятельность </vt:lpstr>
      <vt:lpstr>Образование и  образовательная деятельность</vt:lpstr>
      <vt:lpstr>Функционирование системы образования   в Республике Беларусь </vt:lpstr>
      <vt:lpstr> Управление учреждением образования  как особая деятельность </vt:lpstr>
      <vt:lpstr>Функции управления учреждением образования  </vt:lpstr>
      <vt:lpstr>Организационная структура управления  учреждением образования</vt:lpstr>
      <vt:lpstr>Организационные механизмы управления учреждением образования</vt:lpstr>
      <vt:lpstr> Управление функционированием  учреждения образования. Мотивация</vt:lpstr>
      <vt:lpstr>Управление функционированием   учреждения образования. Планирование</vt:lpstr>
      <vt:lpstr>Управление функционированием   учреждения образования. Организация</vt:lpstr>
      <vt:lpstr>Управление функционированием  учреждения образования. Руководство</vt:lpstr>
      <vt:lpstr>Управление функционированием   учреждения образования. Контроль</vt:lpstr>
      <vt:lpstr>Управление развитием  учреждения образования</vt:lpstr>
      <vt:lpstr>Комплекс психологических и педагогических факторов в управлении </vt:lpstr>
      <vt:lpstr>Специфика психологического и педагогического подхода к управлению </vt:lpstr>
      <vt:lpstr>Психолого-педагогические аспекты управления</vt:lpstr>
      <vt:lpstr> Управление реализуется в двух видах деятельности </vt:lpstr>
      <vt:lpstr>Основные психологические факторы,  лежащие в основе организационного порядка  учреждения как системы</vt:lpstr>
      <vt:lpstr>Основные педагогические факторы,  лежащие в основе организационного порядка учреждения как системы</vt:lpstr>
      <vt:lpstr>Направления психологической и педагогической работы по укреплению организационного порядка</vt:lpstr>
      <vt:lpstr>Приоритеты </vt:lpstr>
      <vt:lpstr>Психологические и педагогические основы  текущего управления </vt:lpstr>
      <vt:lpstr>САМОПРЕЗЕНТАЦИЯ РУКОВОДИТЕЛЯ  </vt:lpstr>
      <vt:lpstr>Конфликты в учреждении образования и их разрешение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456</cp:revision>
  <cp:lastPrinted>2022-09-12T21:30:05Z</cp:lastPrinted>
  <dcterms:created xsi:type="dcterms:W3CDTF">2020-09-07T03:13:46Z</dcterms:created>
  <dcterms:modified xsi:type="dcterms:W3CDTF">2025-04-14T21:40:35Z</dcterms:modified>
</cp:coreProperties>
</file>