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56" r:id="rId2"/>
    <p:sldId id="428" r:id="rId3"/>
    <p:sldId id="429" r:id="rId4"/>
    <p:sldId id="402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40" r:id="rId16"/>
    <p:sldId id="441" r:id="rId17"/>
    <p:sldId id="443" r:id="rId18"/>
    <p:sldId id="442" r:id="rId19"/>
    <p:sldId id="313" r:id="rId20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428"/>
            <p14:sldId id="429"/>
            <p14:sldId id="402"/>
            <p14:sldId id="430"/>
            <p14:sldId id="431"/>
            <p14:sldId id="432"/>
            <p14:sldId id="433"/>
            <p14:sldId id="434"/>
            <p14:sldId id="435"/>
            <p14:sldId id="436"/>
            <p14:sldId id="437"/>
            <p14:sldId id="438"/>
            <p14:sldId id="439"/>
            <p14:sldId id="440"/>
            <p14:sldId id="441"/>
            <p14:sldId id="443"/>
            <p14:sldId id="442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99FF"/>
    <a:srgbClr val="99CCFF"/>
    <a:srgbClr val="0F0911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593" autoAdjust="0"/>
  </p:normalViewPr>
  <p:slideViewPr>
    <p:cSldViewPr snapToGrid="0">
      <p:cViewPr varScale="1">
        <p:scale>
          <a:sx n="78" d="100"/>
          <a:sy n="78" d="100"/>
        </p:scale>
        <p:origin x="61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137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36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180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4807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298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30F47F-F391-482F-AE95-FA837D709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9AB1EC-A5E3-40DD-8007-6FE915653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66639A-5B22-488C-ABD2-924E4E4DC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4675E4-E2AB-4269-8D05-988E8CDCF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D0EACE-AA68-4CE3-878D-E5C0EA85B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36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1488C-FE74-47DE-99A6-60B0B0A6D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FAA0904-082A-4156-896C-6CEE1614A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60DB16-EEB6-4E96-BBA5-B35B1D4D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20F814-0F9A-4BC7-A5ED-79121CD48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BCD726-1669-48C1-9B5D-6115C469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0E8FE21-399F-4424-A2F6-97B467C7F6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C7314A-7B0C-4596-827B-5E06EE543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596CC8-2022-40F6-BF0E-C50B7265D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315D20-DF47-4FF0-B0F6-FA9C267B8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19C68C-2B75-485C-98B2-457C341E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15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1F9CDC-4EE6-42E2-B9C0-9775BD925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26651B-1BE4-4071-B621-A847A93B8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CF2A56-FF2E-44BF-B5FE-D1634B4F3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F2E149-6495-4456-85A8-5CA3C1FD3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96984C-0EEB-40D6-90FB-A6E063085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3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F45158-4B0E-448E-8327-FA725A115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DB331C-D35E-497D-99F1-0F16AC5C2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3000F1-1AD2-4D3A-A6F2-B189D4EA7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4035B-ACE3-4852-A58C-1EC20B32E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82D3C9-27EA-4316-95C7-818981C47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64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FB6EBB-B9E5-4909-803F-7B8D5103A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391A08-A917-4D99-BC11-C97040895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5E10F3-B293-43E5-9C62-908827F57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DBCFF2-C1A3-4980-8D97-43DFE1522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65DD4E-EF49-464F-B136-5E74B054F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3B89088-7013-4E12-906D-9CD08C792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55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9EF0A1-9BCC-455B-A118-36B4B8165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D2E58D7-6B6B-4C7C-9067-A782CE156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B97920-0571-4456-9A55-F627BC8C0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8D98DDA-2580-42DF-AA6A-1AAE751867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5541FE6-75B2-48FE-B99E-79826CEB0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D4D8242-1EB9-448B-ABF2-986C10E8A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F4EE61A-E25F-4E50-9D1C-E2B6C3A90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575527C-6AAC-42B5-94F7-69064382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891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E2EAE3-D9D6-4500-902B-82FCFA7B5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A46A71B-BDFE-42A3-ABD2-B710FF6E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4A3700-28F6-4C77-975A-891047773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E213586-F5B9-4F18-ADE3-5F075140F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854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927BE43-5F3A-4335-9703-B3E49A80E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B72E2E3-78D2-4A42-83A9-114F54FE3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C45986-73B1-47A9-9AA6-642377856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2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3B057A-1FB2-4996-B072-658831C26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97FD72-09E4-490B-8CE5-B05F2AC06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AD16DA5-C9D3-4E48-A616-7F331223A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FF1778-1B1C-45F4-A6A8-BB367B3A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46F375-4F6C-4829-B514-04438A06F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CCB358-D6E3-4450-8F00-2C8EF407E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76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FBF1EF-1CA5-4A46-B326-AF36F433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D8DDB63-EE33-448A-AC88-39F54E9920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6AA27A-404D-4A56-84B7-0E5AA91A9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F47802-7387-4462-8D15-BB45654BA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47DADB-7F2F-4216-BC5F-2188BB608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2DD1BB-3B6D-4B2C-A4B6-6F32EC1CA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178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99FF">
                <a:alpha val="0"/>
                <a:lumMod val="53000"/>
                <a:lumOff val="47000"/>
              </a:srgbClr>
            </a:gs>
            <a:gs pos="15000">
              <a:srgbClr val="CCCCFF"/>
            </a:gs>
            <a:gs pos="35000">
              <a:srgbClr val="CCCCFF"/>
            </a:gs>
            <a:gs pos="60000">
              <a:srgbClr val="CCCC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77C88B-C135-4ABE-9B2D-C668EC232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BB2B67-96A7-449B-BF0C-F5C1687D4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93343D-62E8-467F-A1C7-A25D9F23BC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74389A-63D5-4A95-8B8F-348BF61D5E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B311C1-82C6-483D-BE07-06D23A3EA6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36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9709" y="1330035"/>
            <a:ext cx="10186652" cy="417021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ru-RU" sz="2000" b="1" dirty="0">
                <a:latin typeface="Arial Black" panose="020B0A04020102020204" pitchFamily="34" charset="0"/>
              </a:rPr>
            </a:br>
            <a:br>
              <a:rPr lang="ru-RU" sz="2000" b="1" dirty="0">
                <a:latin typeface="Arial Black" panose="020B0A04020102020204" pitchFamily="34" charset="0"/>
              </a:rPr>
            </a:br>
            <a:br>
              <a:rPr lang="ru-RU" sz="2000" b="1" dirty="0">
                <a:latin typeface="Arial Black" panose="020B0A04020102020204" pitchFamily="34" charset="0"/>
              </a:rPr>
            </a:br>
            <a:br>
              <a:rPr lang="ru-RU" sz="2000" b="1" dirty="0">
                <a:latin typeface="Arial Black" panose="020B0A04020102020204" pitchFamily="34" charset="0"/>
              </a:rPr>
            </a:br>
            <a:r>
              <a:rPr lang="ru-RU" sz="2000" b="1" dirty="0">
                <a:latin typeface="Arial Black" panose="020B0A04020102020204" pitchFamily="34" charset="0"/>
              </a:rPr>
              <a:t>РАЗДЕЛ 4. </a:t>
            </a:r>
            <a:br>
              <a:rPr lang="ru-RU" sz="2800" b="1" dirty="0">
                <a:latin typeface="Arial Black" panose="020B0A04020102020204" pitchFamily="34" charset="0"/>
              </a:rPr>
            </a:br>
            <a:r>
              <a:rPr lang="ru-RU" sz="2000" b="1" dirty="0">
                <a:latin typeface="Arial Black" panose="020B0A04020102020204" pitchFamily="34" charset="0"/>
              </a:rPr>
              <a:t>ПЕДАГОГИЧЕСКИЙ МЕНЕДЖМЕНТ. </a:t>
            </a: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2000" b="1" dirty="0">
                <a:latin typeface="Arial Black" panose="020B0A04020102020204" pitchFamily="34" charset="0"/>
              </a:rPr>
              <a:t>ОСНОВЫ ПЕДАГОГИЧЕСКОГО МАСТЕРСТВА</a:t>
            </a:r>
            <a:br>
              <a:rPr lang="ru-RU" sz="2800" dirty="0">
                <a:latin typeface="Arial Black" panose="020B0A04020102020204" pitchFamily="34" charset="0"/>
              </a:rPr>
            </a:b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2400" dirty="0">
                <a:latin typeface="Arial Black" panose="020B0A04020102020204" pitchFamily="34" charset="0"/>
              </a:rPr>
              <a:t>Тема 20. </a:t>
            </a: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Сущность педагогической</a:t>
            </a:r>
            <a:b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деятельности и требования</a:t>
            </a:r>
            <a:b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к личности педагога</a:t>
            </a:r>
            <a:b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endParaRPr lang="ru-RU" sz="3600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104015"/>
            <a:ext cx="9452361" cy="1463039"/>
          </a:xfrm>
        </p:spPr>
        <p:txBody>
          <a:bodyPr/>
          <a:lstStyle/>
          <a:p>
            <a:pPr algn="r"/>
            <a:endParaRPr lang="ru-RU" dirty="0"/>
          </a:p>
          <a:p>
            <a:pPr algn="r"/>
            <a:r>
              <a:rPr lang="ru-RU" sz="2000" b="1" dirty="0"/>
              <a:t>Кузьминич Татьяна Васильевна, </a:t>
            </a:r>
          </a:p>
          <a:p>
            <a:pPr algn="r"/>
            <a:r>
              <a:rPr lang="ru-RU" sz="2000" b="1" dirty="0"/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789709" y="375407"/>
            <a:ext cx="1783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Педагогика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44AEF4-7CA4-450E-AB9F-07515B6B8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981" y="98308"/>
            <a:ext cx="11296964" cy="940784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Arial Black" panose="020B0A04020102020204" pitchFamily="34" charset="0"/>
              </a:rPr>
              <a:t>Профессиональные качества педагога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56A0ED-295A-41C6-B086-815D049705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545" y="1288474"/>
            <a:ext cx="4530437" cy="5278582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1.  </a:t>
            </a:r>
            <a:r>
              <a:rPr lang="ru-RU" sz="1800" b="1" dirty="0"/>
              <a:t>свойства личности</a:t>
            </a:r>
            <a:r>
              <a:rPr lang="ru-RU" sz="1800" dirty="0"/>
              <a:t>, отражающие </a:t>
            </a:r>
            <a:r>
              <a:rPr lang="ru-RU" sz="1800" b="1" dirty="0"/>
              <a:t>общую и профессионально-педагогическую направленность</a:t>
            </a:r>
            <a:r>
              <a:rPr lang="ru-RU" sz="1800" dirty="0"/>
              <a:t>: ответственность, любовь к детям, потребность в передаче знаний, благородство, доброта и принципиальность, правдивость и добросовестность, трудолюбие и аккуратность, стремление к творческой деятельности, самостоятельность, скромность, физическое совершенство;</a:t>
            </a:r>
          </a:p>
          <a:p>
            <a:pPr marL="0" indent="0">
              <a:buNone/>
            </a:pPr>
            <a:r>
              <a:rPr lang="ru-RU" sz="1800" dirty="0"/>
              <a:t>2</a:t>
            </a:r>
            <a:r>
              <a:rPr lang="ru-RU" sz="1800" b="1" dirty="0"/>
              <a:t>. особенности интеллектуальной сферы личности: </a:t>
            </a:r>
            <a:r>
              <a:rPr lang="ru-RU" sz="1800" dirty="0"/>
              <a:t>любознательность, находчивость, сообразительность, эрудированность и умение выделять главное, логичность мышления и развитая речь;</a:t>
            </a:r>
          </a:p>
          <a:p>
            <a:pPr marL="0" indent="0">
              <a:buNone/>
            </a:pPr>
            <a:r>
              <a:rPr lang="ru-RU" sz="1800" dirty="0"/>
              <a:t>3</a:t>
            </a:r>
            <a:r>
              <a:rPr lang="ru-RU" sz="1800" b="1" dirty="0"/>
              <a:t>. эмоционально-волевые свойства</a:t>
            </a:r>
            <a:r>
              <a:rPr lang="ru-RU" sz="1800" dirty="0"/>
              <a:t>: выдержка и самообладание, настойчивость и организованность, жизнерадостность и решительность, требовательность к себе, к учащимся, целеустремленность;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265048B-A7BB-45F2-BF1C-D65A5B600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2982" y="1288473"/>
            <a:ext cx="5098473" cy="5278582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/>
              <a:t>4. </a:t>
            </a:r>
            <a:r>
              <a:rPr lang="ru-RU" sz="1900" b="1" dirty="0"/>
              <a:t>социально-психологические особенности</a:t>
            </a:r>
            <a:r>
              <a:rPr lang="ru-RU" sz="1900" dirty="0"/>
              <a:t>: общительность и обязательность, вежливость и деловитость, организаторские способности и тактичность, справедливость и доброжелательность;</a:t>
            </a:r>
          </a:p>
          <a:p>
            <a:pPr marL="0" indent="0">
              <a:buNone/>
            </a:pPr>
            <a:r>
              <a:rPr lang="ru-RU" sz="1900" dirty="0"/>
              <a:t>5. </a:t>
            </a:r>
            <a:r>
              <a:rPr lang="ru-RU" sz="1900" b="1" dirty="0"/>
              <a:t>сенсорно-перцептивные свойства личности: </a:t>
            </a:r>
            <a:r>
              <a:rPr lang="ru-RU" sz="1900" dirty="0"/>
              <a:t>распределение внимания и наблюдательность, память на лица, имена, фамилии и педагогическое воображение, способность видеть мир глазами ребенка и художественный вкус, эмпатия, фантазия и выдумка, чувство юмора и чуткость;</a:t>
            </a:r>
          </a:p>
          <a:p>
            <a:pPr marL="0" indent="0">
              <a:buNone/>
            </a:pPr>
            <a:r>
              <a:rPr lang="ru-RU" sz="1900" dirty="0"/>
              <a:t>6.  </a:t>
            </a:r>
            <a:r>
              <a:rPr lang="ru-RU" sz="1900" b="1" dirty="0"/>
              <a:t>особенности самосознания личности</a:t>
            </a:r>
            <a:r>
              <a:rPr lang="ru-RU" sz="1900" dirty="0"/>
              <a:t>: самокритичность, уверенность в себе, чувство собственного достоинства.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836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CA27BB-D2CB-47FD-AB35-4492E21A0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562" y="167580"/>
            <a:ext cx="11273529" cy="1059305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Arial Black" panose="020B0A04020102020204" pitchFamily="34" charset="0"/>
              </a:rPr>
              <a:t>Профессиональная компетентность педагога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E9B6A7-CD64-4925-8817-E888B616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8873" y="1226885"/>
            <a:ext cx="4921880" cy="358623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b="1" dirty="0"/>
              <a:t>Профессиональная компетентность педагога </a:t>
            </a:r>
            <a:r>
              <a:rPr lang="ru-RU" dirty="0"/>
              <a:t>-  единство его </a:t>
            </a:r>
            <a:r>
              <a:rPr lang="ru-RU" b="1" dirty="0"/>
              <a:t>теоретической и практической </a:t>
            </a:r>
            <a:r>
              <a:rPr lang="ru-RU" dirty="0"/>
              <a:t>готовности к осуществлению педагогической деятельности (В.А. </a:t>
            </a:r>
            <a:r>
              <a:rPr lang="ru-RU" dirty="0" err="1"/>
              <a:t>Сластенин</a:t>
            </a:r>
            <a:r>
              <a:rPr lang="ru-RU" dirty="0"/>
              <a:t>). </a:t>
            </a:r>
          </a:p>
          <a:p>
            <a:pPr marL="0" indent="0">
              <a:buNone/>
            </a:pPr>
            <a:r>
              <a:rPr lang="ru-RU" b="1" dirty="0"/>
              <a:t>Включает: </a:t>
            </a:r>
          </a:p>
          <a:p>
            <a:r>
              <a:rPr lang="ru-RU" dirty="0"/>
              <a:t>когнитивную операционально-техническую составляющие, </a:t>
            </a:r>
          </a:p>
          <a:p>
            <a:r>
              <a:rPr lang="ru-RU" dirty="0"/>
              <a:t>мотивационную, </a:t>
            </a:r>
          </a:p>
          <a:p>
            <a:r>
              <a:rPr lang="ru-RU" dirty="0"/>
              <a:t>этическую, </a:t>
            </a:r>
          </a:p>
          <a:p>
            <a:r>
              <a:rPr lang="ru-RU" dirty="0"/>
              <a:t>социальную, </a:t>
            </a:r>
          </a:p>
          <a:p>
            <a:r>
              <a:rPr lang="ru-RU" dirty="0"/>
              <a:t>поведенческую.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F233F0-F575-4D36-8296-69A35C0B0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1226885"/>
            <a:ext cx="5167191" cy="344152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Теоретическая готовность </a:t>
            </a:r>
            <a:r>
              <a:rPr lang="ru-RU" dirty="0"/>
              <a:t>учителя предполагает определенную совокупность психолого-педагогических, специальных знаний и проявляется в обобщенном умении теоретически мыслить. Это </a:t>
            </a:r>
          </a:p>
          <a:p>
            <a:r>
              <a:rPr lang="ru-RU" dirty="0"/>
              <a:t>аналитические, </a:t>
            </a:r>
          </a:p>
          <a:p>
            <a:r>
              <a:rPr lang="ru-RU" dirty="0"/>
              <a:t>прогностические, </a:t>
            </a:r>
          </a:p>
          <a:p>
            <a:r>
              <a:rPr lang="ru-RU" dirty="0"/>
              <a:t>проективные, </a:t>
            </a:r>
          </a:p>
          <a:p>
            <a:r>
              <a:rPr lang="ru-RU" dirty="0"/>
              <a:t>рефлексивные умения.</a:t>
            </a:r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AA519C89-15D4-4BB0-917F-FD32FD896262}"/>
              </a:ext>
            </a:extLst>
          </p:cNvPr>
          <p:cNvSpPr/>
          <p:nvPr/>
        </p:nvSpPr>
        <p:spPr>
          <a:xfrm>
            <a:off x="2301629" y="5158348"/>
            <a:ext cx="8075426" cy="1468582"/>
          </a:xfrm>
          <a:prstGeom prst="roundRect">
            <a:avLst/>
          </a:prstGeom>
          <a:ln w="571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i="1" dirty="0">
                <a:solidFill>
                  <a:schemeClr val="tx1"/>
                </a:solidFill>
              </a:rPr>
              <a:t>Практическая готовность </a:t>
            </a:r>
            <a:r>
              <a:rPr lang="ru-RU" dirty="0">
                <a:solidFill>
                  <a:schemeClr val="tx1"/>
                </a:solidFill>
              </a:rPr>
              <a:t>выражается во внешних (предметных) умениях, к которым относятся </a:t>
            </a:r>
            <a:r>
              <a:rPr lang="ru-RU" i="1" dirty="0">
                <a:solidFill>
                  <a:schemeClr val="tx1"/>
                </a:solidFill>
              </a:rPr>
              <a:t>организаторские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i="1" dirty="0">
                <a:solidFill>
                  <a:schemeClr val="tx1"/>
                </a:solidFill>
              </a:rPr>
              <a:t>коммуникативные умения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Среди организаторских выделяют </a:t>
            </a:r>
            <a:r>
              <a:rPr lang="ru-RU" b="1" i="1" dirty="0">
                <a:solidFill>
                  <a:schemeClr val="tx1"/>
                </a:solidFill>
              </a:rPr>
              <a:t>мобилизационные, информационные, развивающие и ориентационные умения.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677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01EB7-339B-4675-9C30-9CAEDB5F2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5935"/>
          </a:xfrm>
          <a:gradFill>
            <a:gsLst>
              <a:gs pos="0">
                <a:srgbClr val="CC99FF"/>
              </a:gs>
              <a:gs pos="0">
                <a:srgbClr val="CCCCFF"/>
              </a:gs>
              <a:gs pos="74000">
                <a:srgbClr val="CCCCFF"/>
              </a:gs>
              <a:gs pos="83000">
                <a:srgbClr val="CCCCFF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Arial Black" panose="020B0A04020102020204" pitchFamily="34" charset="0"/>
              </a:rPr>
              <a:t>Коммуникативные умения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E203B5-E554-415B-B2CD-401C53259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60764"/>
            <a:ext cx="9899073" cy="5232111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/>
              <a:t>Это взаимосвязанные группы </a:t>
            </a:r>
            <a:r>
              <a:rPr lang="ru-RU" sz="2000" b="1" i="1" dirty="0"/>
              <a:t>перцептивных умений, </a:t>
            </a:r>
          </a:p>
          <a:p>
            <a:pPr marL="0" indent="0" algn="ctr">
              <a:buNone/>
            </a:pPr>
            <a:r>
              <a:rPr lang="ru-RU" sz="2000" b="1" i="1" dirty="0"/>
              <a:t>собственно умений общения и педагогической техники.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i="1" dirty="0">
                <a:latin typeface="Arial Black" panose="020B0A04020102020204" pitchFamily="34" charset="0"/>
              </a:rPr>
              <a:t>Перцептивные умения </a:t>
            </a:r>
            <a:r>
              <a:rPr lang="ru-RU" sz="2000" b="1" dirty="0"/>
              <a:t>– это умения: </a:t>
            </a:r>
          </a:p>
          <a:p>
            <a:pPr marL="0" indent="0">
              <a:buNone/>
            </a:pPr>
            <a:r>
              <a:rPr lang="ru-RU" sz="2000" b="1" dirty="0"/>
              <a:t>*понимать других (обучающихся, учителей, родителей, их личностные особенности и ценностные ориентации); </a:t>
            </a:r>
          </a:p>
          <a:p>
            <a:pPr marL="0" indent="0">
              <a:buNone/>
            </a:pPr>
            <a:r>
              <a:rPr lang="ru-RU" sz="2000" b="1" dirty="0"/>
              <a:t>*определять характер переживаний, состояние человека, причастность или непричастность к событиям по незначительным признакам;  </a:t>
            </a:r>
          </a:p>
          <a:p>
            <a:pPr marL="0" indent="0">
              <a:buNone/>
            </a:pPr>
            <a:r>
              <a:rPr lang="ru-RU" sz="2000" b="1" dirty="0"/>
              <a:t>*находить в действиях и проявлениях человека признаки, делающие его непохожим на других, на самого себя в сходных обстоятельствах в прошлом; </a:t>
            </a:r>
          </a:p>
          <a:p>
            <a:pPr marL="0" indent="0">
              <a:buNone/>
            </a:pPr>
            <a:r>
              <a:rPr lang="ru-RU" sz="2000" b="1" dirty="0"/>
              <a:t>*видеть главное в другом человеке, правильно определять его отношение к социальным ценностям, </a:t>
            </a:r>
          </a:p>
          <a:p>
            <a:pPr marL="0" indent="0">
              <a:buNone/>
            </a:pPr>
            <a:r>
              <a:rPr lang="ru-RU" sz="2000" b="1" dirty="0"/>
              <a:t>*учитывать в поведении людей «поправки» на воспринимающего и противостоять стереотипам восприятия другого человека (идеализации, фаворитизму, «эффекту ореола» и др.).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97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34963-21D0-4A9F-B46E-24F294600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14" y="0"/>
            <a:ext cx="10758522" cy="1059305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Умения общения в педагогическом процессе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C7AF13-280D-416A-B771-F38C308F86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2312" y="1059305"/>
            <a:ext cx="10758521" cy="4593350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*распределять внимание и поддерживать его устойчивость; </a:t>
            </a:r>
          </a:p>
          <a:p>
            <a:pPr marL="0" indent="0">
              <a:buNone/>
            </a:pPr>
            <a:r>
              <a:rPr lang="ru-RU" sz="2400" dirty="0"/>
              <a:t>* выбирать по отношению к классу (группе обучающихся) и отдельным обучающимся наиболее подходящий способ поведения и общения; </a:t>
            </a:r>
          </a:p>
          <a:p>
            <a:pPr marL="0" indent="0">
              <a:buNone/>
            </a:pPr>
            <a:r>
              <a:rPr lang="ru-RU" sz="2400" dirty="0"/>
              <a:t>* анализировать поступки воспитанников, видеть за ними мотивы, которыми они руководствуются, определять их поведение в различных ситуациях; </a:t>
            </a:r>
          </a:p>
          <a:p>
            <a:pPr marL="0" indent="0">
              <a:buNone/>
            </a:pPr>
            <a:r>
              <a:rPr lang="ru-RU" sz="2400" dirty="0"/>
              <a:t>* создавать опыт эмоциональных переживаний обучающихся, обеспечивать атмосферу благополучия в классе; </a:t>
            </a:r>
          </a:p>
          <a:p>
            <a:pPr marL="0" indent="0">
              <a:buNone/>
            </a:pPr>
            <a:r>
              <a:rPr lang="ru-RU" sz="2400" dirty="0"/>
              <a:t>* управлять инициативой в общении, используя для этого богатый арсенал средств, повышающих эффективность взаимодействия.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502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B24682-BF01-4032-99C8-BBFEA3336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308" y="222998"/>
            <a:ext cx="11787384" cy="1059305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Arial Black" panose="020B0A04020102020204" pitchFamily="34" charset="0"/>
              </a:rPr>
              <a:t>Педагогическая техника. </a:t>
            </a:r>
            <a:br>
              <a:rPr lang="ru-RU" sz="3200" dirty="0">
                <a:latin typeface="Arial Black" panose="020B0A04020102020204" pitchFamily="34" charset="0"/>
              </a:rPr>
            </a:br>
            <a:r>
              <a:rPr lang="ru-RU" sz="3200" dirty="0">
                <a:latin typeface="Arial Black" panose="020B0A04020102020204" pitchFamily="34" charset="0"/>
              </a:rPr>
              <a:t>Педагогическое мастерство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17BE0-F15B-4BAC-B4A4-AC2ED58EB0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5745" y="1551709"/>
            <a:ext cx="7564582" cy="4959926"/>
          </a:xfrm>
          <a:ln w="571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i="1" dirty="0">
                <a:latin typeface="Arial Black" panose="020B0A04020102020204" pitchFamily="34" charset="0"/>
              </a:rPr>
              <a:t>Педагогическая техника </a:t>
            </a:r>
            <a:r>
              <a:rPr lang="ru-RU" sz="2400" dirty="0"/>
              <a:t>– </a:t>
            </a:r>
          </a:p>
          <a:p>
            <a:pPr marL="0" indent="0">
              <a:buNone/>
            </a:pPr>
            <a:r>
              <a:rPr lang="ru-RU" sz="2000" b="1" dirty="0"/>
              <a:t>совокупность умений и навыков, необходимых для стимулирования активности как отдельных учащихся, так и коллектива в целом. </a:t>
            </a:r>
          </a:p>
          <a:p>
            <a:pPr marL="0" indent="0">
              <a:buNone/>
            </a:pPr>
            <a:r>
              <a:rPr lang="ru-RU" sz="2000" b="1" dirty="0"/>
              <a:t>1. умения выбрать правильный стиль и тон в общении, </a:t>
            </a:r>
          </a:p>
          <a:p>
            <a:pPr marL="0" indent="0">
              <a:buNone/>
            </a:pPr>
            <a:r>
              <a:rPr lang="ru-RU" sz="2000" b="1" dirty="0"/>
              <a:t>управлять вниманием, темпом деятельности, навыки демонстрации своего отношения к поступкам обучающихся. </a:t>
            </a:r>
          </a:p>
          <a:p>
            <a:pPr marL="0" indent="0">
              <a:buNone/>
            </a:pPr>
            <a:r>
              <a:rPr lang="ru-RU" sz="2000" b="1" dirty="0"/>
              <a:t>2. развитие речи педагога как важнейшего воспитательного средства – правильная дикция, «поставленный голос», ритмическое дыхание и разумное присоединение к речи мимики и жестикуляций. </a:t>
            </a:r>
          </a:p>
          <a:p>
            <a:pPr marL="0" indent="0">
              <a:buNone/>
            </a:pPr>
            <a:r>
              <a:rPr lang="ru-RU" sz="2000" b="1" dirty="0"/>
              <a:t>3. Главная сила любой управленческой, производственной, хозяйственной, образовательной и иной организации – ее люди. Успех любого дела в конечном счете – это успех людей. 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B74E076-8448-4D1D-A444-37A91A29C88A}"/>
              </a:ext>
            </a:extLst>
          </p:cNvPr>
          <p:cNvSpPr/>
          <p:nvPr/>
        </p:nvSpPr>
        <p:spPr>
          <a:xfrm>
            <a:off x="8589818" y="1551709"/>
            <a:ext cx="3267787" cy="495992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Arial Black" panose="020B0A04020102020204" pitchFamily="34" charset="0"/>
              </a:rPr>
              <a:t>педагогическое мастерство </a:t>
            </a:r>
            <a:r>
              <a:rPr lang="ru-RU" sz="2800" b="1" i="1" dirty="0">
                <a:solidFill>
                  <a:schemeClr val="tx1"/>
                </a:solidFill>
              </a:rPr>
              <a:t>- </a:t>
            </a:r>
            <a:r>
              <a:rPr lang="ru-RU" sz="2400" b="1" dirty="0">
                <a:solidFill>
                  <a:schemeClr val="tx1"/>
                </a:solidFill>
              </a:rPr>
              <a:t>совершенное владение всей совокупностью педагогических умений и навыков, высокая степень педагогической умелости</a:t>
            </a:r>
          </a:p>
        </p:txBody>
      </p:sp>
    </p:spTree>
    <p:extLst>
      <p:ext uri="{BB962C8B-B14F-4D97-AF65-F5344CB8AC3E}">
        <p14:creationId xmlns:p14="http://schemas.microsoft.com/office/powerpoint/2010/main" val="1137357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FB670-BBDB-47D9-AE08-0FE3CA90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954491" cy="5769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latin typeface="Arial Black" panose="020B0A04020102020204" pitchFamily="34" charset="0"/>
              </a:rPr>
              <a:t>Эффективность труда педагога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FA5079-1B52-46C1-B96C-B9EA9791F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60764"/>
            <a:ext cx="10342418" cy="4655127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400" b="1" dirty="0"/>
              <a:t>Зависит от его </a:t>
            </a:r>
            <a:r>
              <a:rPr lang="ru-RU" sz="2400" b="1" i="1" dirty="0"/>
              <a:t>психологических и педагогических характеристик</a:t>
            </a:r>
            <a:r>
              <a:rPr lang="ru-RU" sz="2400" b="1" dirty="0"/>
              <a:t>:</a:t>
            </a:r>
          </a:p>
          <a:p>
            <a:r>
              <a:rPr lang="ru-RU" sz="2000" b="1" dirty="0"/>
              <a:t>– добросовестность, трудолюбие, активность, энергичность, предприимчивость, самостоятельность, организованность, работоспособность;</a:t>
            </a:r>
          </a:p>
          <a:p>
            <a:r>
              <a:rPr lang="ru-RU" sz="2000" b="1" dirty="0"/>
              <a:t>– неудовлетворенность достигнутым, творческие установки на повышение качества и количества труда, умение находить выход;</a:t>
            </a:r>
          </a:p>
          <a:p>
            <a:r>
              <a:rPr lang="ru-RU" sz="2000" b="1" dirty="0"/>
              <a:t>– образованность, интеллектуальная развитость, широта кругозора, умение работать над комплексными проектами;</a:t>
            </a:r>
          </a:p>
          <a:p>
            <a:r>
              <a:rPr lang="ru-RU" sz="2000" b="1" dirty="0"/>
              <a:t>– способность видеть перспективы развития дела, искать и вносить усовершенствования с учетом тенденций, ведущих в будущее, упреждать;</a:t>
            </a:r>
          </a:p>
          <a:p>
            <a:r>
              <a:rPr lang="ru-RU" sz="2000" b="1" dirty="0"/>
              <a:t>– умение глубоко и полно понимать потенциальные возможности улучшения работы, способность генерировать идеи и вносить продуманные предложения;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09198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FB670-BBDB-47D9-AE08-0FE3CA90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594273" cy="687820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Arial Black" panose="020B0A04020102020204" pitchFamily="34" charset="0"/>
              </a:rPr>
              <a:t>Эффективность труда педагога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FA5079-1B52-46C1-B96C-B9EA9791F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4509" y="1717964"/>
            <a:ext cx="10002982" cy="4419600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Зависит от его </a:t>
            </a:r>
            <a:r>
              <a:rPr lang="ru-RU" sz="2400" b="1" i="1" dirty="0"/>
              <a:t>психологических и педагогических характеристик </a:t>
            </a:r>
            <a:r>
              <a:rPr lang="ru-RU" sz="2400" b="1" dirty="0"/>
              <a:t>:</a:t>
            </a:r>
          </a:p>
          <a:p>
            <a:r>
              <a:rPr lang="ru-RU" sz="2000" b="1" dirty="0"/>
              <a:t>– владение современными научными методами познания на уровне, необходимом для решения задач, возникающих при выполнении профессиональных функций;</a:t>
            </a:r>
          </a:p>
          <a:p>
            <a:r>
              <a:rPr lang="ru-RU" sz="2000" b="1" dirty="0"/>
              <a:t>– способность работать в коллективе, коллективизм, корпоративность,</a:t>
            </a:r>
          </a:p>
          <a:p>
            <a:r>
              <a:rPr lang="ru-RU" sz="2000" b="1" dirty="0"/>
              <a:t>преданность организации, честность, порядочность, общительность, вежливость, не конфликтность, умение достигать согласия, трудовая дисциплинированность;</a:t>
            </a:r>
          </a:p>
          <a:p>
            <a:r>
              <a:rPr lang="ru-RU" sz="2000" b="1" dirty="0"/>
              <a:t>– умение строить гуманные, демократичные, деловые, культурные отношения с людьми независимо от их расовой, национальной, этнической, религиозной и социальной принадлежности, находить с ними взаимопонимание;</a:t>
            </a:r>
          </a:p>
          <a:p>
            <a:r>
              <a:rPr lang="ru-RU" sz="2000" b="1" dirty="0"/>
              <a:t>– умение сочетать труд с укреплением духовных начал жизни, собственным самосовершенствованием и достойным самоутверждением;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7675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FB670-BBDB-47D9-AE08-0FE3CA90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163" y="87632"/>
            <a:ext cx="9572416" cy="991358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Arial Black" panose="020B0A04020102020204" pitchFamily="34" charset="0"/>
              </a:rPr>
              <a:t>Эффективность труда педагога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FA5079-1B52-46C1-B96C-B9EA9791F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2218" y="1078990"/>
            <a:ext cx="9836727" cy="5349519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Зависит от его </a:t>
            </a:r>
            <a:r>
              <a:rPr lang="ru-RU" sz="2400" b="1" i="1" dirty="0"/>
              <a:t>психологических и педагогических характеристик</a:t>
            </a:r>
            <a:r>
              <a:rPr lang="ru-RU" sz="2400" b="1" dirty="0"/>
              <a:t>:</a:t>
            </a:r>
          </a:p>
          <a:p>
            <a:r>
              <a:rPr lang="ru-RU" sz="2000" b="1" dirty="0"/>
              <a:t>– гражданственность, потребность и умение интегрировать труд в современное общество, связывать его с совершенствованием общества, интересами людей, соблюдением норм морали;</a:t>
            </a:r>
          </a:p>
          <a:p>
            <a:r>
              <a:rPr lang="ru-RU" sz="2000" b="1" dirty="0"/>
              <a:t>– строгое соблюдение всех правовых норм;</a:t>
            </a:r>
          </a:p>
          <a:p>
            <a:r>
              <a:rPr lang="ru-RU" sz="2000" b="1" dirty="0"/>
              <a:t>– способность вести деятельность в иноязычной среде;</a:t>
            </a:r>
          </a:p>
          <a:p>
            <a:r>
              <a:rPr lang="ru-RU" sz="2000" b="1" dirty="0"/>
              <a:t>– знания о здоровом образе жизни, владение умениями и навыками физического самосовершенствования;</a:t>
            </a:r>
          </a:p>
          <a:p>
            <a:r>
              <a:rPr lang="ru-RU" sz="2000" b="1" dirty="0"/>
              <a:t>– культура мышления и искусство логического анализа;</a:t>
            </a:r>
          </a:p>
          <a:p>
            <a:r>
              <a:rPr lang="ru-RU" sz="2000" b="1" dirty="0"/>
              <a:t>– умение на научной основе организовывать свой труд, владение компьютерными методами сбора, хранения и обработки информации, применяемыми в сфере профессиональной деятельности;</a:t>
            </a:r>
          </a:p>
          <a:p>
            <a:r>
              <a:rPr lang="ru-RU" sz="2000" b="1" dirty="0"/>
              <a:t>– способность в условиях изменяющейся социальной политики и развития науки анализировать свои возможности, умение приобретать новые знания, используя современные информационные технологии.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086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10292-51AC-4F2F-A470-6E021B23F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435" y="153726"/>
            <a:ext cx="11546347" cy="1059305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Arial Black" panose="020B0A04020102020204" pitchFamily="34" charset="0"/>
              </a:rPr>
              <a:t>Коллективные (групповые) </a:t>
            </a:r>
            <a:br>
              <a:rPr lang="ru-RU" sz="3200" dirty="0">
                <a:latin typeface="Arial Black" panose="020B0A04020102020204" pitchFamily="34" charset="0"/>
              </a:rPr>
            </a:br>
            <a:r>
              <a:rPr lang="ru-RU" sz="3200" dirty="0">
                <a:latin typeface="Arial Black" panose="020B0A04020102020204" pitchFamily="34" charset="0"/>
              </a:rPr>
              <a:t>условия успешного труда педагога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17F93F-7EB2-4DCC-8184-068CDC3387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4618" y="1537855"/>
            <a:ext cx="9559637" cy="4849090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endParaRPr lang="ru-RU" sz="2000" b="1" dirty="0"/>
          </a:p>
          <a:p>
            <a:r>
              <a:rPr lang="ru-RU" sz="2000" b="1" dirty="0"/>
              <a:t>– высокий уровень социально-психологического развития группы;</a:t>
            </a:r>
          </a:p>
          <a:p>
            <a:r>
              <a:rPr lang="ru-RU" sz="2000" b="1" dirty="0"/>
              <a:t>– благоприятная социально-психологическая атмосфера в коллективе, доброжелательные отношения, взаимопонимание, сотрудничество, поддержка;</a:t>
            </a:r>
          </a:p>
          <a:p>
            <a:r>
              <a:rPr lang="ru-RU" sz="2000" b="1" dirty="0"/>
              <a:t>– общая ценностно-целевая ориентированность, единство в понимании и реализации целей и задач организации, и интересов сотрудников;</a:t>
            </a:r>
          </a:p>
          <a:p>
            <a:r>
              <a:rPr lang="ru-RU" sz="2000" b="1" dirty="0"/>
              <a:t>– атмосфера поиска путей улучшения дела, активность сотрудников в предложениях и поступках, направленных на их реализацию;</a:t>
            </a:r>
          </a:p>
          <a:p>
            <a:r>
              <a:rPr lang="ru-RU" sz="2000" b="1" dirty="0"/>
              <a:t>– высокая организованность, четкое распределение и выполнение прав, обязанностей и ответственности между сотрудниками и налаженные связи между ними;</a:t>
            </a:r>
          </a:p>
          <a:p>
            <a:r>
              <a:rPr lang="ru-RU" sz="2000" b="1" dirty="0"/>
              <a:t>– умение коллектива и его членов выдерживать периоды осложнения ситуации, преодолевать возникающие трудности.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831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298D88B-1FEA-4CA8-AA33-56160713B852}"/>
              </a:ext>
            </a:extLst>
          </p:cNvPr>
          <p:cNvSpPr/>
          <p:nvPr/>
        </p:nvSpPr>
        <p:spPr>
          <a:xfrm>
            <a:off x="637309" y="2897472"/>
            <a:ext cx="11069781" cy="25545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800" b="1" dirty="0"/>
          </a:p>
          <a:p>
            <a:endParaRPr lang="ru-RU" sz="2800" b="1" dirty="0"/>
          </a:p>
          <a:p>
            <a:pPr algn="ctr"/>
            <a:r>
              <a:rPr lang="en-US" sz="2000" b="1" dirty="0" err="1">
                <a:latin typeface="Arial Black" panose="020B0A04020102020204" pitchFamily="34" charset="0"/>
              </a:rPr>
              <a:t>Лекция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ru-RU" sz="2000" b="1" dirty="0">
                <a:latin typeface="Arial Black" panose="020B0A04020102020204" pitchFamily="34" charset="0"/>
              </a:rPr>
              <a:t>20.</a:t>
            </a: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2800" b="1" dirty="0">
                <a:latin typeface="Arial Black" panose="020B0A04020102020204" pitchFamily="34" charset="0"/>
              </a:rPr>
              <a:t>СУЩНОСТЬ ПЕДАГОГИЧЕСКОЙ ДЕЯТЕЛЬНОСТИ И ТРЕБОВАНИЯ К ЛИЧНОСТИ ПЕДАГОГА</a:t>
            </a:r>
          </a:p>
          <a:p>
            <a:pPr algn="ctr"/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94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41418" y="888622"/>
            <a:ext cx="7509163" cy="5078313"/>
          </a:xfrm>
          <a:prstGeom prst="rect">
            <a:avLst/>
          </a:prstGeo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i="1" dirty="0"/>
              <a:t>	</a:t>
            </a:r>
          </a:p>
          <a:p>
            <a:pPr algn="just"/>
            <a:r>
              <a:rPr lang="ru-RU" sz="3600" i="1" dirty="0">
                <a:latin typeface="Arial Black" panose="020B0A04020102020204" pitchFamily="34" charset="0"/>
              </a:rPr>
              <a:t>Вопросы:</a:t>
            </a:r>
          </a:p>
          <a:p>
            <a:pPr algn="just"/>
            <a:endParaRPr lang="ru-RU" sz="3600" i="1" dirty="0">
              <a:latin typeface="Arial Black" panose="020B0A04020102020204" pitchFamily="34" charset="0"/>
            </a:endParaRPr>
          </a:p>
          <a:p>
            <a:pPr marL="342900" indent="-342900">
              <a:buAutoNum type="arabicPeriod"/>
            </a:pPr>
            <a:r>
              <a:rPr lang="ru-RU" sz="2400" b="1" i="1" dirty="0"/>
              <a:t>Педагогическая деятельность</a:t>
            </a:r>
          </a:p>
          <a:p>
            <a:pPr marL="342900" indent="-342900">
              <a:buAutoNum type="arabicPeriod"/>
            </a:pPr>
            <a:r>
              <a:rPr lang="ru-RU" sz="2400" b="1" i="1" dirty="0"/>
              <a:t>Педагогическая профессия и ее особенности. </a:t>
            </a:r>
          </a:p>
          <a:p>
            <a:pPr marL="342900" indent="-342900">
              <a:buAutoNum type="arabicPeriod"/>
            </a:pPr>
            <a:r>
              <a:rPr lang="ru-RU" sz="2400" b="1" i="1" dirty="0"/>
              <a:t>Возникновение и становление профессии учителя. </a:t>
            </a:r>
          </a:p>
          <a:p>
            <a:pPr marL="342900" indent="-342900">
              <a:buAutoNum type="arabicPeriod"/>
            </a:pPr>
            <a:r>
              <a:rPr lang="ru-RU" sz="2400" b="1" i="1" dirty="0"/>
              <a:t>Структура, виды, уровни педагогической деятельности. </a:t>
            </a:r>
          </a:p>
          <a:p>
            <a:pPr marL="342900" indent="-342900">
              <a:buAutoNum type="arabicPeriod"/>
            </a:pPr>
            <a:r>
              <a:rPr lang="ru-RU" sz="2400" b="1" i="1" dirty="0"/>
              <a:t>Профессиональные функции педагога.</a:t>
            </a:r>
          </a:p>
          <a:p>
            <a:r>
              <a:rPr lang="ru-RU" sz="2400" b="1" i="1" dirty="0"/>
              <a:t>6. Требования к личности педагога</a:t>
            </a:r>
          </a:p>
          <a:p>
            <a:endParaRPr lang="ru-RU" sz="2400" b="1" i="1" dirty="0"/>
          </a:p>
          <a:p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2397364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AF148-D53B-4935-B05D-97E603AB9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i="1" dirty="0">
                <a:latin typeface="Arial Black" panose="020B0A04020102020204" pitchFamily="34" charset="0"/>
              </a:rPr>
              <a:t>Педагогическая деятельность 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9E93AC-BBA6-4171-A2E3-20B326E34F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546801"/>
            <a:ext cx="5237019" cy="47431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400" dirty="0"/>
          </a:p>
          <a:p>
            <a:r>
              <a:rPr lang="ru-RU" sz="2000" b="1" dirty="0"/>
              <a:t>Это  особый вид социальной деятельности, направленной на передачу от старших поколений младшим накопленных человечеством культуры и опыта, создания условий для их личностного развития и подготовку определенных ролей в обществе.</a:t>
            </a:r>
          </a:p>
          <a:p>
            <a:r>
              <a:rPr lang="ru-RU" sz="2000" b="1" i="1" dirty="0"/>
              <a:t>Педагогическую деятельность </a:t>
            </a:r>
            <a:r>
              <a:rPr lang="ru-RU" sz="2000" b="1" dirty="0"/>
              <a:t>осуществляют не только педагоги, но и родители, общественные организации, руководители предприятий и учреждений, средства массовой информации и др.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945136-2950-4C99-997C-73204F449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1018" y="1546801"/>
            <a:ext cx="4592782" cy="49460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400" dirty="0"/>
          </a:p>
          <a:p>
            <a:r>
              <a:rPr lang="ru-RU" sz="2400" b="1" dirty="0"/>
              <a:t>Профессиональная педагогическая деятельность осуществляется  только в специально организованных учебных заведениях (основного, дополнительного и специального образования).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558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D64A9-C4BF-47E1-B7F0-130907D47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latin typeface="Arial Black" panose="020B0A04020102020204" pitchFamily="34" charset="0"/>
              </a:rPr>
              <a:t>Образование и </a:t>
            </a:r>
            <a:br>
              <a:rPr lang="ru-RU" sz="3200" dirty="0">
                <a:latin typeface="Arial Black" panose="020B0A04020102020204" pitchFamily="34" charset="0"/>
              </a:rPr>
            </a:br>
            <a:r>
              <a:rPr lang="ru-RU" sz="3200" dirty="0">
                <a:latin typeface="Arial Black" panose="020B0A04020102020204" pitchFamily="34" charset="0"/>
              </a:rPr>
              <a:t>образовательная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2FAB2-1A49-456B-98E8-348894DF8E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47455"/>
            <a:ext cx="4814455" cy="356061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1800" b="1" dirty="0"/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образование – </a:t>
            </a:r>
          </a:p>
          <a:p>
            <a:pPr marL="0" indent="0">
              <a:buNone/>
            </a:pPr>
            <a:r>
              <a:rPr lang="ru-RU" sz="1800" b="1" dirty="0"/>
              <a:t>обучение, воспитание и развитие  в интересах личности, общества и государства, направленные на интеллектуальное, духовно-нравственное, творческое, физическое и профессиональное развитие личности, удовлетворение ее образовательных потребностей и интересов, а также совокупность приобретенных знаний, умений, навыков и компетенций определенного объема и сложности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16B2AB-A401-4B6B-A141-819D68774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3092" y="2147455"/>
            <a:ext cx="4980708" cy="356061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Arial Black" panose="020B0A04020102020204" pitchFamily="34" charset="0"/>
              </a:rPr>
              <a:t>образовательная деятельность – </a:t>
            </a:r>
          </a:p>
          <a:p>
            <a:pPr marL="0" indent="0">
              <a:buNone/>
            </a:pPr>
            <a:r>
              <a:rPr lang="ru-RU" sz="2000" b="1" dirty="0"/>
              <a:t>деятельность по обучению,  воспитанию и развитию, осуществляемая учреждением образования, организацией, реализующей образовательные программы научно-ориентированного образования, иной организацией, индивидуальным предпринимателем, осуществляющими образовательную деятельность, в ходе реализации образовательных программ;</a:t>
            </a:r>
          </a:p>
        </p:txBody>
      </p:sp>
    </p:spTree>
    <p:extLst>
      <p:ext uri="{BB962C8B-B14F-4D97-AF65-F5344CB8AC3E}">
        <p14:creationId xmlns:p14="http://schemas.microsoft.com/office/powerpoint/2010/main" val="609257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506FE6-C011-4504-AA88-8619ACF5C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435" y="0"/>
            <a:ext cx="11465412" cy="1059305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Arial Black" panose="020B0A04020102020204" pitchFamily="34" charset="0"/>
              </a:rPr>
              <a:t>Цель педагогической деятельности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1C9FBD-F969-48CD-B4FA-DB780A166A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1152" y="1059305"/>
            <a:ext cx="5972619" cy="5397695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формируется как отражение тенденции социального развития, на основе ожиданий различных социальных и этнических групп,  потребностей и стремлений отдельной личности.</a:t>
            </a:r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r>
              <a:rPr lang="ru-RU" sz="2400" b="1" dirty="0"/>
              <a:t>Реализация цели </a:t>
            </a:r>
            <a:r>
              <a:rPr lang="ru-RU" sz="2400" i="1" dirty="0"/>
              <a:t>педагогической деятельности </a:t>
            </a:r>
            <a:r>
              <a:rPr lang="ru-RU" sz="2400" dirty="0"/>
              <a:t>связана с решением социально-педагогических </a:t>
            </a:r>
            <a:r>
              <a:rPr lang="ru-RU" sz="2400" b="1" dirty="0"/>
              <a:t>задач: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1.  формирование воспитательной среды, </a:t>
            </a:r>
          </a:p>
          <a:p>
            <a:pPr marL="0" indent="0">
              <a:buNone/>
            </a:pPr>
            <a:r>
              <a:rPr lang="ru-RU" sz="2000" b="1" dirty="0"/>
              <a:t>2. организация деятельности воспитанников,</a:t>
            </a:r>
          </a:p>
          <a:p>
            <a:pPr marL="0" indent="0">
              <a:buNone/>
            </a:pPr>
            <a:r>
              <a:rPr lang="ru-RU" sz="2000" b="1" dirty="0"/>
              <a:t>3.  создание воспитательного коллектива, </a:t>
            </a:r>
          </a:p>
          <a:p>
            <a:pPr marL="0" indent="0">
              <a:buNone/>
            </a:pPr>
            <a:r>
              <a:rPr lang="ru-RU" sz="2000" b="1" dirty="0"/>
              <a:t>4. развитие индивидуальности личности.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BD316C-8D91-4BCE-9797-E17F18AF3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44144" y="3297381"/>
            <a:ext cx="4906703" cy="3159619"/>
          </a:xfr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1800" b="1" dirty="0"/>
              <a:t>Понятие о педагогическом действии выражает то общее, что присуще всем формам педагогической деятельности (уроку, экскурсии, индивидуальной беседе и т.п.), но не сводится ни к одной из них. В то же время </a:t>
            </a:r>
            <a:r>
              <a:rPr lang="ru-RU" sz="1800" b="1" i="1" dirty="0"/>
              <a:t>педагогическое действие </a:t>
            </a:r>
            <a:r>
              <a:rPr lang="ru-RU" sz="1800" b="1" dirty="0"/>
              <a:t>является особенным, которое выражает и всеобщее, и богатство отдельного.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D9593084-D62C-4559-8314-B2CF2A8EA0EF}"/>
              </a:ext>
            </a:extLst>
          </p:cNvPr>
          <p:cNvSpPr/>
          <p:nvPr/>
        </p:nvSpPr>
        <p:spPr>
          <a:xfrm>
            <a:off x="6844143" y="1059305"/>
            <a:ext cx="4738257" cy="20096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Основной функциональной единицей, с помощью которой проявляются все свойства </a:t>
            </a:r>
            <a:r>
              <a:rPr lang="ru-RU" b="1" i="1" dirty="0">
                <a:solidFill>
                  <a:schemeClr val="tx1"/>
                </a:solidFill>
              </a:rPr>
              <a:t>педагогической деятельности</a:t>
            </a:r>
            <a:r>
              <a:rPr lang="ru-RU" b="1" dirty="0">
                <a:solidFill>
                  <a:schemeClr val="tx1"/>
                </a:solidFill>
              </a:rPr>
              <a:t>, является </a:t>
            </a:r>
            <a:r>
              <a:rPr lang="ru-RU" b="1" u="sng" dirty="0">
                <a:solidFill>
                  <a:schemeClr val="tx1"/>
                </a:solidFill>
              </a:rPr>
              <a:t>педагогическое действие </a:t>
            </a:r>
            <a:r>
              <a:rPr lang="ru-RU" b="1" dirty="0">
                <a:solidFill>
                  <a:schemeClr val="tx1"/>
                </a:solidFill>
              </a:rPr>
              <a:t>как единство цели и содержания.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9113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D5E9B-1F6F-4ABF-A27E-0F1843640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09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Arial Black" panose="020B0A04020102020204" pitchFamily="34" charset="0"/>
              </a:rPr>
              <a:t>Структура педагогической деятельности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C48404-8B02-4DEF-9005-C83D210278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949" y="1136074"/>
            <a:ext cx="8874306" cy="56249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400" b="1" dirty="0">
                <a:latin typeface="Arial Black" panose="020B0A04020102020204" pitchFamily="34" charset="0"/>
              </a:rPr>
              <a:t>взаимосвязанные составляющие (компоненты)  педагогической деятельности:</a:t>
            </a:r>
          </a:p>
          <a:p>
            <a:pPr marL="0" indent="0">
              <a:buNone/>
            </a:pPr>
            <a:endParaRPr lang="ru-RU" sz="2400" b="1" dirty="0">
              <a:latin typeface="Arial Black" panose="020B0A04020102020204" pitchFamily="34" charset="0"/>
            </a:endParaRPr>
          </a:p>
          <a:p>
            <a:r>
              <a:rPr lang="ru-RU" sz="2400" b="1" i="1" dirty="0"/>
              <a:t>– диагностическая;</a:t>
            </a:r>
            <a:endParaRPr lang="ru-RU" sz="2400" b="1" dirty="0"/>
          </a:p>
          <a:p>
            <a:r>
              <a:rPr lang="ru-RU" sz="2400" b="1" i="1" dirty="0"/>
              <a:t>– </a:t>
            </a:r>
            <a:r>
              <a:rPr lang="ru-RU" sz="2400" b="1" i="1" dirty="0" err="1"/>
              <a:t>ориентационно</a:t>
            </a:r>
            <a:r>
              <a:rPr lang="ru-RU" sz="2400" b="1" i="1" dirty="0"/>
              <a:t>-прогностическая;</a:t>
            </a:r>
            <a:endParaRPr lang="ru-RU" sz="2400" b="1" dirty="0"/>
          </a:p>
          <a:p>
            <a:r>
              <a:rPr lang="ru-RU" sz="2400" b="1" i="1" dirty="0"/>
              <a:t>– конструктивно-проектировочная;</a:t>
            </a:r>
            <a:endParaRPr lang="ru-RU" sz="2400" b="1" dirty="0"/>
          </a:p>
          <a:p>
            <a:r>
              <a:rPr lang="ru-RU" sz="2400" b="1" i="1" dirty="0"/>
              <a:t>– организаторская;</a:t>
            </a:r>
            <a:endParaRPr lang="ru-RU" sz="2400" b="1" dirty="0"/>
          </a:p>
          <a:p>
            <a:r>
              <a:rPr lang="ru-RU" sz="2400" b="1" i="1" dirty="0"/>
              <a:t>– информационно-объяснительная;</a:t>
            </a:r>
            <a:endParaRPr lang="ru-RU" sz="2400" b="1" dirty="0"/>
          </a:p>
          <a:p>
            <a:r>
              <a:rPr lang="ru-RU" sz="2400" b="1" i="1" dirty="0"/>
              <a:t>– коммуникативно-стимулирующая;</a:t>
            </a:r>
            <a:endParaRPr lang="ru-RU" sz="2400" b="1" dirty="0"/>
          </a:p>
          <a:p>
            <a:r>
              <a:rPr lang="ru-RU" sz="2400" b="1" i="1" dirty="0"/>
              <a:t>– аналитико-оценочная;</a:t>
            </a:r>
            <a:endParaRPr lang="ru-RU" sz="2400" b="1" dirty="0"/>
          </a:p>
          <a:p>
            <a:r>
              <a:rPr lang="ru-RU" sz="2400" b="1" i="1" dirty="0"/>
              <a:t>– </a:t>
            </a:r>
            <a:r>
              <a:rPr lang="ru-RU" sz="2400" b="1" i="1" dirty="0" err="1"/>
              <a:t>исследовательско</a:t>
            </a:r>
            <a:r>
              <a:rPr lang="ru-RU" sz="2400" b="1" i="1" dirty="0"/>
              <a:t>-творческая.</a:t>
            </a:r>
            <a:endParaRPr lang="ru-RU" sz="2400" b="1" dirty="0"/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192D8BA-837F-4C7D-B1B0-B005F987BCCE}"/>
              </a:ext>
            </a:extLst>
          </p:cNvPr>
          <p:cNvSpPr/>
          <p:nvPr/>
        </p:nvSpPr>
        <p:spPr>
          <a:xfrm>
            <a:off x="7079673" y="2812473"/>
            <a:ext cx="4128118" cy="2743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Психологические исследования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(Н. В. Кузьмина,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В. А. </a:t>
            </a:r>
            <a:r>
              <a:rPr lang="ru-RU" sz="2400" b="1" dirty="0" err="1">
                <a:solidFill>
                  <a:schemeClr val="tx1"/>
                </a:solidFill>
              </a:rPr>
              <a:t>Сластенин</a:t>
            </a:r>
            <a:r>
              <a:rPr lang="ru-RU" sz="2400" b="1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А. И. Щербаков и др.) </a:t>
            </a:r>
          </a:p>
        </p:txBody>
      </p:sp>
    </p:spTree>
    <p:extLst>
      <p:ext uri="{BB962C8B-B14F-4D97-AF65-F5344CB8AC3E}">
        <p14:creationId xmlns:p14="http://schemas.microsoft.com/office/powerpoint/2010/main" val="2034046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5BB91-076C-4BB4-96B8-2A8D14A64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218" y="167579"/>
            <a:ext cx="11333017" cy="1059305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Arial Black" panose="020B0A04020102020204" pitchFamily="34" charset="0"/>
              </a:rPr>
              <a:t>Основные виды педагогической деятельности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5DA22C-1904-4F53-9F0E-6F3C0DCA57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7865" y="1226883"/>
            <a:ext cx="4114800" cy="5312461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latin typeface="Arial Black" panose="020B0A04020102020204" pitchFamily="34" charset="0"/>
              </a:rPr>
              <a:t>Воспитательная работа – </a:t>
            </a:r>
          </a:p>
          <a:p>
            <a:pPr marL="0" indent="0">
              <a:buNone/>
            </a:pPr>
            <a:r>
              <a:rPr lang="ru-RU" sz="2400" b="1" dirty="0"/>
              <a:t>педагогическая деятельность, направленная на организацию воспитательной среды и управление разнообразными видами деятельности воспитанников с целью решения задач развития личности.</a:t>
            </a:r>
          </a:p>
          <a:p>
            <a:pPr marL="0" indent="0">
              <a:buNone/>
            </a:pPr>
            <a:r>
              <a:rPr lang="ru-RU" sz="2400" b="1" dirty="0"/>
              <a:t>Оба вида педагогической деятельности проявляются в работе педагога любой специальности.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3CB28F-BC19-4AA2-A4D3-CBA4FB48F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69334" y="1226883"/>
            <a:ext cx="4114800" cy="3594499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i="1" dirty="0"/>
          </a:p>
          <a:p>
            <a:pPr marL="0" indent="0">
              <a:buNone/>
            </a:pPr>
            <a:r>
              <a:rPr lang="ru-RU" sz="2400" b="1" i="1" dirty="0">
                <a:latin typeface="Arial Black" panose="020B0A04020102020204" pitchFamily="34" charset="0"/>
              </a:rPr>
              <a:t>Преподавание </a:t>
            </a:r>
            <a:r>
              <a:rPr lang="ru-RU" sz="2400" b="1" dirty="0">
                <a:latin typeface="Arial Black" panose="020B0A04020102020204" pitchFamily="34" charset="0"/>
              </a:rPr>
              <a:t>– </a:t>
            </a:r>
          </a:p>
          <a:p>
            <a:pPr marL="0" indent="0">
              <a:buNone/>
            </a:pPr>
            <a:r>
              <a:rPr lang="ru-RU" sz="2400" b="1" dirty="0"/>
              <a:t>вид педагогической деятельности, который направлен на управление преимущественно познавательной деятельностью обучающихся.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нак ''плюс'' 4">
            <a:extLst>
              <a:ext uri="{FF2B5EF4-FFF2-40B4-BE49-F238E27FC236}">
                <a16:creationId xmlns:a16="http://schemas.microsoft.com/office/drawing/2014/main" id="{2076EA90-5A2B-4D75-8B79-DE6F706005EC}"/>
              </a:ext>
            </a:extLst>
          </p:cNvPr>
          <p:cNvSpPr/>
          <p:nvPr/>
        </p:nvSpPr>
        <p:spPr>
          <a:xfrm>
            <a:off x="5632409" y="2934077"/>
            <a:ext cx="927180" cy="88669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18E494F8-54B5-4B06-8F2F-F752F6C63BF3}"/>
              </a:ext>
            </a:extLst>
          </p:cNvPr>
          <p:cNvSpPr/>
          <p:nvPr/>
        </p:nvSpPr>
        <p:spPr>
          <a:xfrm>
            <a:off x="6096000" y="5082647"/>
            <a:ext cx="5088134" cy="145669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Научно-исследовательская работа -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для систем высшего и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среднего-специального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691039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86D2F4-92E6-4B12-AF8D-0E5B38E21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>
                <a:latin typeface="Arial Black" panose="020B0A04020102020204" pitchFamily="34" charset="0"/>
              </a:rPr>
              <a:t>Педагог – </a:t>
            </a:r>
            <a:br>
              <a:rPr lang="ru-RU" sz="3200" dirty="0">
                <a:latin typeface="Arial Black" panose="020B0A04020102020204" pitchFamily="34" charset="0"/>
              </a:rPr>
            </a:br>
            <a:r>
              <a:rPr lang="ru-RU" sz="3200" dirty="0">
                <a:latin typeface="Arial Black" panose="020B0A04020102020204" pitchFamily="34" charset="0"/>
              </a:rPr>
              <a:t>основной субъект педагогической деятельности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D15181-4A70-44E0-8E1B-0CFCFDBF1F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606636" cy="435133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/>
              <a:t>Совокупность профессионально обусловленных требований к личности педагога –</a:t>
            </a:r>
          </a:p>
          <a:p>
            <a:pPr marL="0" indent="0" algn="ctr">
              <a:buNone/>
            </a:pPr>
            <a:r>
              <a:rPr lang="ru-RU" b="1" dirty="0"/>
              <a:t> </a:t>
            </a:r>
            <a:r>
              <a:rPr lang="ru-RU" b="1" i="1" dirty="0"/>
              <a:t>профессиональная готовность </a:t>
            </a:r>
            <a:r>
              <a:rPr lang="ru-RU" b="1" dirty="0"/>
              <a:t>к педагогической деятельности (</a:t>
            </a:r>
            <a:r>
              <a:rPr lang="ru-RU" b="1" i="1" dirty="0"/>
              <a:t>В. А. </a:t>
            </a:r>
            <a:r>
              <a:rPr lang="ru-RU" b="1" i="1" dirty="0" err="1"/>
              <a:t>Сластенин</a:t>
            </a:r>
            <a:r>
              <a:rPr lang="ru-RU" b="1" dirty="0"/>
              <a:t>, </a:t>
            </a:r>
            <a:r>
              <a:rPr lang="ru-RU" b="1" i="1" dirty="0"/>
              <a:t>И. Ф. Исаев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E4ECC5-27FB-4B41-9320-ACC1F203B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76455" cy="435133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EA41E622-EDBF-4BB7-8731-73C8E3D84732}"/>
              </a:ext>
            </a:extLst>
          </p:cNvPr>
          <p:cNvSpPr/>
          <p:nvPr/>
        </p:nvSpPr>
        <p:spPr>
          <a:xfrm>
            <a:off x="6435435" y="2371776"/>
            <a:ext cx="5049982" cy="35361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Содержание </a:t>
            </a:r>
            <a:r>
              <a:rPr lang="ru-RU" sz="2400" b="1" i="1" dirty="0">
                <a:solidFill>
                  <a:schemeClr val="tx1"/>
                </a:solidFill>
              </a:rPr>
              <a:t>профессиональной готовности – </a:t>
            </a:r>
          </a:p>
          <a:p>
            <a:pPr algn="ctr"/>
            <a:endParaRPr lang="ru-RU" sz="24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4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Профессиограмма</a:t>
            </a:r>
            <a:r>
              <a:rPr lang="ru-RU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-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(инвариантные, идеализированные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параметры личности и профессиональной деятельности педагога)</a:t>
            </a:r>
          </a:p>
        </p:txBody>
      </p:sp>
    </p:spTree>
    <p:extLst>
      <p:ext uri="{BB962C8B-B14F-4D97-AF65-F5344CB8AC3E}">
        <p14:creationId xmlns:p14="http://schemas.microsoft.com/office/powerpoint/2010/main" val="2835405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5B3B66-D75F-4320-8D0F-6D3353236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1310" y="152401"/>
            <a:ext cx="6968836" cy="1325720"/>
          </a:xfrm>
        </p:spPr>
        <p:txBody>
          <a:bodyPr>
            <a:noAutofit/>
          </a:bodyPr>
          <a:lstStyle/>
          <a:p>
            <a:pPr algn="ctr"/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3600" dirty="0" err="1">
                <a:latin typeface="Arial Black" panose="020B0A04020102020204" pitchFamily="34" charset="0"/>
              </a:rPr>
              <a:t>Профессиограмма</a:t>
            </a:r>
            <a:r>
              <a:rPr lang="ru-RU" sz="3600" dirty="0">
                <a:latin typeface="Arial Black" panose="020B0A04020102020204" pitchFamily="34" charset="0"/>
              </a:rPr>
              <a:t> </a:t>
            </a:r>
            <a:br>
              <a:rPr lang="ru-RU" sz="3600" dirty="0">
                <a:latin typeface="Arial Black" panose="020B0A04020102020204" pitchFamily="34" charset="0"/>
              </a:rPr>
            </a:br>
            <a:br>
              <a:rPr lang="ru-RU" sz="3600" dirty="0"/>
            </a:br>
            <a:r>
              <a:rPr lang="ru-RU" sz="3600" dirty="0"/>
              <a:t>П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F7E9DA-8688-4472-BB7A-613DE2EC6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4074" y="1117903"/>
            <a:ext cx="6040580" cy="31215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Ведущее место в </a:t>
            </a:r>
            <a:r>
              <a:rPr lang="ru-RU" sz="2400" b="1" dirty="0" err="1"/>
              <a:t>профессиограмме</a:t>
            </a:r>
            <a:endParaRPr lang="ru-RU" sz="2400" b="1" dirty="0"/>
          </a:p>
          <a:p>
            <a:pPr marL="0" indent="0">
              <a:buNone/>
            </a:pPr>
            <a:r>
              <a:rPr lang="ru-RU" sz="2400" b="1" dirty="0"/>
              <a:t> занимает </a:t>
            </a:r>
          </a:p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направленность личности педагога: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/>
              <a:t>социально-нравственная,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/>
              <a:t>профессионально-педагогическая</a:t>
            </a:r>
            <a:r>
              <a:rPr lang="ru-RU" sz="2400" dirty="0"/>
              <a:t>,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/>
              <a:t>познавательная.</a:t>
            </a:r>
            <a:r>
              <a:rPr lang="ru-RU" sz="2400" dirty="0"/>
              <a:t> 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B8913F99-CF1A-48A2-96B9-7E51C8651BC8}"/>
              </a:ext>
            </a:extLst>
          </p:cNvPr>
          <p:cNvSpPr/>
          <p:nvPr/>
        </p:nvSpPr>
        <p:spPr>
          <a:xfrm>
            <a:off x="7238935" y="1059306"/>
            <a:ext cx="4468277" cy="28199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Направленность личности </a:t>
            </a:r>
            <a:r>
              <a:rPr lang="ru-RU" dirty="0">
                <a:solidFill>
                  <a:schemeClr val="tx1"/>
                </a:solidFill>
              </a:rPr>
              <a:t>– устойчивая доминирующая система мотивов (убеждений, склонностей, интересов и т.д.), определяет систему базовых отношений личности к миру, к самой себе, единство поведения и деятельности, основа саморазвития и профессионализма. </a:t>
            </a:r>
          </a:p>
        </p:txBody>
      </p:sp>
      <p:sp>
        <p:nvSpPr>
          <p:cNvPr id="7" name="Выноска: изогнутая линия 6">
            <a:extLst>
              <a:ext uri="{FF2B5EF4-FFF2-40B4-BE49-F238E27FC236}">
                <a16:creationId xmlns:a16="http://schemas.microsoft.com/office/drawing/2014/main" id="{2E6B9A4C-8D6B-4849-8BEB-2CF121D29517}"/>
              </a:ext>
            </a:extLst>
          </p:cNvPr>
          <p:cNvSpPr/>
          <p:nvPr/>
        </p:nvSpPr>
        <p:spPr>
          <a:xfrm>
            <a:off x="484787" y="4494711"/>
            <a:ext cx="3408218" cy="1944474"/>
          </a:xfrm>
          <a:prstGeom prst="borderCallout2">
            <a:avLst>
              <a:gd name="adj1" fmla="val -16875"/>
              <a:gd name="adj2" fmla="val -9959"/>
              <a:gd name="adj3" fmla="val 62213"/>
              <a:gd name="adj4" fmla="val -9756"/>
              <a:gd name="adj5" fmla="val -93004"/>
              <a:gd name="adj6" fmla="val -9825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1. моральные и ценностные ориентации, идейная убежденность, чувство общественного долга и гражданской ответственности ответственности.</a:t>
            </a:r>
          </a:p>
        </p:txBody>
      </p:sp>
      <p:sp>
        <p:nvSpPr>
          <p:cNvPr id="8" name="Выноска: изогнутая линия 7">
            <a:extLst>
              <a:ext uri="{FF2B5EF4-FFF2-40B4-BE49-F238E27FC236}">
                <a16:creationId xmlns:a16="http://schemas.microsoft.com/office/drawing/2014/main" id="{7B3C7C73-E1C9-4259-A795-CD0A3CDF5E85}"/>
              </a:ext>
            </a:extLst>
          </p:cNvPr>
          <p:cNvSpPr/>
          <p:nvPr/>
        </p:nvSpPr>
        <p:spPr>
          <a:xfrm>
            <a:off x="4454172" y="4258423"/>
            <a:ext cx="4468277" cy="2147455"/>
          </a:xfrm>
          <a:prstGeom prst="borderCallout2">
            <a:avLst>
              <a:gd name="adj1" fmla="val 61976"/>
              <a:gd name="adj2" fmla="val -6473"/>
              <a:gd name="adj3" fmla="val 16815"/>
              <a:gd name="adj4" fmla="val -6435"/>
              <a:gd name="adj5" fmla="val 97690"/>
              <a:gd name="adj6" fmla="val -5805"/>
            </a:avLst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2. позитивное отношение к себе как профессионалу и высокая активность в профессиональной сфере. Профессиональная направленность личности учителя включает интерес к профессии учителя, педагогическое призвание, профессионально-</a:t>
            </a:r>
            <a:r>
              <a:rPr lang="ru-RU" b="1" dirty="0">
                <a:solidFill>
                  <a:schemeClr val="tx1"/>
                </a:solidFill>
              </a:rPr>
              <a:t>педагогические намерения и склонности.</a:t>
            </a:r>
          </a:p>
        </p:txBody>
      </p:sp>
      <p:sp>
        <p:nvSpPr>
          <p:cNvPr id="9" name="Выноска: изогнутая линия 8">
            <a:extLst>
              <a:ext uri="{FF2B5EF4-FFF2-40B4-BE49-F238E27FC236}">
                <a16:creationId xmlns:a16="http://schemas.microsoft.com/office/drawing/2014/main" id="{BA79DEAA-8E05-4A16-A890-9272BDD473ED}"/>
              </a:ext>
            </a:extLst>
          </p:cNvPr>
          <p:cNvSpPr/>
          <p:nvPr/>
        </p:nvSpPr>
        <p:spPr>
          <a:xfrm>
            <a:off x="9261640" y="5126182"/>
            <a:ext cx="2590800" cy="1279696"/>
          </a:xfrm>
          <a:prstGeom prst="borderCallout2">
            <a:avLst>
              <a:gd name="adj1" fmla="val -52704"/>
              <a:gd name="adj2" fmla="val 30170"/>
              <a:gd name="adj3" fmla="val -50539"/>
              <a:gd name="adj4" fmla="val 3654"/>
              <a:gd name="adj5" fmla="val -50608"/>
              <a:gd name="adj6" fmla="val 93974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3. духовные и когнитивные потребности и интересы</a:t>
            </a:r>
          </a:p>
        </p:txBody>
      </p:sp>
    </p:spTree>
    <p:extLst>
      <p:ext uri="{BB962C8B-B14F-4D97-AF65-F5344CB8AC3E}">
        <p14:creationId xmlns:p14="http://schemas.microsoft.com/office/powerpoint/2010/main" val="23660389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4508</TotalTime>
  <Words>1553</Words>
  <Application>Microsoft Office PowerPoint</Application>
  <PresentationFormat>Широкоэкранный</PresentationFormat>
  <Paragraphs>173</Paragraphs>
  <Slides>19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Тема Office</vt:lpstr>
      <vt:lpstr>    РАЗДЕЛ 4.  ПЕДАГОГИЧЕСКИЙ МЕНЕДЖМЕНТ.  ОСНОВЫ ПЕДАГОГИЧЕСКОГО МАСТЕРСТВА  Тема 20.  Сущность педагогической деятельности и требования к личности педагога </vt:lpstr>
      <vt:lpstr>Презентация PowerPoint</vt:lpstr>
      <vt:lpstr>Педагогическая деятельность </vt:lpstr>
      <vt:lpstr>Образование и  образовательная деятельность</vt:lpstr>
      <vt:lpstr>Цель педагогической деятельности </vt:lpstr>
      <vt:lpstr>Структура педагогической деятельности</vt:lpstr>
      <vt:lpstr>Основные виды педагогической деятельности </vt:lpstr>
      <vt:lpstr>Педагог –  основной субъект педагогической деятельности </vt:lpstr>
      <vt:lpstr> Профессиограмма   П</vt:lpstr>
      <vt:lpstr>Профессиональные качества педагога</vt:lpstr>
      <vt:lpstr>Профессиональная компетентность педагога </vt:lpstr>
      <vt:lpstr>Коммуникативные умения </vt:lpstr>
      <vt:lpstr>Умения общения в педагогическом процессе</vt:lpstr>
      <vt:lpstr>Педагогическая техника.  Педагогическое мастерство</vt:lpstr>
      <vt:lpstr>Эффективность труда педагога</vt:lpstr>
      <vt:lpstr>Эффективность труда педагога</vt:lpstr>
      <vt:lpstr>Эффективность труда педагога</vt:lpstr>
      <vt:lpstr>Коллективные (групповые)  условия успешного труда педагога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389</cp:revision>
  <cp:lastPrinted>2022-09-12T21:30:05Z</cp:lastPrinted>
  <dcterms:created xsi:type="dcterms:W3CDTF">2020-09-07T03:13:46Z</dcterms:created>
  <dcterms:modified xsi:type="dcterms:W3CDTF">2025-04-14T21:31:01Z</dcterms:modified>
</cp:coreProperties>
</file>