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notesMasterIdLst>
    <p:notesMasterId r:id="rId5"/>
  </p:notesMasterIdLst>
  <p:sldIdLst>
    <p:sldId id="256" r:id="rId2"/>
    <p:sldId id="536" r:id="rId3"/>
    <p:sldId id="537" r:id="rId4"/>
  </p:sldIdLst>
  <p:sldSz cx="12192000" cy="6858000"/>
  <p:notesSz cx="6761163" cy="98821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423EA86-8E6A-422D-B822-020A2A1343B2}">
          <p14:sldIdLst>
            <p14:sldId id="256"/>
            <p14:sldId id="536"/>
            <p14:sldId id="53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CCCCFF"/>
    <a:srgbClr val="CC99FF"/>
    <a:srgbClr val="0F0911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750" autoAdjust="0"/>
  </p:normalViewPr>
  <p:slideViewPr>
    <p:cSldViewPr snapToGrid="0">
      <p:cViewPr varScale="1">
        <p:scale>
          <a:sx n="88" d="100"/>
          <a:sy n="88" d="100"/>
        </p:scale>
        <p:origin x="22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58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58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D8610-1C3D-43F5-89A9-86AB567CD42E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5925" y="1235075"/>
            <a:ext cx="5929313" cy="3335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55803"/>
            <a:ext cx="5408930" cy="38911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86364"/>
            <a:ext cx="2929837" cy="495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386364"/>
            <a:ext cx="2929837" cy="495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62EDC9-606C-45D4-A142-1169FF8C16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175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055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739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32F8D6-D534-4030-AEA3-9F03445F5D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007953D-8223-475F-804E-42B840D4A2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DE693EB-3EA4-4DA1-9474-7AFA3564B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9067255-A9D1-4D3D-9020-88D6283E2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0C0E7F-2040-423B-BC12-41FEBD57D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6790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4C80BB-5CC7-4591-8A60-727DDD654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564BF39-D143-447C-A4B2-F28FB79B20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60559A-3BCE-479E-B095-2B984418F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A673EFD-4DCC-4D50-852D-060DF28C6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F9D81AC-544D-4A0F-8A4D-033567AD9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7175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8586577-F73B-4231-AF2B-269AB4889A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D21203B-8654-493F-B7A7-C8B718899B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B845ADA-E818-4097-8B36-38B6A4E8B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0177923-2232-4653-988D-46D9DA4A8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6CC149-E216-470A-8A76-52FFF563A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928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1E0C9F-3C39-4B93-AF4F-716675562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4D82858-503C-4483-8588-50D4E80983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BB75BC-9E40-428B-9A98-A965C726F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00EFC1-39DD-4E9A-B8C4-FEDBC00E9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7B08B58-39CE-45AD-93A1-4AD5FE080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3946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100FF1-6EE6-4C7E-BEFF-DB672A74F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64BF0F1-0072-42D3-897E-34EBB8398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FAE5671-32A4-41BC-B0BB-32BCE680A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8DC9B1-950C-4F7C-A58E-044B183A0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39B6D4-9CAB-47AA-BCD5-ECDCD6A59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804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254B48-A14B-4072-AB67-D7E0C881D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3E0BE7-A93C-468C-A66F-9944BF36A7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3DB7F82-C7A8-4C4B-9D05-2072295F8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C8A5842-6652-494D-8EF6-199211206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84BF19D-B1D8-4833-9C9E-429D40343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7009BB0-82DC-426F-802C-D781EACEC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6218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60D385-5557-4A25-9842-3345DE557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4364679-722A-48A7-BCBB-D517F2C3E9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C8C456C-132D-42F6-B185-AD5E48BDA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65F2AB4-68D6-4BFA-8733-5C17F472D5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04434DA-EE71-4739-A813-2D9F3B4CDD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27196E8-0ABE-40BB-B9D0-581345064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60B7C3C-666A-464B-84BC-B5732733D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9065603-C4D4-432B-A9E8-5A73A69E9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863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99973F-DCE0-4AE2-BEE8-5B6682096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0CAEB3F-8ED8-488E-A541-D2DCD79FF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EC37C25-DD5E-4F05-A2C3-98D29295D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79B15BD-5BA4-49E4-A1B3-DAC660D55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643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6E96B68-8913-44CD-95FD-F50727E94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AEC0E3E-7D58-49C3-A064-2D57A2136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77F0DC6-A0A3-43D7-96BC-09096C2BE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189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32A1BE-452A-4C5A-8884-FB1578D57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79FFFA-14EB-4A1B-9CC9-36811183CD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E51F459-0C21-4950-9E8E-46F843F00F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7FC5E22-1363-436C-AC60-3B8EC465C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313CD0-6724-4AE5-80C5-03B553AB3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8A40836-E9A5-4F79-A717-DAEB9FC9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335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B857D1-20C7-48FA-89ED-F00489814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D5E6B79-2D69-4BF2-B2DF-F38868339F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467A401-F5DB-4906-A906-FBC26A07AC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3364BC-1137-4501-A0A6-610248FEB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70DB432-8BF7-4829-8580-FFED37F8E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8550A6A-479A-4618-A633-987662456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779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40000"/>
                <a:lumOff val="60000"/>
              </a:schemeClr>
            </a:gs>
            <a:gs pos="100000">
              <a:schemeClr val="accent4">
                <a:lumMod val="20000"/>
                <a:lumOff val="80000"/>
              </a:schemeClr>
            </a:gs>
            <a:gs pos="83000">
              <a:schemeClr val="accent6">
                <a:lumMod val="20000"/>
                <a:lumOff val="80000"/>
                <a:alpha val="9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AA662F-C9FB-4082-B308-6ECB96A7D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0D00454-5B90-4FAF-A2F7-E88C21EFD9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266B911-CDF9-453A-8AF2-95ED71A6DA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86593-81C0-4BBF-B01E-B127C8AAA53B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2788A3C-D7BE-4CE2-9C6E-54929B4336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66FF83-2919-449E-9A60-BDCC699B4A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704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0713" y="1230086"/>
            <a:ext cx="9615647" cy="362494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Arial Black" panose="020B0A04020102020204" pitchFamily="34" charset="0"/>
              </a:rPr>
              <a:t>Раздел 3. Теория и практика воспитания</a:t>
            </a:r>
            <a:br>
              <a:rPr lang="ru-RU" sz="2000" b="1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br>
              <a:rPr lang="ru-RU" sz="2000" b="1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br>
              <a:rPr lang="ru-RU" sz="2000" b="1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ru-RU" sz="2000" b="1" dirty="0">
                <a:solidFill>
                  <a:srgbClr val="C00000"/>
                </a:solidFill>
                <a:latin typeface="Arial Black" panose="020B0A04020102020204" pitchFamily="34" charset="0"/>
              </a:rPr>
              <a:t>Тема 19.  </a:t>
            </a:r>
            <a:br>
              <a:rPr lang="ru-RU" sz="2400" b="1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ru-RU" sz="2800" b="1" dirty="0">
                <a:solidFill>
                  <a:srgbClr val="C00000"/>
                </a:solidFill>
                <a:latin typeface="Arial Black" panose="020B0A04020102020204" pitchFamily="34" charset="0"/>
              </a:rPr>
              <a:t>Воспитание обучающихся в семье, коллективе и социуме</a:t>
            </a:r>
            <a:br>
              <a:rPr lang="ru-RU" sz="2800" b="1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br>
              <a:rPr lang="ru-RU" sz="2800" b="1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endParaRPr lang="ru-RU" sz="2800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81600" y="5223353"/>
            <a:ext cx="5794760" cy="80733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/>
            <a:r>
              <a:rPr lang="ru-RU" sz="1800" b="1" dirty="0" err="1"/>
              <a:t>Кузьминич</a:t>
            </a:r>
            <a:r>
              <a:rPr lang="ru-RU" sz="1800" b="1" dirty="0"/>
              <a:t> Татьяна Васильевна, </a:t>
            </a:r>
          </a:p>
          <a:p>
            <a:pPr algn="r"/>
            <a:r>
              <a:rPr lang="ru-RU" sz="1800" b="1" dirty="0"/>
              <a:t>кандидат педагогических наук, доцент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CDB4914-276E-41ED-B012-208D2969C247}"/>
              </a:ext>
            </a:extLst>
          </p:cNvPr>
          <p:cNvSpPr/>
          <p:nvPr/>
        </p:nvSpPr>
        <p:spPr>
          <a:xfrm>
            <a:off x="1175657" y="436789"/>
            <a:ext cx="17831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/>
              <a:t>Педагогика </a:t>
            </a:r>
            <a:endParaRPr lang="ru-RU" sz="2400" dirty="0"/>
          </a:p>
        </p:txBody>
      </p:sp>
      <p:pic>
        <p:nvPicPr>
          <p:cNvPr id="6" name="Рисунок 5" descr="Академическая шапочка">
            <a:extLst>
              <a:ext uri="{FF2B5EF4-FFF2-40B4-BE49-F238E27FC236}">
                <a16:creationId xmlns:a16="http://schemas.microsoft.com/office/drawing/2014/main" id="{E49FD3B4-27DE-4531-ACF4-5EBDABA361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27435" y="190969"/>
            <a:ext cx="665732" cy="665732"/>
          </a:xfrm>
          <a:prstGeom prst="rect">
            <a:avLst/>
          </a:prstGeom>
        </p:spPr>
      </p:pic>
      <p:sp>
        <p:nvSpPr>
          <p:cNvPr id="5" name="Скругленный прямоугольник 4"/>
          <p:cNvSpPr/>
          <p:nvPr/>
        </p:nvSpPr>
        <p:spPr>
          <a:xfrm>
            <a:off x="8184079" y="329758"/>
            <a:ext cx="2339439" cy="5983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3319440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76822" y="171802"/>
            <a:ext cx="10371551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dirty="0"/>
          </a:p>
          <a:p>
            <a:pPr lvl="0"/>
            <a:endParaRPr lang="ru-RU" dirty="0"/>
          </a:p>
          <a:p>
            <a:pPr lvl="0"/>
            <a:endParaRPr lang="ru-RU" dirty="0"/>
          </a:p>
          <a:p>
            <a:pPr lvl="0"/>
            <a:endParaRPr lang="ru-RU" dirty="0"/>
          </a:p>
          <a:p>
            <a:pPr lvl="0"/>
            <a:endParaRPr lang="ru-RU" dirty="0"/>
          </a:p>
          <a:p>
            <a:pPr lvl="0"/>
            <a:r>
              <a:rPr lang="ru-RU" dirty="0"/>
              <a:t> </a:t>
            </a:r>
            <a:r>
              <a:rPr lang="ru-RU" sz="2000" dirty="0">
                <a:latin typeface="Arial Black" panose="020B0A04020102020204" pitchFamily="34" charset="0"/>
              </a:rPr>
              <a:t>1. Семья как воспитательная среда для ребенка. </a:t>
            </a:r>
          </a:p>
          <a:p>
            <a:pPr lvl="0"/>
            <a:r>
              <a:rPr lang="ru-RU" sz="2000" dirty="0">
                <a:latin typeface="Arial Black" panose="020B0A04020102020204" pitchFamily="34" charset="0"/>
              </a:rPr>
              <a:t> 2. Условия, методы и средства успешного воспитания и полноценного развития ребенка в семье. </a:t>
            </a:r>
          </a:p>
          <a:p>
            <a:pPr lvl="0"/>
            <a:r>
              <a:rPr lang="ru-RU" sz="2000" dirty="0">
                <a:latin typeface="Arial Black" panose="020B0A04020102020204" pitchFamily="34" charset="0"/>
              </a:rPr>
              <a:t>3. Взаимодействие семьи и учреждений образования в воспитании обучающихся. </a:t>
            </a:r>
          </a:p>
          <a:p>
            <a:pPr lvl="0"/>
            <a:r>
              <a:rPr lang="ru-RU" sz="2000" dirty="0">
                <a:latin typeface="Arial Black" panose="020B0A04020102020204" pitchFamily="34" charset="0"/>
              </a:rPr>
              <a:t>4. Понятие воспитательного коллектива. Коллективная деятельность, самоуправление, традиции. </a:t>
            </a:r>
          </a:p>
          <a:p>
            <a:pPr lvl="0"/>
            <a:r>
              <a:rPr lang="ru-RU" sz="2000" dirty="0">
                <a:latin typeface="Arial Black" panose="020B0A04020102020204" pitchFamily="34" charset="0"/>
              </a:rPr>
              <a:t>5. Ученическое (студенческое) самоуправление и его значение для личностного и профессионального становления обучающихся. </a:t>
            </a:r>
          </a:p>
          <a:p>
            <a:pPr lvl="0"/>
            <a:r>
              <a:rPr lang="ru-RU" sz="2000" dirty="0">
                <a:latin typeface="Arial Black" panose="020B0A04020102020204" pitchFamily="34" charset="0"/>
              </a:rPr>
              <a:t>6. Современные детско-юношеские организации и их роль в воспитании личности. Неформальные объединения детей и молодежи. </a:t>
            </a:r>
          </a:p>
          <a:p>
            <a:r>
              <a:rPr lang="ru-RU" b="1" dirty="0"/>
              <a:t> </a:t>
            </a:r>
            <a:endParaRPr lang="ru-RU" dirty="0"/>
          </a:p>
        </p:txBody>
      </p:sp>
      <p:sp>
        <p:nvSpPr>
          <p:cNvPr id="2" name="Овал 1">
            <a:extLst>
              <a:ext uri="{FF2B5EF4-FFF2-40B4-BE49-F238E27FC236}">
                <a16:creationId xmlns:a16="http://schemas.microsoft.com/office/drawing/2014/main" id="{A80AD217-0E15-46D7-AC8A-3E4CEF7BD8F0}"/>
              </a:ext>
            </a:extLst>
          </p:cNvPr>
          <p:cNvSpPr/>
          <p:nvPr/>
        </p:nvSpPr>
        <p:spPr>
          <a:xfrm>
            <a:off x="0" y="511629"/>
            <a:ext cx="6368143" cy="783772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вопросы</a:t>
            </a: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AF25B48F-F559-4D82-B09E-CD603C0E841C}"/>
              </a:ext>
            </a:extLst>
          </p:cNvPr>
          <p:cNvSpPr/>
          <p:nvPr/>
        </p:nvSpPr>
        <p:spPr>
          <a:xfrm>
            <a:off x="3494314" y="5453742"/>
            <a:ext cx="7326086" cy="102325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!!! Для самостоятельного изучения</a:t>
            </a:r>
          </a:p>
        </p:txBody>
      </p:sp>
    </p:spTree>
    <p:extLst>
      <p:ext uri="{BB962C8B-B14F-4D97-AF65-F5344CB8AC3E}">
        <p14:creationId xmlns:p14="http://schemas.microsoft.com/office/powerpoint/2010/main" val="3353845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43627" y="2318656"/>
            <a:ext cx="10304746" cy="34778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ru-RU" sz="2000" b="1" dirty="0"/>
              <a:t>1. Азаров, Ю.П. Семейная педагогика / Ю.П. Азаров. – СПБ.: Изд-во «Питер», 2011. – 400 с.: ил. – (Мастера психологии).</a:t>
            </a:r>
          </a:p>
          <a:p>
            <a:pPr lvl="0"/>
            <a:r>
              <a:rPr lang="ru-RU" sz="2000" b="1" dirty="0"/>
              <a:t>2. Воронецкая, Л.Н. Народная педагогика / Л.Н. Воронецкая, Ю.В. Мелешко. – Минск : </a:t>
            </a:r>
            <a:r>
              <a:rPr lang="ru-RU" sz="2000" b="1" dirty="0" err="1"/>
              <a:t>Красико</a:t>
            </a:r>
            <a:r>
              <a:rPr lang="ru-RU" sz="2000" b="1" dirty="0"/>
              <a:t>-Принт, 2007. – 176 с. </a:t>
            </a:r>
          </a:p>
          <a:p>
            <a:r>
              <a:rPr lang="ru-RU" sz="2000" b="1" dirty="0"/>
              <a:t>3. </a:t>
            </a:r>
            <a:r>
              <a:rPr lang="ru-RU" sz="2000" b="1" dirty="0" err="1"/>
              <a:t>Кадол</a:t>
            </a:r>
            <a:r>
              <a:rPr lang="ru-RU" sz="2000" b="1" dirty="0"/>
              <a:t>, Ф.В. Воспитательная и управленческая системы современной школы: тексты лекций по разделу «Основы управления современной школой» для студ. ун-та / Ф.В. </a:t>
            </a:r>
            <a:r>
              <a:rPr lang="ru-RU" sz="2000" b="1" dirty="0" err="1"/>
              <a:t>Кадол</a:t>
            </a:r>
            <a:r>
              <a:rPr lang="ru-RU" sz="2000" b="1" dirty="0"/>
              <a:t>; </a:t>
            </a:r>
            <a:r>
              <a:rPr lang="ru-RU" sz="2000" b="1" dirty="0" err="1"/>
              <a:t>Гомел</a:t>
            </a:r>
            <a:r>
              <a:rPr lang="ru-RU" sz="2000" b="1" dirty="0"/>
              <a:t>. гос. ун-т им. Ф. Скорины. – Гомель: ГГУ, 2010.–231 с. </a:t>
            </a:r>
          </a:p>
          <a:p>
            <a:pPr lvl="0"/>
            <a:r>
              <a:rPr lang="ru-RU" sz="2000" b="1" dirty="0"/>
              <a:t>4. Кон, И.С. Бить или не бить? / И. С. Кон. – М.: Время, 2012. – 448 с. </a:t>
            </a:r>
          </a:p>
          <a:p>
            <a:pPr lvl="0"/>
            <a:r>
              <a:rPr lang="ru-RU" sz="2000" b="1" dirty="0"/>
              <a:t>5. Чечет, В.В. Педагогика семейного воспитания: учеб. пособие / В.В. Чечет. – Минск : </a:t>
            </a:r>
            <a:r>
              <a:rPr lang="ru-RU" sz="2000" b="1" dirty="0" err="1"/>
              <a:t>Пачатковая</a:t>
            </a:r>
            <a:r>
              <a:rPr lang="ru-RU" sz="2000" b="1" dirty="0"/>
              <a:t> школа, 2007. – 184 с.</a:t>
            </a:r>
          </a:p>
          <a:p>
            <a:pPr algn="just"/>
            <a:r>
              <a:rPr lang="ru-RU" sz="2000" b="1" i="1" dirty="0"/>
              <a:t>	</a:t>
            </a:r>
          </a:p>
        </p:txBody>
      </p:sp>
      <p:sp>
        <p:nvSpPr>
          <p:cNvPr id="2" name="Овал 1">
            <a:extLst>
              <a:ext uri="{FF2B5EF4-FFF2-40B4-BE49-F238E27FC236}">
                <a16:creationId xmlns:a16="http://schemas.microsoft.com/office/drawing/2014/main" id="{86A12154-2ACA-4316-B71E-2D63F1BFC281}"/>
              </a:ext>
            </a:extLst>
          </p:cNvPr>
          <p:cNvSpPr/>
          <p:nvPr/>
        </p:nvSpPr>
        <p:spPr>
          <a:xfrm>
            <a:off x="943627" y="345974"/>
            <a:ext cx="5334000" cy="1197429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</a:rPr>
              <a:t>Литература:</a:t>
            </a:r>
            <a:endParaRPr lang="ru-RU" sz="2800" dirty="0">
              <a:solidFill>
                <a:schemeClr val="tx1"/>
              </a:solidFill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26877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3781</TotalTime>
  <Words>306</Words>
  <Application>Microsoft Office PowerPoint</Application>
  <PresentationFormat>Широкоэкранный</PresentationFormat>
  <Paragraphs>28</Paragraphs>
  <Slides>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Тема Office</vt:lpstr>
      <vt:lpstr>Раздел 3. Теория и практика воспитания   Тема 19.   Воспитание обучающихся в семье, коллективе и социуме 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 Введение в дисциплину «Психология дизайн-деятельности»</dc:title>
  <dc:creator>Fujitsu</dc:creator>
  <cp:lastModifiedBy>Татьяна Кузьминич</cp:lastModifiedBy>
  <cp:revision>331</cp:revision>
  <cp:lastPrinted>2022-09-12T21:30:05Z</cp:lastPrinted>
  <dcterms:created xsi:type="dcterms:W3CDTF">2020-09-07T03:13:46Z</dcterms:created>
  <dcterms:modified xsi:type="dcterms:W3CDTF">2025-04-14T21:27:30Z</dcterms:modified>
</cp:coreProperties>
</file>