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1"/>
  </p:notesMasterIdLst>
  <p:sldIdLst>
    <p:sldId id="256" r:id="rId2"/>
    <p:sldId id="428" r:id="rId3"/>
    <p:sldId id="512" r:id="rId4"/>
    <p:sldId id="415" r:id="rId5"/>
    <p:sldId id="528" r:id="rId6"/>
    <p:sldId id="529" r:id="rId7"/>
    <p:sldId id="531" r:id="rId8"/>
    <p:sldId id="277" r:id="rId9"/>
    <p:sldId id="541" r:id="rId10"/>
    <p:sldId id="517" r:id="rId11"/>
    <p:sldId id="279" r:id="rId12"/>
    <p:sldId id="293" r:id="rId13"/>
    <p:sldId id="544" r:id="rId14"/>
    <p:sldId id="297" r:id="rId15"/>
    <p:sldId id="546" r:id="rId16"/>
    <p:sldId id="545" r:id="rId17"/>
    <p:sldId id="547" r:id="rId18"/>
    <p:sldId id="316" r:id="rId19"/>
    <p:sldId id="318" r:id="rId20"/>
    <p:sldId id="281" r:id="rId21"/>
    <p:sldId id="550" r:id="rId22"/>
    <p:sldId id="295" r:id="rId23"/>
    <p:sldId id="555" r:id="rId24"/>
    <p:sldId id="299" r:id="rId25"/>
    <p:sldId id="551" r:id="rId26"/>
    <p:sldId id="552" r:id="rId27"/>
    <p:sldId id="554" r:id="rId28"/>
    <p:sldId id="284" r:id="rId29"/>
    <p:sldId id="548" r:id="rId30"/>
    <p:sldId id="286" r:id="rId31"/>
    <p:sldId id="287" r:id="rId32"/>
    <p:sldId id="549" r:id="rId33"/>
    <p:sldId id="290" r:id="rId34"/>
    <p:sldId id="291" r:id="rId35"/>
    <p:sldId id="556" r:id="rId36"/>
    <p:sldId id="557" r:id="rId37"/>
    <p:sldId id="520" r:id="rId38"/>
    <p:sldId id="522" r:id="rId39"/>
    <p:sldId id="302" r:id="rId40"/>
    <p:sldId id="303" r:id="rId41"/>
    <p:sldId id="518" r:id="rId42"/>
    <p:sldId id="306" r:id="rId43"/>
    <p:sldId id="308" r:id="rId44"/>
    <p:sldId id="523" r:id="rId45"/>
    <p:sldId id="331" r:id="rId46"/>
    <p:sldId id="525" r:id="rId47"/>
    <p:sldId id="527" r:id="rId48"/>
    <p:sldId id="558" r:id="rId49"/>
    <p:sldId id="313" r:id="rId50"/>
  </p:sldIdLst>
  <p:sldSz cx="12192000" cy="6858000"/>
  <p:notesSz cx="6761163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23EA86-8E6A-422D-B822-020A2A1343B2}">
          <p14:sldIdLst>
            <p14:sldId id="256"/>
            <p14:sldId id="428"/>
            <p14:sldId id="512"/>
            <p14:sldId id="415"/>
            <p14:sldId id="528"/>
            <p14:sldId id="529"/>
            <p14:sldId id="531"/>
            <p14:sldId id="277"/>
            <p14:sldId id="541"/>
            <p14:sldId id="517"/>
            <p14:sldId id="279"/>
            <p14:sldId id="293"/>
            <p14:sldId id="544"/>
            <p14:sldId id="297"/>
            <p14:sldId id="546"/>
            <p14:sldId id="545"/>
            <p14:sldId id="547"/>
            <p14:sldId id="316"/>
            <p14:sldId id="318"/>
            <p14:sldId id="281"/>
            <p14:sldId id="550"/>
            <p14:sldId id="295"/>
            <p14:sldId id="555"/>
            <p14:sldId id="299"/>
            <p14:sldId id="551"/>
            <p14:sldId id="552"/>
            <p14:sldId id="554"/>
            <p14:sldId id="284"/>
            <p14:sldId id="548"/>
            <p14:sldId id="286"/>
            <p14:sldId id="287"/>
            <p14:sldId id="549"/>
            <p14:sldId id="290"/>
            <p14:sldId id="291"/>
            <p14:sldId id="556"/>
            <p14:sldId id="557"/>
            <p14:sldId id="520"/>
            <p14:sldId id="522"/>
            <p14:sldId id="302"/>
            <p14:sldId id="303"/>
            <p14:sldId id="518"/>
            <p14:sldId id="306"/>
            <p14:sldId id="308"/>
            <p14:sldId id="523"/>
            <p14:sldId id="331"/>
            <p14:sldId id="525"/>
            <p14:sldId id="527"/>
            <p14:sldId id="558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F0911"/>
    <a:srgbClr val="99CCFF"/>
    <a:srgbClr val="CC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1" autoAdjust="0"/>
  </p:normalViewPr>
  <p:slideViewPr>
    <p:cSldViewPr snapToGrid="0">
      <p:cViewPr varScale="1">
        <p:scale>
          <a:sx n="91" d="100"/>
          <a:sy n="91" d="100"/>
        </p:scale>
        <p:origin x="10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E35C7-1724-460A-8637-8F2E56C92B4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246BE-F1D5-440E-9807-0BD5EA33B53B}">
      <dgm:prSet phldrT="[Текст]" custT="1"/>
      <dgm:spPr>
        <a:solidFill>
          <a:srgbClr val="92D050"/>
        </a:solidFill>
        <a:ln w="57150">
          <a:solidFill>
            <a:srgbClr val="92D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Признаки воспитательной системы</a:t>
          </a:r>
        </a:p>
      </dgm:t>
    </dgm:pt>
    <dgm:pt modelId="{00FE7F8B-36FA-40B0-9750-E018F885A236}" type="parTrans" cxnId="{97A53073-E41C-4A4B-9D65-53C3CE871451}">
      <dgm:prSet/>
      <dgm:spPr/>
      <dgm:t>
        <a:bodyPr/>
        <a:lstStyle/>
        <a:p>
          <a:endParaRPr lang="ru-RU"/>
        </a:p>
      </dgm:t>
    </dgm:pt>
    <dgm:pt modelId="{F328A531-BFA0-45CB-AE96-A70EDE6D20EB}" type="sibTrans" cxnId="{97A53073-E41C-4A4B-9D65-53C3CE871451}">
      <dgm:prSet/>
      <dgm:spPr/>
      <dgm:t>
        <a:bodyPr/>
        <a:lstStyle/>
        <a:p>
          <a:endParaRPr lang="ru-RU"/>
        </a:p>
      </dgm:t>
    </dgm:pt>
    <dgm:pt modelId="{B01D4AB9-6F73-476F-9389-D4CF245BB08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конкретно-исторический характер </a:t>
          </a:r>
        </a:p>
      </dgm:t>
    </dgm:pt>
    <dgm:pt modelId="{09EE2926-74F2-43F6-B5C6-60577661851E}" type="parTrans" cxnId="{AC4ADF0A-127C-4516-8645-8BFA4ECAC8B1}">
      <dgm:prSet/>
      <dgm:spPr/>
      <dgm:t>
        <a:bodyPr/>
        <a:lstStyle/>
        <a:p>
          <a:endParaRPr lang="ru-RU"/>
        </a:p>
      </dgm:t>
    </dgm:pt>
    <dgm:pt modelId="{E3517A8F-EA85-4245-B497-93907F113225}" type="sibTrans" cxnId="{AC4ADF0A-127C-4516-8645-8BFA4ECAC8B1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9807B817-54DC-4423-B8CB-99DF402B670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открытость</a:t>
          </a:r>
        </a:p>
      </dgm:t>
    </dgm:pt>
    <dgm:pt modelId="{4DB01E38-34DE-488A-8EBE-C3415EBF7832}" type="parTrans" cxnId="{590EEF1F-53C2-44BF-AB23-9054F5B2FFB0}">
      <dgm:prSet/>
      <dgm:spPr/>
      <dgm:t>
        <a:bodyPr/>
        <a:lstStyle/>
        <a:p>
          <a:endParaRPr lang="ru-RU"/>
        </a:p>
      </dgm:t>
    </dgm:pt>
    <dgm:pt modelId="{5D2A2244-6877-4834-9EAD-97061B115A66}" type="sibTrans" cxnId="{590EEF1F-53C2-44BF-AB23-9054F5B2FFB0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09046896-5561-4F3F-B3ED-032856F0184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адаптивность</a:t>
          </a:r>
        </a:p>
      </dgm:t>
    </dgm:pt>
    <dgm:pt modelId="{31D5CD26-0525-4174-8F18-9B201CAAF7A0}" type="parTrans" cxnId="{4BBE4494-89E5-429D-A079-EF84A0E9CFC8}">
      <dgm:prSet/>
      <dgm:spPr/>
      <dgm:t>
        <a:bodyPr/>
        <a:lstStyle/>
        <a:p>
          <a:endParaRPr lang="ru-RU"/>
        </a:p>
      </dgm:t>
    </dgm:pt>
    <dgm:pt modelId="{55771271-6883-4E7D-B83B-94DCFD11C439}" type="sibTrans" cxnId="{4BBE4494-89E5-429D-A079-EF84A0E9CFC8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5A4437AD-3627-41A3-8B6E-A9F113247BE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стабильность</a:t>
          </a:r>
        </a:p>
      </dgm:t>
    </dgm:pt>
    <dgm:pt modelId="{A2B4D158-71F2-4060-A4B3-A12E14D5402A}" type="parTrans" cxnId="{24B2D98A-CF51-4B69-8219-B4EBD9EB584C}">
      <dgm:prSet/>
      <dgm:spPr/>
      <dgm:t>
        <a:bodyPr/>
        <a:lstStyle/>
        <a:p>
          <a:endParaRPr lang="ru-RU"/>
        </a:p>
      </dgm:t>
    </dgm:pt>
    <dgm:pt modelId="{6E71C949-7175-463F-A94C-FEDFE0943BE5}" type="sibTrans" cxnId="{24B2D98A-CF51-4B69-8219-B4EBD9EB584C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8A69DD0C-AAB2-40E9-86EB-5E55AB968E0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1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способность </a:t>
          </a:r>
          <a:r>
            <a:rPr lang="ru-RU" sz="15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педагогизировать</a:t>
          </a:r>
          <a:r>
            <a:rPr lang="ru-RU" sz="1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окружающую среду</a:t>
          </a:r>
        </a:p>
      </dgm:t>
    </dgm:pt>
    <dgm:pt modelId="{283E0EAE-0C4F-4A4E-9182-190697CB4302}" type="parTrans" cxnId="{475C3006-6767-43E6-979B-A67544EEF7DF}">
      <dgm:prSet/>
      <dgm:spPr/>
      <dgm:t>
        <a:bodyPr/>
        <a:lstStyle/>
        <a:p>
          <a:endParaRPr lang="ru-RU"/>
        </a:p>
      </dgm:t>
    </dgm:pt>
    <dgm:pt modelId="{248F853C-D1F7-42E3-8A55-71627BFE19F4}" type="sibTrans" cxnId="{475C3006-6767-43E6-979B-A67544EEF7DF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3B4B5710-A93A-44B0-B7E8-5A69BE0AEA4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упорядоченность</a:t>
          </a:r>
        </a:p>
      </dgm:t>
    </dgm:pt>
    <dgm:pt modelId="{A8DC671F-9544-451E-B4E8-03F84D292304}" type="parTrans" cxnId="{51D80E98-58BE-4E4C-8FB3-9A79D3AA8C0C}">
      <dgm:prSet/>
      <dgm:spPr/>
      <dgm:t>
        <a:bodyPr/>
        <a:lstStyle/>
        <a:p>
          <a:endParaRPr lang="ru-RU"/>
        </a:p>
      </dgm:t>
    </dgm:pt>
    <dgm:pt modelId="{1FE35F65-A4B1-4C1D-8AEF-7A6F5ABC9F1C}" type="sibTrans" cxnId="{51D80E98-58BE-4E4C-8FB3-9A79D3AA8C0C}">
      <dgm:prSet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3A051AAC-BB52-456D-B64E-7501CAA861AF}" type="pres">
      <dgm:prSet presAssocID="{58FE35C7-1724-460A-8637-8F2E56C92B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B810CA-554D-4A0A-AB6C-0D036265A418}" type="pres">
      <dgm:prSet presAssocID="{1D3246BE-F1D5-440E-9807-0BD5EA33B53B}" presName="centerShape" presStyleLbl="node0" presStyleIdx="0" presStyleCnt="1" custScaleX="122572"/>
      <dgm:spPr/>
    </dgm:pt>
    <dgm:pt modelId="{340D546F-B9F8-407B-B7C3-FEF1B7432CAD}" type="pres">
      <dgm:prSet presAssocID="{B01D4AB9-6F73-476F-9389-D4CF245BB085}" presName="node" presStyleLbl="node1" presStyleIdx="0" presStyleCnt="6" custScaleX="141040">
        <dgm:presLayoutVars>
          <dgm:bulletEnabled val="1"/>
        </dgm:presLayoutVars>
      </dgm:prSet>
      <dgm:spPr/>
    </dgm:pt>
    <dgm:pt modelId="{79050389-BB6B-4DD7-AC65-15A7581ADFF0}" type="pres">
      <dgm:prSet presAssocID="{B01D4AB9-6F73-476F-9389-D4CF245BB085}" presName="dummy" presStyleCnt="0"/>
      <dgm:spPr/>
    </dgm:pt>
    <dgm:pt modelId="{25BC15AB-9DA1-4FF6-AE42-35D3658749D3}" type="pres">
      <dgm:prSet presAssocID="{E3517A8F-EA85-4245-B497-93907F113225}" presName="sibTrans" presStyleLbl="sibTrans2D1" presStyleIdx="0" presStyleCnt="6"/>
      <dgm:spPr/>
    </dgm:pt>
    <dgm:pt modelId="{F0455586-E05C-44CB-B4D6-796F1333D15A}" type="pres">
      <dgm:prSet presAssocID="{9807B817-54DC-4423-B8CB-99DF402B6708}" presName="node" presStyleLbl="node1" presStyleIdx="1" presStyleCnt="6" custScaleX="145563" custScaleY="115373" custRadScaleRad="101710" custRadScaleInc="7637">
        <dgm:presLayoutVars>
          <dgm:bulletEnabled val="1"/>
        </dgm:presLayoutVars>
      </dgm:prSet>
      <dgm:spPr/>
    </dgm:pt>
    <dgm:pt modelId="{F416FD7F-A146-43F8-B2A9-F36D5CA824B3}" type="pres">
      <dgm:prSet presAssocID="{9807B817-54DC-4423-B8CB-99DF402B6708}" presName="dummy" presStyleCnt="0"/>
      <dgm:spPr/>
    </dgm:pt>
    <dgm:pt modelId="{234ED163-E21F-4009-8883-F2048B0D256C}" type="pres">
      <dgm:prSet presAssocID="{5D2A2244-6877-4834-9EAD-97061B115A66}" presName="sibTrans" presStyleLbl="sibTrans2D1" presStyleIdx="1" presStyleCnt="6"/>
      <dgm:spPr/>
    </dgm:pt>
    <dgm:pt modelId="{CE140779-B1C9-4D5E-A04C-FA1309600592}" type="pres">
      <dgm:prSet presAssocID="{09046896-5561-4F3F-B3ED-032856F0184A}" presName="node" presStyleLbl="node1" presStyleIdx="2" presStyleCnt="6" custScaleX="136821" custScaleY="139864">
        <dgm:presLayoutVars>
          <dgm:bulletEnabled val="1"/>
        </dgm:presLayoutVars>
      </dgm:prSet>
      <dgm:spPr/>
    </dgm:pt>
    <dgm:pt modelId="{BB853A10-6414-4ADD-B1A3-1DBA2EA328DD}" type="pres">
      <dgm:prSet presAssocID="{09046896-5561-4F3F-B3ED-032856F0184A}" presName="dummy" presStyleCnt="0"/>
      <dgm:spPr/>
    </dgm:pt>
    <dgm:pt modelId="{E45205C8-468B-43D7-9CE5-703EC11EC854}" type="pres">
      <dgm:prSet presAssocID="{55771271-6883-4E7D-B83B-94DCFD11C439}" presName="sibTrans" presStyleLbl="sibTrans2D1" presStyleIdx="2" presStyleCnt="6"/>
      <dgm:spPr/>
    </dgm:pt>
    <dgm:pt modelId="{DD5AE2D5-801B-41FF-8684-8BDFA1CEC19C}" type="pres">
      <dgm:prSet presAssocID="{5A4437AD-3627-41A3-8B6E-A9F113247BE4}" presName="node" presStyleLbl="node1" presStyleIdx="3" presStyleCnt="6" custScaleX="117143" custScaleY="115305">
        <dgm:presLayoutVars>
          <dgm:bulletEnabled val="1"/>
        </dgm:presLayoutVars>
      </dgm:prSet>
      <dgm:spPr/>
    </dgm:pt>
    <dgm:pt modelId="{3CD380A6-73AE-4346-B7A8-C67B509FEEA2}" type="pres">
      <dgm:prSet presAssocID="{5A4437AD-3627-41A3-8B6E-A9F113247BE4}" presName="dummy" presStyleCnt="0"/>
      <dgm:spPr/>
    </dgm:pt>
    <dgm:pt modelId="{D914116C-AA17-4CDF-BF23-682EC91857C8}" type="pres">
      <dgm:prSet presAssocID="{6E71C949-7175-463F-A94C-FEDFE0943BE5}" presName="sibTrans" presStyleLbl="sibTrans2D1" presStyleIdx="3" presStyleCnt="6"/>
      <dgm:spPr/>
    </dgm:pt>
    <dgm:pt modelId="{DAE162FF-E306-4278-9974-47978EC9F3CC}" type="pres">
      <dgm:prSet presAssocID="{8A69DD0C-AAB2-40E9-86EB-5E55AB968E0F}" presName="node" presStyleLbl="node1" presStyleIdx="4" presStyleCnt="6" custScaleX="132668" custScaleY="120549">
        <dgm:presLayoutVars>
          <dgm:bulletEnabled val="1"/>
        </dgm:presLayoutVars>
      </dgm:prSet>
      <dgm:spPr/>
    </dgm:pt>
    <dgm:pt modelId="{B68702AF-BE50-4757-B99D-16B0427C147A}" type="pres">
      <dgm:prSet presAssocID="{8A69DD0C-AAB2-40E9-86EB-5E55AB968E0F}" presName="dummy" presStyleCnt="0"/>
      <dgm:spPr/>
    </dgm:pt>
    <dgm:pt modelId="{2F0FCC14-B44C-4AA9-A9CC-EF454FA4B1E2}" type="pres">
      <dgm:prSet presAssocID="{248F853C-D1F7-42E3-8A55-71627BFE19F4}" presName="sibTrans" presStyleLbl="sibTrans2D1" presStyleIdx="4" presStyleCnt="6"/>
      <dgm:spPr/>
    </dgm:pt>
    <dgm:pt modelId="{AE000028-F75C-4237-A288-AC3A9E73E026}" type="pres">
      <dgm:prSet presAssocID="{3B4B5710-A93A-44B0-B7E8-5A69BE0AEA4C}" presName="node" presStyleLbl="node1" presStyleIdx="5" presStyleCnt="6" custScaleX="142969" custScaleY="124006">
        <dgm:presLayoutVars>
          <dgm:bulletEnabled val="1"/>
        </dgm:presLayoutVars>
      </dgm:prSet>
      <dgm:spPr/>
    </dgm:pt>
    <dgm:pt modelId="{FDE55501-FAA3-44A3-8E29-3AF15EF7E4B0}" type="pres">
      <dgm:prSet presAssocID="{3B4B5710-A93A-44B0-B7E8-5A69BE0AEA4C}" presName="dummy" presStyleCnt="0"/>
      <dgm:spPr/>
    </dgm:pt>
    <dgm:pt modelId="{4C6BD555-3A8A-4DF2-AD51-383AE0F3A6EA}" type="pres">
      <dgm:prSet presAssocID="{1FE35F65-A4B1-4C1D-8AEF-7A6F5ABC9F1C}" presName="sibTrans" presStyleLbl="sibTrans2D1" presStyleIdx="5" presStyleCnt="6"/>
      <dgm:spPr/>
    </dgm:pt>
  </dgm:ptLst>
  <dgm:cxnLst>
    <dgm:cxn modelId="{8E1D7C01-F657-47A7-98B1-50B9F6417364}" type="presOf" srcId="{5D2A2244-6877-4834-9EAD-97061B115A66}" destId="{234ED163-E21F-4009-8883-F2048B0D256C}" srcOrd="0" destOrd="0" presId="urn:microsoft.com/office/officeart/2005/8/layout/radial6"/>
    <dgm:cxn modelId="{7206D904-ABF2-414A-9B6B-6EDE7985A7E4}" type="presOf" srcId="{6E71C949-7175-463F-A94C-FEDFE0943BE5}" destId="{D914116C-AA17-4CDF-BF23-682EC91857C8}" srcOrd="0" destOrd="0" presId="urn:microsoft.com/office/officeart/2005/8/layout/radial6"/>
    <dgm:cxn modelId="{475C3006-6767-43E6-979B-A67544EEF7DF}" srcId="{1D3246BE-F1D5-440E-9807-0BD5EA33B53B}" destId="{8A69DD0C-AAB2-40E9-86EB-5E55AB968E0F}" srcOrd="4" destOrd="0" parTransId="{283E0EAE-0C4F-4A4E-9182-190697CB4302}" sibTransId="{248F853C-D1F7-42E3-8A55-71627BFE19F4}"/>
    <dgm:cxn modelId="{AC4ADF0A-127C-4516-8645-8BFA4ECAC8B1}" srcId="{1D3246BE-F1D5-440E-9807-0BD5EA33B53B}" destId="{B01D4AB9-6F73-476F-9389-D4CF245BB085}" srcOrd="0" destOrd="0" parTransId="{09EE2926-74F2-43F6-B5C6-60577661851E}" sibTransId="{E3517A8F-EA85-4245-B497-93907F113225}"/>
    <dgm:cxn modelId="{4AF14B0B-3CFA-4A5C-A3A1-597D250A2173}" type="presOf" srcId="{1FE35F65-A4B1-4C1D-8AEF-7A6F5ABC9F1C}" destId="{4C6BD555-3A8A-4DF2-AD51-383AE0F3A6EA}" srcOrd="0" destOrd="0" presId="urn:microsoft.com/office/officeart/2005/8/layout/radial6"/>
    <dgm:cxn modelId="{23F45C1C-EFEF-42E9-A5F2-FBAFDEBD8897}" type="presOf" srcId="{09046896-5561-4F3F-B3ED-032856F0184A}" destId="{CE140779-B1C9-4D5E-A04C-FA1309600592}" srcOrd="0" destOrd="0" presId="urn:microsoft.com/office/officeart/2005/8/layout/radial6"/>
    <dgm:cxn modelId="{590EEF1F-53C2-44BF-AB23-9054F5B2FFB0}" srcId="{1D3246BE-F1D5-440E-9807-0BD5EA33B53B}" destId="{9807B817-54DC-4423-B8CB-99DF402B6708}" srcOrd="1" destOrd="0" parTransId="{4DB01E38-34DE-488A-8EBE-C3415EBF7832}" sibTransId="{5D2A2244-6877-4834-9EAD-97061B115A66}"/>
    <dgm:cxn modelId="{F8EA8A30-1E4B-4FC0-A2EB-190F2C14EAD1}" type="presOf" srcId="{5A4437AD-3627-41A3-8B6E-A9F113247BE4}" destId="{DD5AE2D5-801B-41FF-8684-8BDFA1CEC19C}" srcOrd="0" destOrd="0" presId="urn:microsoft.com/office/officeart/2005/8/layout/radial6"/>
    <dgm:cxn modelId="{DDD34840-73BE-42C2-9516-EF52FCCA3A8A}" type="presOf" srcId="{9807B817-54DC-4423-B8CB-99DF402B6708}" destId="{F0455586-E05C-44CB-B4D6-796F1333D15A}" srcOrd="0" destOrd="0" presId="urn:microsoft.com/office/officeart/2005/8/layout/radial6"/>
    <dgm:cxn modelId="{97A53073-E41C-4A4B-9D65-53C3CE871451}" srcId="{58FE35C7-1724-460A-8637-8F2E56C92B4A}" destId="{1D3246BE-F1D5-440E-9807-0BD5EA33B53B}" srcOrd="0" destOrd="0" parTransId="{00FE7F8B-36FA-40B0-9750-E018F885A236}" sibTransId="{F328A531-BFA0-45CB-AE96-A70EDE6D20EB}"/>
    <dgm:cxn modelId="{4C2BF076-6A19-4192-AB1D-43DA77CBC249}" type="presOf" srcId="{3B4B5710-A93A-44B0-B7E8-5A69BE0AEA4C}" destId="{AE000028-F75C-4237-A288-AC3A9E73E026}" srcOrd="0" destOrd="0" presId="urn:microsoft.com/office/officeart/2005/8/layout/radial6"/>
    <dgm:cxn modelId="{8583557C-7D77-41E5-BA8F-8405EEB47FCD}" type="presOf" srcId="{1D3246BE-F1D5-440E-9807-0BD5EA33B53B}" destId="{A1B810CA-554D-4A0A-AB6C-0D036265A418}" srcOrd="0" destOrd="0" presId="urn:microsoft.com/office/officeart/2005/8/layout/radial6"/>
    <dgm:cxn modelId="{24B2D98A-CF51-4B69-8219-B4EBD9EB584C}" srcId="{1D3246BE-F1D5-440E-9807-0BD5EA33B53B}" destId="{5A4437AD-3627-41A3-8B6E-A9F113247BE4}" srcOrd="3" destOrd="0" parTransId="{A2B4D158-71F2-4060-A4B3-A12E14D5402A}" sibTransId="{6E71C949-7175-463F-A94C-FEDFE0943BE5}"/>
    <dgm:cxn modelId="{4BBE4494-89E5-429D-A079-EF84A0E9CFC8}" srcId="{1D3246BE-F1D5-440E-9807-0BD5EA33B53B}" destId="{09046896-5561-4F3F-B3ED-032856F0184A}" srcOrd="2" destOrd="0" parTransId="{31D5CD26-0525-4174-8F18-9B201CAAF7A0}" sibTransId="{55771271-6883-4E7D-B83B-94DCFD11C439}"/>
    <dgm:cxn modelId="{51D80E98-58BE-4E4C-8FB3-9A79D3AA8C0C}" srcId="{1D3246BE-F1D5-440E-9807-0BD5EA33B53B}" destId="{3B4B5710-A93A-44B0-B7E8-5A69BE0AEA4C}" srcOrd="5" destOrd="0" parTransId="{A8DC671F-9544-451E-B4E8-03F84D292304}" sibTransId="{1FE35F65-A4B1-4C1D-8AEF-7A6F5ABC9F1C}"/>
    <dgm:cxn modelId="{43DF65A3-ED77-4274-8C00-879768DDF3E7}" type="presOf" srcId="{E3517A8F-EA85-4245-B497-93907F113225}" destId="{25BC15AB-9DA1-4FF6-AE42-35D3658749D3}" srcOrd="0" destOrd="0" presId="urn:microsoft.com/office/officeart/2005/8/layout/radial6"/>
    <dgm:cxn modelId="{6B7FDCA5-6D26-41F6-81E8-8EC5535DB828}" type="presOf" srcId="{8A69DD0C-AAB2-40E9-86EB-5E55AB968E0F}" destId="{DAE162FF-E306-4278-9974-47978EC9F3CC}" srcOrd="0" destOrd="0" presId="urn:microsoft.com/office/officeart/2005/8/layout/radial6"/>
    <dgm:cxn modelId="{1C4215B5-7F0E-4798-A16F-680A70A7262C}" type="presOf" srcId="{B01D4AB9-6F73-476F-9389-D4CF245BB085}" destId="{340D546F-B9F8-407B-B7C3-FEF1B7432CAD}" srcOrd="0" destOrd="0" presId="urn:microsoft.com/office/officeart/2005/8/layout/radial6"/>
    <dgm:cxn modelId="{235615BB-EA7C-4D7E-BB36-6E57D1154D67}" type="presOf" srcId="{58FE35C7-1724-460A-8637-8F2E56C92B4A}" destId="{3A051AAC-BB52-456D-B64E-7501CAA861AF}" srcOrd="0" destOrd="0" presId="urn:microsoft.com/office/officeart/2005/8/layout/radial6"/>
    <dgm:cxn modelId="{B3AF32BD-DEE1-4E71-95F5-8B94D8E0B02B}" type="presOf" srcId="{55771271-6883-4E7D-B83B-94DCFD11C439}" destId="{E45205C8-468B-43D7-9CE5-703EC11EC854}" srcOrd="0" destOrd="0" presId="urn:microsoft.com/office/officeart/2005/8/layout/radial6"/>
    <dgm:cxn modelId="{B42C72C0-3151-4770-807D-768DD11B0325}" type="presOf" srcId="{248F853C-D1F7-42E3-8A55-71627BFE19F4}" destId="{2F0FCC14-B44C-4AA9-A9CC-EF454FA4B1E2}" srcOrd="0" destOrd="0" presId="urn:microsoft.com/office/officeart/2005/8/layout/radial6"/>
    <dgm:cxn modelId="{1854BFCE-17FC-48AF-8748-BE266A131172}" type="presParOf" srcId="{3A051AAC-BB52-456D-B64E-7501CAA861AF}" destId="{A1B810CA-554D-4A0A-AB6C-0D036265A418}" srcOrd="0" destOrd="0" presId="urn:microsoft.com/office/officeart/2005/8/layout/radial6"/>
    <dgm:cxn modelId="{97E8F39E-7AB0-410F-AEA4-D17545A52F08}" type="presParOf" srcId="{3A051AAC-BB52-456D-B64E-7501CAA861AF}" destId="{340D546F-B9F8-407B-B7C3-FEF1B7432CAD}" srcOrd="1" destOrd="0" presId="urn:microsoft.com/office/officeart/2005/8/layout/radial6"/>
    <dgm:cxn modelId="{768D3425-C012-4B0F-ABD7-53514BBA7BC0}" type="presParOf" srcId="{3A051AAC-BB52-456D-B64E-7501CAA861AF}" destId="{79050389-BB6B-4DD7-AC65-15A7581ADFF0}" srcOrd="2" destOrd="0" presId="urn:microsoft.com/office/officeart/2005/8/layout/radial6"/>
    <dgm:cxn modelId="{59C143DB-7AD2-434F-A0B7-FD70787325C6}" type="presParOf" srcId="{3A051AAC-BB52-456D-B64E-7501CAA861AF}" destId="{25BC15AB-9DA1-4FF6-AE42-35D3658749D3}" srcOrd="3" destOrd="0" presId="urn:microsoft.com/office/officeart/2005/8/layout/radial6"/>
    <dgm:cxn modelId="{09DA2B87-0EB8-4DBF-AD0E-290977991F97}" type="presParOf" srcId="{3A051AAC-BB52-456D-B64E-7501CAA861AF}" destId="{F0455586-E05C-44CB-B4D6-796F1333D15A}" srcOrd="4" destOrd="0" presId="urn:microsoft.com/office/officeart/2005/8/layout/radial6"/>
    <dgm:cxn modelId="{98F3B73D-7E9E-4839-AFBB-D29E0A6353C9}" type="presParOf" srcId="{3A051AAC-BB52-456D-B64E-7501CAA861AF}" destId="{F416FD7F-A146-43F8-B2A9-F36D5CA824B3}" srcOrd="5" destOrd="0" presId="urn:microsoft.com/office/officeart/2005/8/layout/radial6"/>
    <dgm:cxn modelId="{8D183731-FA8F-4A47-BDA1-BE698F66B1ED}" type="presParOf" srcId="{3A051AAC-BB52-456D-B64E-7501CAA861AF}" destId="{234ED163-E21F-4009-8883-F2048B0D256C}" srcOrd="6" destOrd="0" presId="urn:microsoft.com/office/officeart/2005/8/layout/radial6"/>
    <dgm:cxn modelId="{D632EA7D-3D37-4B46-AEA2-39D1F1509DEB}" type="presParOf" srcId="{3A051AAC-BB52-456D-B64E-7501CAA861AF}" destId="{CE140779-B1C9-4D5E-A04C-FA1309600592}" srcOrd="7" destOrd="0" presId="urn:microsoft.com/office/officeart/2005/8/layout/radial6"/>
    <dgm:cxn modelId="{96EBA49C-1D36-448E-9C1C-795DB2A4ADD2}" type="presParOf" srcId="{3A051AAC-BB52-456D-B64E-7501CAA861AF}" destId="{BB853A10-6414-4ADD-B1A3-1DBA2EA328DD}" srcOrd="8" destOrd="0" presId="urn:microsoft.com/office/officeart/2005/8/layout/radial6"/>
    <dgm:cxn modelId="{5D298A94-F18B-436C-805A-6370B840ADF4}" type="presParOf" srcId="{3A051AAC-BB52-456D-B64E-7501CAA861AF}" destId="{E45205C8-468B-43D7-9CE5-703EC11EC854}" srcOrd="9" destOrd="0" presId="urn:microsoft.com/office/officeart/2005/8/layout/radial6"/>
    <dgm:cxn modelId="{AADC87EB-0AF8-43A3-A9D1-E072FCDF6256}" type="presParOf" srcId="{3A051AAC-BB52-456D-B64E-7501CAA861AF}" destId="{DD5AE2D5-801B-41FF-8684-8BDFA1CEC19C}" srcOrd="10" destOrd="0" presId="urn:microsoft.com/office/officeart/2005/8/layout/radial6"/>
    <dgm:cxn modelId="{A2D63CCF-B373-42C4-85DF-939D859076B7}" type="presParOf" srcId="{3A051AAC-BB52-456D-B64E-7501CAA861AF}" destId="{3CD380A6-73AE-4346-B7A8-C67B509FEEA2}" srcOrd="11" destOrd="0" presId="urn:microsoft.com/office/officeart/2005/8/layout/radial6"/>
    <dgm:cxn modelId="{A997C4CB-D475-483C-98CD-1DC05417BCC1}" type="presParOf" srcId="{3A051AAC-BB52-456D-B64E-7501CAA861AF}" destId="{D914116C-AA17-4CDF-BF23-682EC91857C8}" srcOrd="12" destOrd="0" presId="urn:microsoft.com/office/officeart/2005/8/layout/radial6"/>
    <dgm:cxn modelId="{BE309D96-39A1-4D5E-AE1B-74B09249D6DC}" type="presParOf" srcId="{3A051AAC-BB52-456D-B64E-7501CAA861AF}" destId="{DAE162FF-E306-4278-9974-47978EC9F3CC}" srcOrd="13" destOrd="0" presId="urn:microsoft.com/office/officeart/2005/8/layout/radial6"/>
    <dgm:cxn modelId="{A1087CC3-CBBD-4F63-966C-9BCAB2387896}" type="presParOf" srcId="{3A051AAC-BB52-456D-B64E-7501CAA861AF}" destId="{B68702AF-BE50-4757-B99D-16B0427C147A}" srcOrd="14" destOrd="0" presId="urn:microsoft.com/office/officeart/2005/8/layout/radial6"/>
    <dgm:cxn modelId="{E3A91E59-57EF-44F8-B60D-9181572EA1B0}" type="presParOf" srcId="{3A051AAC-BB52-456D-B64E-7501CAA861AF}" destId="{2F0FCC14-B44C-4AA9-A9CC-EF454FA4B1E2}" srcOrd="15" destOrd="0" presId="urn:microsoft.com/office/officeart/2005/8/layout/radial6"/>
    <dgm:cxn modelId="{8EAD11AA-A8AD-4627-A857-D4C8A7F84D5B}" type="presParOf" srcId="{3A051AAC-BB52-456D-B64E-7501CAA861AF}" destId="{AE000028-F75C-4237-A288-AC3A9E73E026}" srcOrd="16" destOrd="0" presId="urn:microsoft.com/office/officeart/2005/8/layout/radial6"/>
    <dgm:cxn modelId="{0569FD96-2F45-467C-B25B-50AE3071ED4E}" type="presParOf" srcId="{3A051AAC-BB52-456D-B64E-7501CAA861AF}" destId="{FDE55501-FAA3-44A3-8E29-3AF15EF7E4B0}" srcOrd="17" destOrd="0" presId="urn:microsoft.com/office/officeart/2005/8/layout/radial6"/>
    <dgm:cxn modelId="{3404F976-F72D-472A-8E89-FC0409C0EF84}" type="presParOf" srcId="{3A051AAC-BB52-456D-B64E-7501CAA861AF}" destId="{4C6BD555-3A8A-4DF2-AD51-383AE0F3A6E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A1597-3749-4191-B44C-30FF6E44022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425A09D-DD26-4F40-8539-C37EA8FE251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Спартанская система воспитания </a:t>
          </a:r>
          <a:r>
            <a:rPr lang="ru-RU" sz="1400" dirty="0">
              <a:solidFill>
                <a:schemeClr val="tx1"/>
              </a:solidFill>
            </a:rPr>
            <a:t>(возникла в Спарте в VI-IV вв. до н.э.) - военно-спортивный характер: подготовка мужественных, дисциплинированных, закаленных воинов, способных держать в повиновении рабов, идеологическое и нравственное воспитание, формировалась краткая, лаконичная речь. Для девушек: домоводство, уход за ребенком, музицирование, специальная система военно-физических упражнений</a:t>
          </a:r>
        </a:p>
      </dgm:t>
    </dgm:pt>
    <dgm:pt modelId="{7DB273DE-9BB5-4E70-BFFF-518A6651714F}" type="parTrans" cxnId="{579BE109-7D40-4A8B-BCA6-65D11A96C6FA}">
      <dgm:prSet/>
      <dgm:spPr/>
      <dgm:t>
        <a:bodyPr/>
        <a:lstStyle/>
        <a:p>
          <a:pPr algn="ctr"/>
          <a:endParaRPr lang="ru-RU"/>
        </a:p>
      </dgm:t>
    </dgm:pt>
    <dgm:pt modelId="{BBE5350A-18A6-4969-8848-37BB47A6CD4F}" type="sibTrans" cxnId="{579BE109-7D40-4A8B-BCA6-65D11A96C6FA}">
      <dgm:prSet/>
      <dgm:spPr/>
      <dgm:t>
        <a:bodyPr/>
        <a:lstStyle/>
        <a:p>
          <a:pPr algn="ctr"/>
          <a:endParaRPr lang="ru-RU"/>
        </a:p>
      </dgm:t>
    </dgm:pt>
    <dgm:pt modelId="{E93BDAE9-B375-4FE6-87F6-355096C8598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Афинская система воспитания </a:t>
          </a:r>
          <a:r>
            <a:rPr lang="ru-RU" sz="1400" dirty="0">
              <a:solidFill>
                <a:schemeClr val="tx1"/>
              </a:solidFill>
            </a:rPr>
            <a:t>(Древняя Греция): система  умственного, нравственного, эстетического и физического воспитания - основы грамоты, музыка, пение, декламация, гимнастика, политические науки, право, профессиональная военная подготовка. Девочки получали домашнее воспитание и образование на женской половине – ведение хозяйства</a:t>
          </a:r>
          <a:r>
            <a:rPr lang="ru-RU" sz="1600" dirty="0">
              <a:solidFill>
                <a:schemeClr val="tx1"/>
              </a:solidFill>
            </a:rPr>
            <a:t> </a:t>
          </a:r>
        </a:p>
      </dgm:t>
    </dgm:pt>
    <dgm:pt modelId="{BEC021A9-279B-4A1B-841C-E3F103B984B8}" type="parTrans" cxnId="{D55DE2E5-2708-4799-A554-0449D56E8BA1}">
      <dgm:prSet/>
      <dgm:spPr/>
      <dgm:t>
        <a:bodyPr/>
        <a:lstStyle/>
        <a:p>
          <a:pPr algn="ctr"/>
          <a:endParaRPr lang="ru-RU"/>
        </a:p>
      </dgm:t>
    </dgm:pt>
    <dgm:pt modelId="{114E8B46-53B1-44D4-A247-EBFEF5EC4517}" type="sibTrans" cxnId="{D55DE2E5-2708-4799-A554-0449D56E8BA1}">
      <dgm:prSet/>
      <dgm:spPr/>
      <dgm:t>
        <a:bodyPr/>
        <a:lstStyle/>
        <a:p>
          <a:pPr algn="ctr"/>
          <a:endParaRPr lang="ru-RU"/>
        </a:p>
      </dgm:t>
    </dgm:pt>
    <dgm:pt modelId="{8B1D0FF8-C33B-410B-9115-A38C4E0F63B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Религиозные системы воспитания </a:t>
          </a:r>
          <a:r>
            <a:rPr lang="ru-RU" sz="1400" dirty="0">
              <a:solidFill>
                <a:schemeClr val="tx1"/>
              </a:solidFill>
            </a:rPr>
            <a:t>(христианская доминировала в Европе с  VI по XV вв. ) -  (</a:t>
          </a:r>
          <a:r>
            <a:rPr lang="ru-RU" sz="1400" b="0" i="0" dirty="0">
              <a:solidFill>
                <a:schemeClr val="tx1"/>
              </a:solidFill>
            </a:rPr>
            <a:t>приведение человека к гармонии между земным и не­бесным существованием через усвоение и выполнение религиозно установленных нравственных норм (православной, мусульманской, буддистской).</a:t>
          </a:r>
          <a:endParaRPr lang="ru-RU" sz="1400" dirty="0">
            <a:solidFill>
              <a:schemeClr val="tx1"/>
            </a:solidFill>
          </a:endParaRPr>
        </a:p>
      </dgm:t>
    </dgm:pt>
    <dgm:pt modelId="{6B7D455F-BAE6-4568-BC34-8BB6F33E8FC6}" type="parTrans" cxnId="{399630EB-AE07-456B-A7AA-B139D8A2A6C8}">
      <dgm:prSet/>
      <dgm:spPr/>
      <dgm:t>
        <a:bodyPr/>
        <a:lstStyle/>
        <a:p>
          <a:pPr algn="ctr"/>
          <a:endParaRPr lang="ru-RU"/>
        </a:p>
      </dgm:t>
    </dgm:pt>
    <dgm:pt modelId="{774A654B-C5E1-4EDF-AF84-AEDC35020EB0}" type="sibTrans" cxnId="{399630EB-AE07-456B-A7AA-B139D8A2A6C8}">
      <dgm:prSet/>
      <dgm:spPr/>
      <dgm:t>
        <a:bodyPr/>
        <a:lstStyle/>
        <a:p>
          <a:pPr algn="ctr"/>
          <a:endParaRPr lang="ru-RU"/>
        </a:p>
      </dgm:t>
    </dgm:pt>
    <dgm:pt modelId="{BCD40FE8-8B04-420E-8BA6-4AAFA3B07B45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</a:rPr>
            <a:t>Сословные системы воспитания: </a:t>
          </a:r>
        </a:p>
        <a:p>
          <a:pPr algn="ctr"/>
          <a:r>
            <a:rPr lang="ru-RU" sz="1400" b="1" dirty="0">
              <a:solidFill>
                <a:schemeClr val="tx1"/>
              </a:solidFill>
            </a:rPr>
            <a:t>система рыцарского воспитания и 	система воспитания джентльмена (</a:t>
          </a:r>
          <a:r>
            <a:rPr lang="ru-RU" sz="1400" b="1" dirty="0" err="1">
              <a:solidFill>
                <a:schemeClr val="tx1"/>
              </a:solidFill>
            </a:rPr>
            <a:t>Дж.Локк</a:t>
          </a:r>
          <a:r>
            <a:rPr lang="ru-RU" sz="1400" b="1" dirty="0">
              <a:solidFill>
                <a:schemeClr val="tx1"/>
              </a:solidFill>
            </a:rPr>
            <a:t>):</a:t>
          </a:r>
        </a:p>
      </dgm:t>
    </dgm:pt>
    <dgm:pt modelId="{CBD6359C-B78A-4EA0-9A59-2B891D649579}" type="parTrans" cxnId="{824C11A2-5931-4A10-BCA3-1DA52AEC5701}">
      <dgm:prSet/>
      <dgm:spPr/>
      <dgm:t>
        <a:bodyPr/>
        <a:lstStyle/>
        <a:p>
          <a:pPr algn="ctr"/>
          <a:endParaRPr lang="ru-RU"/>
        </a:p>
      </dgm:t>
    </dgm:pt>
    <dgm:pt modelId="{1B81E3D1-7948-4C22-BBE6-CE18DDAC9B74}" type="sibTrans" cxnId="{824C11A2-5931-4A10-BCA3-1DA52AEC5701}">
      <dgm:prSet/>
      <dgm:spPr/>
      <dgm:t>
        <a:bodyPr/>
        <a:lstStyle/>
        <a:p>
          <a:pPr algn="ctr"/>
          <a:endParaRPr lang="ru-RU"/>
        </a:p>
      </dgm:t>
    </dgm:pt>
    <dgm:pt modelId="{964CC990-F04F-4119-9A9E-0BABD6D6BDFA}" type="pres">
      <dgm:prSet presAssocID="{E09A1597-3749-4191-B44C-30FF6E44022D}" presName="linearFlow" presStyleCnt="0">
        <dgm:presLayoutVars>
          <dgm:dir/>
          <dgm:resizeHandles val="exact"/>
        </dgm:presLayoutVars>
      </dgm:prSet>
      <dgm:spPr/>
    </dgm:pt>
    <dgm:pt modelId="{F2523B21-4E90-4BA5-8CDF-9F1BFEA599C6}" type="pres">
      <dgm:prSet presAssocID="{3425A09D-DD26-4F40-8539-C37EA8FE2517}" presName="composite" presStyleCnt="0"/>
      <dgm:spPr/>
    </dgm:pt>
    <dgm:pt modelId="{CF013B56-CE67-4A28-A90B-29F2992BF736}" type="pres">
      <dgm:prSet presAssocID="{3425A09D-DD26-4F40-8539-C37EA8FE2517}" presName="imgShp" presStyleLbl="fgImgPlace1" presStyleIdx="0" presStyleCnt="4" custFlipVert="1" custFlipHor="1" custScaleX="52659" custScaleY="43505" custLinFactX="-44594" custLinFactNeighborX="-100000" custLinFactNeighborY="-443"/>
      <dgm:spPr/>
    </dgm:pt>
    <dgm:pt modelId="{6FC7D174-2BCC-4EBD-9FA2-D39A7A0C0ADA}" type="pres">
      <dgm:prSet presAssocID="{3425A09D-DD26-4F40-8539-C37EA8FE2517}" presName="txShp" presStyleLbl="node1" presStyleIdx="0" presStyleCnt="4" custScaleX="121438" custScaleY="44277" custLinFactNeighborX="11840" custLinFactNeighborY="40590">
        <dgm:presLayoutVars>
          <dgm:bulletEnabled val="1"/>
        </dgm:presLayoutVars>
      </dgm:prSet>
      <dgm:spPr/>
    </dgm:pt>
    <dgm:pt modelId="{96663B3C-5844-4AEF-BDC9-8AA52AE09FAF}" type="pres">
      <dgm:prSet presAssocID="{BBE5350A-18A6-4969-8848-37BB47A6CD4F}" presName="spacing" presStyleCnt="0"/>
      <dgm:spPr/>
    </dgm:pt>
    <dgm:pt modelId="{E66EB639-4866-4649-B38D-F58FC495D97C}" type="pres">
      <dgm:prSet presAssocID="{E93BDAE9-B375-4FE6-87F6-355096C8598A}" presName="composite" presStyleCnt="0"/>
      <dgm:spPr/>
    </dgm:pt>
    <dgm:pt modelId="{1866D222-E80C-43B6-ADEE-70A7C99CF8B0}" type="pres">
      <dgm:prSet presAssocID="{E93BDAE9-B375-4FE6-87F6-355096C8598A}" presName="imgShp" presStyleLbl="fgImgPlace1" presStyleIdx="1" presStyleCnt="4" custScaleX="57335" custScaleY="35906" custLinFactNeighborX="-45063" custLinFactNeighborY="-25242"/>
      <dgm:spPr/>
    </dgm:pt>
    <dgm:pt modelId="{414120CB-ECA0-43FD-8747-55857EAE206B}" type="pres">
      <dgm:prSet presAssocID="{E93BDAE9-B375-4FE6-87F6-355096C8598A}" presName="txShp" presStyleLbl="node1" presStyleIdx="1" presStyleCnt="4" custScaleX="132963" custScaleY="36100" custLinFactY="-100000" custLinFactNeighborX="11092" custLinFactNeighborY="-186365">
        <dgm:presLayoutVars>
          <dgm:bulletEnabled val="1"/>
        </dgm:presLayoutVars>
      </dgm:prSet>
      <dgm:spPr/>
    </dgm:pt>
    <dgm:pt modelId="{74DB9172-CDFC-4A49-82AD-ED7CB52E9C94}" type="pres">
      <dgm:prSet presAssocID="{114E8B46-53B1-44D4-A247-EBFEF5EC4517}" presName="spacing" presStyleCnt="0"/>
      <dgm:spPr/>
    </dgm:pt>
    <dgm:pt modelId="{2ACC6A12-E237-482F-8E3F-53FBB2AC0623}" type="pres">
      <dgm:prSet presAssocID="{8B1D0FF8-C33B-410B-9115-A38C4E0F63BE}" presName="composite" presStyleCnt="0"/>
      <dgm:spPr/>
    </dgm:pt>
    <dgm:pt modelId="{BF1BA777-C1C1-47AC-8B16-2BB7CEB5856E}" type="pres">
      <dgm:prSet presAssocID="{8B1D0FF8-C33B-410B-9115-A38C4E0F63BE}" presName="imgShp" presStyleLbl="fgImgPlace1" presStyleIdx="2" presStyleCnt="4" custScaleX="52442" custScaleY="38993" custLinFactNeighborX="-37579" custLinFactNeighborY="-47611"/>
      <dgm:spPr/>
    </dgm:pt>
    <dgm:pt modelId="{EEC39B34-0AD7-4482-88CE-9E1C047CBFEC}" type="pres">
      <dgm:prSet presAssocID="{8B1D0FF8-C33B-410B-9115-A38C4E0F63BE}" presName="txShp" presStyleLbl="node1" presStyleIdx="2" presStyleCnt="4" custScaleX="125261" custScaleY="36847" custLinFactNeighborX="10809" custLinFactNeighborY="-51137">
        <dgm:presLayoutVars>
          <dgm:bulletEnabled val="1"/>
        </dgm:presLayoutVars>
      </dgm:prSet>
      <dgm:spPr/>
    </dgm:pt>
    <dgm:pt modelId="{2E63B0F2-D7CE-495A-8E10-0E74FE5D5A78}" type="pres">
      <dgm:prSet presAssocID="{774A654B-C5E1-4EDF-AF84-AEDC35020EB0}" presName="spacing" presStyleCnt="0"/>
      <dgm:spPr/>
    </dgm:pt>
    <dgm:pt modelId="{DD1C829A-7CC6-4130-9F1B-8847BC023B70}" type="pres">
      <dgm:prSet presAssocID="{BCD40FE8-8B04-420E-8BA6-4AAFA3B07B45}" presName="composite" presStyleCnt="0"/>
      <dgm:spPr/>
    </dgm:pt>
    <dgm:pt modelId="{5986AD1D-0C4D-475D-840F-46F1F908842E}" type="pres">
      <dgm:prSet presAssocID="{BCD40FE8-8B04-420E-8BA6-4AAFA3B07B45}" presName="imgShp" presStyleLbl="fgImgPlace1" presStyleIdx="3" presStyleCnt="4" custScaleX="43189" custScaleY="45651" custLinFactNeighborX="-10466" custLinFactNeighborY="-85202"/>
      <dgm:spPr/>
    </dgm:pt>
    <dgm:pt modelId="{EA6CD594-CB68-4DD8-97A4-63B5D9604173}" type="pres">
      <dgm:prSet presAssocID="{BCD40FE8-8B04-420E-8BA6-4AAFA3B07B45}" presName="txShp" presStyleLbl="node1" presStyleIdx="3" presStyleCnt="4" custScaleX="105354" custScaleY="34466" custLinFactNeighborX="5766" custLinFactNeighborY="-88915">
        <dgm:presLayoutVars>
          <dgm:bulletEnabled val="1"/>
        </dgm:presLayoutVars>
      </dgm:prSet>
      <dgm:spPr/>
    </dgm:pt>
  </dgm:ptLst>
  <dgm:cxnLst>
    <dgm:cxn modelId="{579BE109-7D40-4A8B-BCA6-65D11A96C6FA}" srcId="{E09A1597-3749-4191-B44C-30FF6E44022D}" destId="{3425A09D-DD26-4F40-8539-C37EA8FE2517}" srcOrd="0" destOrd="0" parTransId="{7DB273DE-9BB5-4E70-BFFF-518A6651714F}" sibTransId="{BBE5350A-18A6-4969-8848-37BB47A6CD4F}"/>
    <dgm:cxn modelId="{DAC3A890-FF8A-4CD8-976A-9EAC9A694BA6}" type="presOf" srcId="{8B1D0FF8-C33B-410B-9115-A38C4E0F63BE}" destId="{EEC39B34-0AD7-4482-88CE-9E1C047CBFEC}" srcOrd="0" destOrd="0" presId="urn:microsoft.com/office/officeart/2005/8/layout/vList3"/>
    <dgm:cxn modelId="{3308DC95-4CCF-4DC5-BB4F-7420AA7D4003}" type="presOf" srcId="{E09A1597-3749-4191-B44C-30FF6E44022D}" destId="{964CC990-F04F-4119-9A9E-0BABD6D6BDFA}" srcOrd="0" destOrd="0" presId="urn:microsoft.com/office/officeart/2005/8/layout/vList3"/>
    <dgm:cxn modelId="{824C11A2-5931-4A10-BCA3-1DA52AEC5701}" srcId="{E09A1597-3749-4191-B44C-30FF6E44022D}" destId="{BCD40FE8-8B04-420E-8BA6-4AAFA3B07B45}" srcOrd="3" destOrd="0" parTransId="{CBD6359C-B78A-4EA0-9A59-2B891D649579}" sibTransId="{1B81E3D1-7948-4C22-BBE6-CE18DDAC9B74}"/>
    <dgm:cxn modelId="{62CFDBB2-A4C4-400D-BEEC-A7DE275BEA7B}" type="presOf" srcId="{BCD40FE8-8B04-420E-8BA6-4AAFA3B07B45}" destId="{EA6CD594-CB68-4DD8-97A4-63B5D9604173}" srcOrd="0" destOrd="0" presId="urn:microsoft.com/office/officeart/2005/8/layout/vList3"/>
    <dgm:cxn modelId="{A4FB96D4-EA05-4434-868C-E75266C0CD80}" type="presOf" srcId="{3425A09D-DD26-4F40-8539-C37EA8FE2517}" destId="{6FC7D174-2BCC-4EBD-9FA2-D39A7A0C0ADA}" srcOrd="0" destOrd="0" presId="urn:microsoft.com/office/officeart/2005/8/layout/vList3"/>
    <dgm:cxn modelId="{D55DE2E5-2708-4799-A554-0449D56E8BA1}" srcId="{E09A1597-3749-4191-B44C-30FF6E44022D}" destId="{E93BDAE9-B375-4FE6-87F6-355096C8598A}" srcOrd="1" destOrd="0" parTransId="{BEC021A9-279B-4A1B-841C-E3F103B984B8}" sibTransId="{114E8B46-53B1-44D4-A247-EBFEF5EC4517}"/>
    <dgm:cxn modelId="{399630EB-AE07-456B-A7AA-B139D8A2A6C8}" srcId="{E09A1597-3749-4191-B44C-30FF6E44022D}" destId="{8B1D0FF8-C33B-410B-9115-A38C4E0F63BE}" srcOrd="2" destOrd="0" parTransId="{6B7D455F-BAE6-4568-BC34-8BB6F33E8FC6}" sibTransId="{774A654B-C5E1-4EDF-AF84-AEDC35020EB0}"/>
    <dgm:cxn modelId="{3CAC14EE-42E6-405E-8C2C-2F92DB28CE69}" type="presOf" srcId="{E93BDAE9-B375-4FE6-87F6-355096C8598A}" destId="{414120CB-ECA0-43FD-8747-55857EAE206B}" srcOrd="0" destOrd="0" presId="urn:microsoft.com/office/officeart/2005/8/layout/vList3"/>
    <dgm:cxn modelId="{C5FA042A-8359-421B-BC31-D91A1C8B7C10}" type="presParOf" srcId="{964CC990-F04F-4119-9A9E-0BABD6D6BDFA}" destId="{F2523B21-4E90-4BA5-8CDF-9F1BFEA599C6}" srcOrd="0" destOrd="0" presId="urn:microsoft.com/office/officeart/2005/8/layout/vList3"/>
    <dgm:cxn modelId="{3FEC1EC7-81D1-4B85-AE1D-D611655B788A}" type="presParOf" srcId="{F2523B21-4E90-4BA5-8CDF-9F1BFEA599C6}" destId="{CF013B56-CE67-4A28-A90B-29F2992BF736}" srcOrd="0" destOrd="0" presId="urn:microsoft.com/office/officeart/2005/8/layout/vList3"/>
    <dgm:cxn modelId="{51F92287-0779-43EA-91C0-372264DAD4B0}" type="presParOf" srcId="{F2523B21-4E90-4BA5-8CDF-9F1BFEA599C6}" destId="{6FC7D174-2BCC-4EBD-9FA2-D39A7A0C0ADA}" srcOrd="1" destOrd="0" presId="urn:microsoft.com/office/officeart/2005/8/layout/vList3"/>
    <dgm:cxn modelId="{65628013-09FC-4ABD-9E6F-2558BC83BB77}" type="presParOf" srcId="{964CC990-F04F-4119-9A9E-0BABD6D6BDFA}" destId="{96663B3C-5844-4AEF-BDC9-8AA52AE09FAF}" srcOrd="1" destOrd="0" presId="urn:microsoft.com/office/officeart/2005/8/layout/vList3"/>
    <dgm:cxn modelId="{387D58C9-120F-47F2-90CD-30561989116D}" type="presParOf" srcId="{964CC990-F04F-4119-9A9E-0BABD6D6BDFA}" destId="{E66EB639-4866-4649-B38D-F58FC495D97C}" srcOrd="2" destOrd="0" presId="urn:microsoft.com/office/officeart/2005/8/layout/vList3"/>
    <dgm:cxn modelId="{FFBB0ABA-AC1A-4157-94D4-3C966DEF99EA}" type="presParOf" srcId="{E66EB639-4866-4649-B38D-F58FC495D97C}" destId="{1866D222-E80C-43B6-ADEE-70A7C99CF8B0}" srcOrd="0" destOrd="0" presId="urn:microsoft.com/office/officeart/2005/8/layout/vList3"/>
    <dgm:cxn modelId="{79D7577A-ACF9-4154-85BE-CF4D19B623FD}" type="presParOf" srcId="{E66EB639-4866-4649-B38D-F58FC495D97C}" destId="{414120CB-ECA0-43FD-8747-55857EAE206B}" srcOrd="1" destOrd="0" presId="urn:microsoft.com/office/officeart/2005/8/layout/vList3"/>
    <dgm:cxn modelId="{FD372DC8-2C80-4C11-ACFA-B7EF00A570AA}" type="presParOf" srcId="{964CC990-F04F-4119-9A9E-0BABD6D6BDFA}" destId="{74DB9172-CDFC-4A49-82AD-ED7CB52E9C94}" srcOrd="3" destOrd="0" presId="urn:microsoft.com/office/officeart/2005/8/layout/vList3"/>
    <dgm:cxn modelId="{5C8D9F8D-67A4-4746-BEA7-FE39CE33D8D8}" type="presParOf" srcId="{964CC990-F04F-4119-9A9E-0BABD6D6BDFA}" destId="{2ACC6A12-E237-482F-8E3F-53FBB2AC0623}" srcOrd="4" destOrd="0" presId="urn:microsoft.com/office/officeart/2005/8/layout/vList3"/>
    <dgm:cxn modelId="{D092A27E-A18E-441E-B995-AC0151FD8B12}" type="presParOf" srcId="{2ACC6A12-E237-482F-8E3F-53FBB2AC0623}" destId="{BF1BA777-C1C1-47AC-8B16-2BB7CEB5856E}" srcOrd="0" destOrd="0" presId="urn:microsoft.com/office/officeart/2005/8/layout/vList3"/>
    <dgm:cxn modelId="{46D44C06-F247-4715-B8C9-D8838F66CF1A}" type="presParOf" srcId="{2ACC6A12-E237-482F-8E3F-53FBB2AC0623}" destId="{EEC39B34-0AD7-4482-88CE-9E1C047CBFEC}" srcOrd="1" destOrd="0" presId="urn:microsoft.com/office/officeart/2005/8/layout/vList3"/>
    <dgm:cxn modelId="{72192F12-E584-48AB-99DF-DB8CA59131FE}" type="presParOf" srcId="{964CC990-F04F-4119-9A9E-0BABD6D6BDFA}" destId="{2E63B0F2-D7CE-495A-8E10-0E74FE5D5A78}" srcOrd="5" destOrd="0" presId="urn:microsoft.com/office/officeart/2005/8/layout/vList3"/>
    <dgm:cxn modelId="{C5577765-0DA9-4B44-8D79-1F54E992177C}" type="presParOf" srcId="{964CC990-F04F-4119-9A9E-0BABD6D6BDFA}" destId="{DD1C829A-7CC6-4130-9F1B-8847BC023B70}" srcOrd="6" destOrd="0" presId="urn:microsoft.com/office/officeart/2005/8/layout/vList3"/>
    <dgm:cxn modelId="{46FB6351-06A0-4727-9395-B7532FD91595}" type="presParOf" srcId="{DD1C829A-7CC6-4130-9F1B-8847BC023B70}" destId="{5986AD1D-0C4D-475D-840F-46F1F908842E}" srcOrd="0" destOrd="0" presId="urn:microsoft.com/office/officeart/2005/8/layout/vList3"/>
    <dgm:cxn modelId="{AAB6D06B-7379-4567-934E-286C7AB9BF77}" type="presParOf" srcId="{DD1C829A-7CC6-4130-9F1B-8847BC023B70}" destId="{EA6CD594-CB68-4DD8-97A4-63B5D96041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4BB7D-C7DC-42EA-93A7-35CB5AE3FB3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1A39EA-2C8F-4CE7-972E-8565DBBDEE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этап (низкий уровень развития коллектива) </a:t>
          </a:r>
        </a:p>
        <a:p>
          <a:pPr>
            <a:spcAft>
              <a:spcPts val="0"/>
            </a:spcAft>
          </a:pPr>
          <a:r>
            <a: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Главную роль в выборе целей и форм коллективной деятельности играет воспитатель</a:t>
          </a:r>
        </a:p>
      </dgm:t>
    </dgm:pt>
    <dgm:pt modelId="{1E1AD0DC-1EE9-4A84-B656-2469B053EEE1}" type="parTrans" cxnId="{36749014-4D1D-4B5A-8500-098F62968E97}">
      <dgm:prSet/>
      <dgm:spPr/>
      <dgm:t>
        <a:bodyPr/>
        <a:lstStyle/>
        <a:p>
          <a:endParaRPr lang="ru-RU"/>
        </a:p>
      </dgm:t>
    </dgm:pt>
    <dgm:pt modelId="{09DA6BD6-9CC9-4F94-9B10-E1E333E7B930}" type="sibTrans" cxnId="{36749014-4D1D-4B5A-8500-098F62968E97}">
      <dgm:prSet/>
      <dgm:spPr/>
      <dgm:t>
        <a:bodyPr/>
        <a:lstStyle/>
        <a:p>
          <a:endParaRPr lang="ru-RU"/>
        </a:p>
      </dgm:t>
    </dgm:pt>
    <dgm:pt modelId="{CA23C63C-3C04-4F51-AC8D-968881CF6C1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этап (промежуточный уровень развития коллектива) . </a:t>
          </a:r>
          <a:r>
            <a: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Формируются актив и лидер, поэтому управление коллективом частично отдается им.</a:t>
          </a:r>
        </a:p>
      </dgm:t>
    </dgm:pt>
    <dgm:pt modelId="{5AE4F1CC-B6FB-44C2-A00D-9AC7AED49376}" type="parTrans" cxnId="{9692991A-8A8F-47A0-A0B4-ACAF95CFE3FC}">
      <dgm:prSet/>
      <dgm:spPr/>
      <dgm:t>
        <a:bodyPr/>
        <a:lstStyle/>
        <a:p>
          <a:endParaRPr lang="ru-RU"/>
        </a:p>
      </dgm:t>
    </dgm:pt>
    <dgm:pt modelId="{BCE35F5C-31AB-41DD-9EBD-D590BF19EF7D}" type="sibTrans" cxnId="{9692991A-8A8F-47A0-A0B4-ACAF95CFE3FC}">
      <dgm:prSet/>
      <dgm:spPr/>
      <dgm:t>
        <a:bodyPr/>
        <a:lstStyle/>
        <a:p>
          <a:endParaRPr lang="ru-RU"/>
        </a:p>
      </dgm:t>
    </dgm:pt>
    <dgm:pt modelId="{489F0C16-7FBC-497E-A957-473A4285AF4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20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этап (высокий уровень развития коллектива). </a:t>
          </a:r>
        </a:p>
        <a:p>
          <a:pPr>
            <a:spcAft>
              <a:spcPts val="0"/>
            </a:spcAft>
          </a:pPr>
          <a:r>
            <a: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основе коллективной деятельности лежит самоуправление, ведущая роль воспитателя ослабляется.</a:t>
          </a:r>
          <a:endParaRPr lang="ru-RU" sz="2000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D423B9-114F-4AEF-91EF-1FFEE95C7199}" type="parTrans" cxnId="{BE3B8D4D-78C0-4656-92C8-74D476A043F1}">
      <dgm:prSet/>
      <dgm:spPr/>
      <dgm:t>
        <a:bodyPr/>
        <a:lstStyle/>
        <a:p>
          <a:endParaRPr lang="ru-RU"/>
        </a:p>
      </dgm:t>
    </dgm:pt>
    <dgm:pt modelId="{DCF45EAD-BB26-4054-A9D2-0AA0DC6AC218}" type="sibTrans" cxnId="{BE3B8D4D-78C0-4656-92C8-74D476A043F1}">
      <dgm:prSet/>
      <dgm:spPr/>
      <dgm:t>
        <a:bodyPr/>
        <a:lstStyle/>
        <a:p>
          <a:endParaRPr lang="ru-RU"/>
        </a:p>
      </dgm:t>
    </dgm:pt>
    <dgm:pt modelId="{4517ED0C-E89F-4A73-A589-56EF9005D5FF}" type="pres">
      <dgm:prSet presAssocID="{99F4BB7D-C7DC-42EA-93A7-35CB5AE3FB3C}" presName="rootnode" presStyleCnt="0">
        <dgm:presLayoutVars>
          <dgm:chMax/>
          <dgm:chPref/>
          <dgm:dir/>
          <dgm:animLvl val="lvl"/>
        </dgm:presLayoutVars>
      </dgm:prSet>
      <dgm:spPr/>
    </dgm:pt>
    <dgm:pt modelId="{9345C9F0-AFDA-4870-9E09-D97B72E01C59}" type="pres">
      <dgm:prSet presAssocID="{C21A39EA-2C8F-4CE7-972E-8565DBBDEE76}" presName="composite" presStyleCnt="0"/>
      <dgm:spPr/>
    </dgm:pt>
    <dgm:pt modelId="{86FD0873-97C1-4FF0-A704-9AE4FD135423}" type="pres">
      <dgm:prSet presAssocID="{C21A39EA-2C8F-4CE7-972E-8565DBBDEE76}" presName="LShape" presStyleLbl="alignNode1" presStyleIdx="0" presStyleCnt="5"/>
      <dgm:spPr/>
    </dgm:pt>
    <dgm:pt modelId="{1143C4F3-D226-49B6-814C-7D0BA9105A74}" type="pres">
      <dgm:prSet presAssocID="{C21A39EA-2C8F-4CE7-972E-8565DBBDEE7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3ACA327-C723-45DF-B5DC-ACB242563484}" type="pres">
      <dgm:prSet presAssocID="{C21A39EA-2C8F-4CE7-972E-8565DBBDEE76}" presName="Triangle" presStyleLbl="alignNode1" presStyleIdx="1" presStyleCnt="5"/>
      <dgm:spPr/>
    </dgm:pt>
    <dgm:pt modelId="{6ED30F16-23C5-4C85-A41B-B9F5406E7A06}" type="pres">
      <dgm:prSet presAssocID="{09DA6BD6-9CC9-4F94-9B10-E1E333E7B930}" presName="sibTrans" presStyleCnt="0"/>
      <dgm:spPr/>
    </dgm:pt>
    <dgm:pt modelId="{1D89C340-77D8-4F38-AB2A-87E46CAA1BC8}" type="pres">
      <dgm:prSet presAssocID="{09DA6BD6-9CC9-4F94-9B10-E1E333E7B930}" presName="space" presStyleCnt="0"/>
      <dgm:spPr/>
    </dgm:pt>
    <dgm:pt modelId="{41EBFC85-5BF4-41BB-9E7E-701850CC0A6A}" type="pres">
      <dgm:prSet presAssocID="{CA23C63C-3C04-4F51-AC8D-968881CF6C1C}" presName="composite" presStyleCnt="0"/>
      <dgm:spPr/>
    </dgm:pt>
    <dgm:pt modelId="{08E21E5B-99B1-4187-80F6-3EAD153C5775}" type="pres">
      <dgm:prSet presAssocID="{CA23C63C-3C04-4F51-AC8D-968881CF6C1C}" presName="LShape" presStyleLbl="alignNode1" presStyleIdx="2" presStyleCnt="5"/>
      <dgm:spPr/>
    </dgm:pt>
    <dgm:pt modelId="{E112DE76-06E5-4224-A37B-025815489EC2}" type="pres">
      <dgm:prSet presAssocID="{CA23C63C-3C04-4F51-AC8D-968881CF6C1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CBC66B2-CBAA-41CD-9EA0-AEE4304CF27F}" type="pres">
      <dgm:prSet presAssocID="{CA23C63C-3C04-4F51-AC8D-968881CF6C1C}" presName="Triangle" presStyleLbl="alignNode1" presStyleIdx="3" presStyleCnt="5"/>
      <dgm:spPr/>
    </dgm:pt>
    <dgm:pt modelId="{6C291F68-56C8-49EA-A993-FEBB10450F97}" type="pres">
      <dgm:prSet presAssocID="{BCE35F5C-31AB-41DD-9EBD-D590BF19EF7D}" presName="sibTrans" presStyleCnt="0"/>
      <dgm:spPr/>
    </dgm:pt>
    <dgm:pt modelId="{6C4D8BCD-F7D8-4DE4-B526-A87E92C4E17D}" type="pres">
      <dgm:prSet presAssocID="{BCE35F5C-31AB-41DD-9EBD-D590BF19EF7D}" presName="space" presStyleCnt="0"/>
      <dgm:spPr/>
    </dgm:pt>
    <dgm:pt modelId="{318E7EF8-0E76-4B78-8046-10C7B2D223BF}" type="pres">
      <dgm:prSet presAssocID="{489F0C16-7FBC-497E-A957-473A4285AF45}" presName="composite" presStyleCnt="0"/>
      <dgm:spPr/>
    </dgm:pt>
    <dgm:pt modelId="{B759B275-2123-41F8-94AC-8925090B1162}" type="pres">
      <dgm:prSet presAssocID="{489F0C16-7FBC-497E-A957-473A4285AF45}" presName="LShape" presStyleLbl="alignNode1" presStyleIdx="4" presStyleCnt="5"/>
      <dgm:spPr/>
    </dgm:pt>
    <dgm:pt modelId="{26363FBC-93EE-4DDE-B308-3624316117D0}" type="pres">
      <dgm:prSet presAssocID="{489F0C16-7FBC-497E-A957-473A4285AF4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6749014-4D1D-4B5A-8500-098F62968E97}" srcId="{99F4BB7D-C7DC-42EA-93A7-35CB5AE3FB3C}" destId="{C21A39EA-2C8F-4CE7-972E-8565DBBDEE76}" srcOrd="0" destOrd="0" parTransId="{1E1AD0DC-1EE9-4A84-B656-2469B053EEE1}" sibTransId="{09DA6BD6-9CC9-4F94-9B10-E1E333E7B930}"/>
    <dgm:cxn modelId="{9692991A-8A8F-47A0-A0B4-ACAF95CFE3FC}" srcId="{99F4BB7D-C7DC-42EA-93A7-35CB5AE3FB3C}" destId="{CA23C63C-3C04-4F51-AC8D-968881CF6C1C}" srcOrd="1" destOrd="0" parTransId="{5AE4F1CC-B6FB-44C2-A00D-9AC7AED49376}" sibTransId="{BCE35F5C-31AB-41DD-9EBD-D590BF19EF7D}"/>
    <dgm:cxn modelId="{BE3B8D4D-78C0-4656-92C8-74D476A043F1}" srcId="{99F4BB7D-C7DC-42EA-93A7-35CB5AE3FB3C}" destId="{489F0C16-7FBC-497E-A957-473A4285AF45}" srcOrd="2" destOrd="0" parTransId="{74D423B9-114F-4AEF-91EF-1FFEE95C7199}" sibTransId="{DCF45EAD-BB26-4054-A9D2-0AA0DC6AC218}"/>
    <dgm:cxn modelId="{84F7198F-D787-41CF-8CD4-AA407C3325E5}" type="presOf" srcId="{C21A39EA-2C8F-4CE7-972E-8565DBBDEE76}" destId="{1143C4F3-D226-49B6-814C-7D0BA9105A74}" srcOrd="0" destOrd="0" presId="urn:microsoft.com/office/officeart/2009/3/layout/StepUpProcess"/>
    <dgm:cxn modelId="{CE596896-9D33-4331-8102-D3702C46CB89}" type="presOf" srcId="{99F4BB7D-C7DC-42EA-93A7-35CB5AE3FB3C}" destId="{4517ED0C-E89F-4A73-A589-56EF9005D5FF}" srcOrd="0" destOrd="0" presId="urn:microsoft.com/office/officeart/2009/3/layout/StepUpProcess"/>
    <dgm:cxn modelId="{D2D2DD97-10C3-487F-BA46-4D5BBD08058A}" type="presOf" srcId="{CA23C63C-3C04-4F51-AC8D-968881CF6C1C}" destId="{E112DE76-06E5-4224-A37B-025815489EC2}" srcOrd="0" destOrd="0" presId="urn:microsoft.com/office/officeart/2009/3/layout/StepUpProcess"/>
    <dgm:cxn modelId="{1DE53BB0-F137-408D-9B25-946681072259}" type="presOf" srcId="{489F0C16-7FBC-497E-A957-473A4285AF45}" destId="{26363FBC-93EE-4DDE-B308-3624316117D0}" srcOrd="0" destOrd="0" presId="urn:microsoft.com/office/officeart/2009/3/layout/StepUpProcess"/>
    <dgm:cxn modelId="{8F9FFD00-FF39-4A0B-ABE5-DABAF05D12B7}" type="presParOf" srcId="{4517ED0C-E89F-4A73-A589-56EF9005D5FF}" destId="{9345C9F0-AFDA-4870-9E09-D97B72E01C59}" srcOrd="0" destOrd="0" presId="urn:microsoft.com/office/officeart/2009/3/layout/StepUpProcess"/>
    <dgm:cxn modelId="{CCB91B2C-3FE5-4F2E-891F-0173F14A0D16}" type="presParOf" srcId="{9345C9F0-AFDA-4870-9E09-D97B72E01C59}" destId="{86FD0873-97C1-4FF0-A704-9AE4FD135423}" srcOrd="0" destOrd="0" presId="urn:microsoft.com/office/officeart/2009/3/layout/StepUpProcess"/>
    <dgm:cxn modelId="{595A7969-E4B6-4390-A3B7-7D07D7BBE202}" type="presParOf" srcId="{9345C9F0-AFDA-4870-9E09-D97B72E01C59}" destId="{1143C4F3-D226-49B6-814C-7D0BA9105A74}" srcOrd="1" destOrd="0" presId="urn:microsoft.com/office/officeart/2009/3/layout/StepUpProcess"/>
    <dgm:cxn modelId="{AE8601A5-4FCF-4A49-B071-4265DC04E7A0}" type="presParOf" srcId="{9345C9F0-AFDA-4870-9E09-D97B72E01C59}" destId="{C3ACA327-C723-45DF-B5DC-ACB242563484}" srcOrd="2" destOrd="0" presId="urn:microsoft.com/office/officeart/2009/3/layout/StepUpProcess"/>
    <dgm:cxn modelId="{59CDCD41-EC5B-4D0B-86D5-751EE458C3A0}" type="presParOf" srcId="{4517ED0C-E89F-4A73-A589-56EF9005D5FF}" destId="{6ED30F16-23C5-4C85-A41B-B9F5406E7A06}" srcOrd="1" destOrd="0" presId="urn:microsoft.com/office/officeart/2009/3/layout/StepUpProcess"/>
    <dgm:cxn modelId="{36D20F61-75BB-4A36-BA2E-071619597FF6}" type="presParOf" srcId="{6ED30F16-23C5-4C85-A41B-B9F5406E7A06}" destId="{1D89C340-77D8-4F38-AB2A-87E46CAA1BC8}" srcOrd="0" destOrd="0" presId="urn:microsoft.com/office/officeart/2009/3/layout/StepUpProcess"/>
    <dgm:cxn modelId="{D0F510E1-FD87-4A7C-BF06-425E24BB3F06}" type="presParOf" srcId="{4517ED0C-E89F-4A73-A589-56EF9005D5FF}" destId="{41EBFC85-5BF4-41BB-9E7E-701850CC0A6A}" srcOrd="2" destOrd="0" presId="urn:microsoft.com/office/officeart/2009/3/layout/StepUpProcess"/>
    <dgm:cxn modelId="{C4662FB3-BFDA-44C2-86A9-A66DD15AC779}" type="presParOf" srcId="{41EBFC85-5BF4-41BB-9E7E-701850CC0A6A}" destId="{08E21E5B-99B1-4187-80F6-3EAD153C5775}" srcOrd="0" destOrd="0" presId="urn:microsoft.com/office/officeart/2009/3/layout/StepUpProcess"/>
    <dgm:cxn modelId="{91136EEF-193E-4169-8CEA-C009A184C3F3}" type="presParOf" srcId="{41EBFC85-5BF4-41BB-9E7E-701850CC0A6A}" destId="{E112DE76-06E5-4224-A37B-025815489EC2}" srcOrd="1" destOrd="0" presId="urn:microsoft.com/office/officeart/2009/3/layout/StepUpProcess"/>
    <dgm:cxn modelId="{DC8DD246-AD59-4D5C-855D-391CBDA91DD3}" type="presParOf" srcId="{41EBFC85-5BF4-41BB-9E7E-701850CC0A6A}" destId="{2CBC66B2-CBAA-41CD-9EA0-AEE4304CF27F}" srcOrd="2" destOrd="0" presId="urn:microsoft.com/office/officeart/2009/3/layout/StepUpProcess"/>
    <dgm:cxn modelId="{4850F277-8B2B-4786-8B67-CD467A902F5B}" type="presParOf" srcId="{4517ED0C-E89F-4A73-A589-56EF9005D5FF}" destId="{6C291F68-56C8-49EA-A993-FEBB10450F97}" srcOrd="3" destOrd="0" presId="urn:microsoft.com/office/officeart/2009/3/layout/StepUpProcess"/>
    <dgm:cxn modelId="{0420774D-9005-4A74-9395-7CEF12E2BD0C}" type="presParOf" srcId="{6C291F68-56C8-49EA-A993-FEBB10450F97}" destId="{6C4D8BCD-F7D8-4DE4-B526-A87E92C4E17D}" srcOrd="0" destOrd="0" presId="urn:microsoft.com/office/officeart/2009/3/layout/StepUpProcess"/>
    <dgm:cxn modelId="{AA7EC066-3A2F-4354-89CA-1335CA533AEB}" type="presParOf" srcId="{4517ED0C-E89F-4A73-A589-56EF9005D5FF}" destId="{318E7EF8-0E76-4B78-8046-10C7B2D223BF}" srcOrd="4" destOrd="0" presId="urn:microsoft.com/office/officeart/2009/3/layout/StepUpProcess"/>
    <dgm:cxn modelId="{306C9A16-9A07-4C3F-9151-EFB711CC2D1B}" type="presParOf" srcId="{318E7EF8-0E76-4B78-8046-10C7B2D223BF}" destId="{B759B275-2123-41F8-94AC-8925090B1162}" srcOrd="0" destOrd="0" presId="urn:microsoft.com/office/officeart/2009/3/layout/StepUpProcess"/>
    <dgm:cxn modelId="{4EF139CC-9CEC-4CC9-AD13-1C9592715F86}" type="presParOf" srcId="{318E7EF8-0E76-4B78-8046-10C7B2D223BF}" destId="{26363FBC-93EE-4DDE-B308-3624316117D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13400-120D-4785-82E0-BE53FC5F69C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1D030-0056-4657-95D9-7730CE48037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8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rPr>
            <a:t>Особенности культурно-развивающей  педагогической среды в системе </a:t>
          </a:r>
          <a:r>
            <a:rPr lang="ru-RU" sz="2800" dirty="0" err="1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rPr>
            <a:t>М.Монтессори</a:t>
          </a:r>
          <a:endParaRPr lang="ru-RU" sz="2800" dirty="0">
            <a:solidFill>
              <a:schemeClr val="tx1"/>
            </a:solidFill>
            <a:latin typeface="Segoe UI Black" panose="020B0A02040204020203" pitchFamily="34" charset="0"/>
            <a:ea typeface="Segoe UI Black" panose="020B0A02040204020203" pitchFamily="34" charset="0"/>
            <a:cs typeface="Times New Roman" pitchFamily="18" charset="0"/>
          </a:endParaRPr>
        </a:p>
      </dgm:t>
    </dgm:pt>
    <dgm:pt modelId="{8C44C2CD-19CD-43D4-8846-55FF7A12C8C9}" type="parTrans" cxnId="{14BA5E97-7EC7-4308-9521-88857CC617B2}">
      <dgm:prSet/>
      <dgm:spPr/>
      <dgm:t>
        <a:bodyPr/>
        <a:lstStyle/>
        <a:p>
          <a:endParaRPr lang="ru-RU"/>
        </a:p>
      </dgm:t>
    </dgm:pt>
    <dgm:pt modelId="{D5EB27B3-99B7-47EC-9B9F-1F937D00345E}" type="sibTrans" cxnId="{14BA5E97-7EC7-4308-9521-88857CC617B2}">
      <dgm:prSet/>
      <dgm:spPr/>
      <dgm:t>
        <a:bodyPr/>
        <a:lstStyle/>
        <a:p>
          <a:endParaRPr lang="ru-RU"/>
        </a:p>
      </dgm:t>
    </dgm:pt>
    <dgm:pt modelId="{8CFD0C5F-A986-4291-A4F7-5D342DCA03F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</a:p>
      </dgm:t>
    </dgm:pt>
    <dgm:pt modelId="{66E9FFE5-3E36-4CB4-8C6F-E8F3356BF9ED}" type="parTrans" cxnId="{6156273E-0E34-4BC3-97AF-3E698DC678AF}">
      <dgm:prSet/>
      <dgm:spPr/>
      <dgm:t>
        <a:bodyPr/>
        <a:lstStyle/>
        <a:p>
          <a:endParaRPr lang="ru-RU"/>
        </a:p>
      </dgm:t>
    </dgm:pt>
    <dgm:pt modelId="{D3DBFF80-0A1D-4E8D-BA35-BAC30BF21DD8}" type="sibTrans" cxnId="{6156273E-0E34-4BC3-97AF-3E698DC678AF}">
      <dgm:prSet/>
      <dgm:spPr/>
      <dgm:t>
        <a:bodyPr/>
        <a:lstStyle/>
        <a:p>
          <a:endParaRPr lang="ru-RU"/>
        </a:p>
      </dgm:t>
    </dgm:pt>
    <dgm:pt modelId="{3816666E-C9A7-454B-BEFD-382D24891D54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800" b="1" i="1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Монтессори</a:t>
          </a:r>
          <a:r>
            <a:rPr lang="ru-RU" sz="1800" b="1" i="1" dirty="0">
              <a:solidFill>
                <a:schemeClr val="tx1"/>
              </a:solidFill>
              <a:latin typeface="+mn-lt"/>
              <a:cs typeface="Times New Roman" pitchFamily="18" charset="0"/>
            </a:rPr>
            <a:t>-материал, 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itchFamily="18" charset="0"/>
            </a:rPr>
            <a:t>подобранный в соответствии с индивидуальностью ребенка, необходимый для развития практических умений, мелкой моторики и </a:t>
          </a:r>
          <a:r>
            <a:rPr lang="ru-RU" sz="18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сенсорики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itchFamily="18" charset="0"/>
            </a:rPr>
            <a:t>, рук, глаз, речи ребенка.  </a:t>
          </a:r>
        </a:p>
        <a:p>
          <a:pPr algn="just"/>
          <a:endParaRPr lang="ru-RU" sz="1800" b="1" i="1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just"/>
          <a:r>
            <a:rPr lang="ru-RU" sz="1800" b="1" i="1" dirty="0">
              <a:solidFill>
                <a:schemeClr val="tx1"/>
              </a:solidFill>
              <a:latin typeface="+mn-lt"/>
              <a:cs typeface="Times New Roman" pitchFamily="18" charset="0"/>
            </a:rPr>
            <a:t>Взрослый</a:t>
          </a:r>
          <a:r>
            <a:rPr lang="ru-RU" sz="1800" dirty="0">
              <a:solidFill>
                <a:schemeClr val="tx1"/>
              </a:solidFill>
              <a:latin typeface="+mn-lt"/>
              <a:cs typeface="Times New Roman" pitchFamily="18" charset="0"/>
            </a:rPr>
            <a:t> - конструктивный элемент воспитательной среды. Он всегда готов помочь ребенку познать окружающий его мир и самого себя.</a:t>
          </a:r>
        </a:p>
      </dgm:t>
    </dgm:pt>
    <dgm:pt modelId="{58668B84-37F2-41D1-93FC-2CC47BB436B9}" type="parTrans" cxnId="{5C913118-B778-40E5-9FB0-56EC998D050B}">
      <dgm:prSet/>
      <dgm:spPr/>
      <dgm:t>
        <a:bodyPr/>
        <a:lstStyle/>
        <a:p>
          <a:endParaRPr lang="ru-RU"/>
        </a:p>
      </dgm:t>
    </dgm:pt>
    <dgm:pt modelId="{C7207E5F-282F-4B34-BE2B-00377CA75452}" type="sibTrans" cxnId="{5C913118-B778-40E5-9FB0-56EC998D050B}">
      <dgm:prSet/>
      <dgm:spPr/>
      <dgm:t>
        <a:bodyPr/>
        <a:lstStyle/>
        <a:p>
          <a:endParaRPr lang="ru-RU"/>
        </a:p>
      </dgm:t>
    </dgm:pt>
    <dgm:pt modelId="{15F103F4-455F-45DA-916B-60909E09E4A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Школа</a:t>
          </a:r>
        </a:p>
      </dgm:t>
    </dgm:pt>
    <dgm:pt modelId="{521B9345-F602-4062-8F0F-5323C1082870}" type="parTrans" cxnId="{148875B1-599E-476A-8343-6EB4121EE84D}">
      <dgm:prSet/>
      <dgm:spPr/>
      <dgm:t>
        <a:bodyPr/>
        <a:lstStyle/>
        <a:p>
          <a:endParaRPr lang="ru-RU"/>
        </a:p>
      </dgm:t>
    </dgm:pt>
    <dgm:pt modelId="{2CF5D490-987C-448D-8F34-8455B059E9C8}" type="sibTrans" cxnId="{148875B1-599E-476A-8343-6EB4121EE84D}">
      <dgm:prSet/>
      <dgm:spPr/>
      <dgm:t>
        <a:bodyPr/>
        <a:lstStyle/>
        <a:p>
          <a:endParaRPr lang="ru-RU"/>
        </a:p>
      </dgm:t>
    </dgm:pt>
    <dgm:pt modelId="{94BCF227-62C5-4641-9F3B-18B9B4793A1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800" b="1" i="1" dirty="0">
              <a:solidFill>
                <a:schemeClr val="tx1"/>
              </a:solidFill>
              <a:latin typeface="+mn-lt"/>
              <a:cs typeface="Times New Roman" pitchFamily="18" charset="0"/>
            </a:rPr>
            <a:t>Монтессори-материал  </a:t>
          </a:r>
          <a:r>
            <a:rPr lang="ru-RU" sz="1800" b="1" dirty="0">
              <a:solidFill>
                <a:schemeClr val="tx1"/>
              </a:solidFill>
              <a:latin typeface="+mn-lt"/>
              <a:cs typeface="Times New Roman" pitchFamily="18" charset="0"/>
            </a:rPr>
            <a:t>содержит специально созданные яркие, наглядные дидактические средства (числовые таблицы, цифры, буквы и геометрические фигуры из шершавой бумаги, числовой материал из бусин, средства письма, библиотечку).</a:t>
          </a:r>
        </a:p>
        <a:p>
          <a:pPr algn="just"/>
          <a:endParaRPr lang="ru-RU" sz="1800" b="1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algn="just"/>
          <a:r>
            <a:rPr lang="ru-RU" sz="1800" b="1" i="1" dirty="0">
              <a:solidFill>
                <a:schemeClr val="tx1"/>
              </a:solidFill>
              <a:latin typeface="+mn-lt"/>
              <a:cs typeface="Times New Roman" pitchFamily="18" charset="0"/>
            </a:rPr>
            <a:t> Взрослый </a:t>
          </a:r>
          <a:r>
            <a:rPr lang="ru-RU" sz="1800" b="1" dirty="0">
              <a:solidFill>
                <a:schemeClr val="tx1"/>
              </a:solidFill>
              <a:latin typeface="+mn-lt"/>
              <a:cs typeface="Times New Roman" pitchFamily="18" charset="0"/>
            </a:rPr>
            <a:t>- организатор воспитательной среды. Он проводит беседы, рассказы, разговоры, игры. Главное в его позиции: исследовать, наблюдать, организовывать воспитывающую среду, уважать право ребенка быть самим собой и отличаться от взрослых и других детей</a:t>
          </a:r>
        </a:p>
      </dgm:t>
    </dgm:pt>
    <dgm:pt modelId="{D9DCAEB1-1A3F-4C40-96C4-3AFB1DFBDCE0}" type="parTrans" cxnId="{D2A24FF9-F3E7-43FA-922F-9820D4B0A8E5}">
      <dgm:prSet/>
      <dgm:spPr/>
      <dgm:t>
        <a:bodyPr/>
        <a:lstStyle/>
        <a:p>
          <a:endParaRPr lang="ru-RU"/>
        </a:p>
      </dgm:t>
    </dgm:pt>
    <dgm:pt modelId="{26D0D22A-BA7D-4D2A-98E1-EAA0A0843865}" type="sibTrans" cxnId="{D2A24FF9-F3E7-43FA-922F-9820D4B0A8E5}">
      <dgm:prSet/>
      <dgm:spPr/>
      <dgm:t>
        <a:bodyPr/>
        <a:lstStyle/>
        <a:p>
          <a:endParaRPr lang="ru-RU"/>
        </a:p>
      </dgm:t>
    </dgm:pt>
    <dgm:pt modelId="{DDBC0C5F-08B4-4C39-B4F0-8B5157FBCF0A}" type="pres">
      <dgm:prSet presAssocID="{62113400-120D-4785-82E0-BE53FC5F69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BEF527-8748-48C2-84E2-CA63D6417EF6}" type="pres">
      <dgm:prSet presAssocID="{FEC1D030-0056-4657-95D9-7730CE480371}" presName="vertOne" presStyleCnt="0"/>
      <dgm:spPr/>
    </dgm:pt>
    <dgm:pt modelId="{37715A64-7354-431C-B6B1-1D83AD0F04CA}" type="pres">
      <dgm:prSet presAssocID="{FEC1D030-0056-4657-95D9-7730CE480371}" presName="txOne" presStyleLbl="node0" presStyleIdx="0" presStyleCnt="1" custScaleY="42433">
        <dgm:presLayoutVars>
          <dgm:chPref val="3"/>
        </dgm:presLayoutVars>
      </dgm:prSet>
      <dgm:spPr/>
    </dgm:pt>
    <dgm:pt modelId="{BEBDDB73-0EE3-4E32-B29E-FC10B1CED2A4}" type="pres">
      <dgm:prSet presAssocID="{FEC1D030-0056-4657-95D9-7730CE480371}" presName="parTransOne" presStyleCnt="0"/>
      <dgm:spPr/>
    </dgm:pt>
    <dgm:pt modelId="{D3F38AE9-8AFF-4149-8398-2419F662338B}" type="pres">
      <dgm:prSet presAssocID="{FEC1D030-0056-4657-95D9-7730CE480371}" presName="horzOne" presStyleCnt="0"/>
      <dgm:spPr/>
    </dgm:pt>
    <dgm:pt modelId="{B038C06A-08C2-4412-BF00-A2F444406C9D}" type="pres">
      <dgm:prSet presAssocID="{8CFD0C5F-A986-4291-A4F7-5D342DCA03F9}" presName="vertTwo" presStyleCnt="0"/>
      <dgm:spPr/>
    </dgm:pt>
    <dgm:pt modelId="{1908BFC7-F3F5-4B12-BD1F-08E08464E92E}" type="pres">
      <dgm:prSet presAssocID="{8CFD0C5F-A986-4291-A4F7-5D342DCA03F9}" presName="txTwo" presStyleLbl="node2" presStyleIdx="0" presStyleCnt="2" custScaleY="29305">
        <dgm:presLayoutVars>
          <dgm:chPref val="3"/>
        </dgm:presLayoutVars>
      </dgm:prSet>
      <dgm:spPr/>
    </dgm:pt>
    <dgm:pt modelId="{A5C665B4-E756-4D5D-8818-934318FA4736}" type="pres">
      <dgm:prSet presAssocID="{8CFD0C5F-A986-4291-A4F7-5D342DCA03F9}" presName="parTransTwo" presStyleCnt="0"/>
      <dgm:spPr/>
    </dgm:pt>
    <dgm:pt modelId="{A93FC446-7829-4895-B158-39F1FCEF0C3E}" type="pres">
      <dgm:prSet presAssocID="{8CFD0C5F-A986-4291-A4F7-5D342DCA03F9}" presName="horzTwo" presStyleCnt="0"/>
      <dgm:spPr/>
    </dgm:pt>
    <dgm:pt modelId="{EA8B7189-8D7F-4D33-B08C-74CB05ED3DC4}" type="pres">
      <dgm:prSet presAssocID="{3816666E-C9A7-454B-BEFD-382D24891D54}" presName="vertThree" presStyleCnt="0"/>
      <dgm:spPr/>
    </dgm:pt>
    <dgm:pt modelId="{2CD275C8-25BD-4018-A464-0907DCAE049B}" type="pres">
      <dgm:prSet presAssocID="{3816666E-C9A7-454B-BEFD-382D24891D54}" presName="txThree" presStyleLbl="node3" presStyleIdx="0" presStyleCnt="2" custScaleY="182708" custLinFactNeighborX="1310" custLinFactNeighborY="-492">
        <dgm:presLayoutVars>
          <dgm:chPref val="3"/>
        </dgm:presLayoutVars>
      </dgm:prSet>
      <dgm:spPr/>
    </dgm:pt>
    <dgm:pt modelId="{17F0C5B8-6DE6-4447-BA7A-D830890F645C}" type="pres">
      <dgm:prSet presAssocID="{3816666E-C9A7-454B-BEFD-382D24891D54}" presName="horzThree" presStyleCnt="0"/>
      <dgm:spPr/>
    </dgm:pt>
    <dgm:pt modelId="{C97F2D97-5732-4177-9F4D-A48F7DD3D010}" type="pres">
      <dgm:prSet presAssocID="{D3DBFF80-0A1D-4E8D-BA35-BAC30BF21DD8}" presName="sibSpaceTwo" presStyleCnt="0"/>
      <dgm:spPr/>
    </dgm:pt>
    <dgm:pt modelId="{658E783A-43A1-4259-9D2C-A17942BA7329}" type="pres">
      <dgm:prSet presAssocID="{15F103F4-455F-45DA-916B-60909E09E4A6}" presName="vertTwo" presStyleCnt="0"/>
      <dgm:spPr/>
    </dgm:pt>
    <dgm:pt modelId="{36D0BA36-DF53-4461-BF87-0870B909711D}" type="pres">
      <dgm:prSet presAssocID="{15F103F4-455F-45DA-916B-60909E09E4A6}" presName="txTwo" presStyleLbl="node2" presStyleIdx="1" presStyleCnt="2" custScaleY="32848" custLinFactNeighborX="-1618" custLinFactNeighborY="-20052">
        <dgm:presLayoutVars>
          <dgm:chPref val="3"/>
        </dgm:presLayoutVars>
      </dgm:prSet>
      <dgm:spPr/>
    </dgm:pt>
    <dgm:pt modelId="{91F2BC7D-0CBB-4746-93FC-4409024ADAD6}" type="pres">
      <dgm:prSet presAssocID="{15F103F4-455F-45DA-916B-60909E09E4A6}" presName="parTransTwo" presStyleCnt="0"/>
      <dgm:spPr/>
    </dgm:pt>
    <dgm:pt modelId="{62A06107-A4CA-44B2-8C99-3186E0D9D265}" type="pres">
      <dgm:prSet presAssocID="{15F103F4-455F-45DA-916B-60909E09E4A6}" presName="horzTwo" presStyleCnt="0"/>
      <dgm:spPr/>
    </dgm:pt>
    <dgm:pt modelId="{AAC6F2A5-D5EF-4E50-91DC-E953AF8C8259}" type="pres">
      <dgm:prSet presAssocID="{94BCF227-62C5-4641-9F3B-18B9B4793A1C}" presName="vertThree" presStyleCnt="0"/>
      <dgm:spPr/>
    </dgm:pt>
    <dgm:pt modelId="{654CB341-DA87-4A0C-8CE5-54220023EEC9}" type="pres">
      <dgm:prSet presAssocID="{94BCF227-62C5-4641-9F3B-18B9B4793A1C}" presName="txThree" presStyleLbl="node3" presStyleIdx="1" presStyleCnt="2" custScaleX="102047" custScaleY="192164">
        <dgm:presLayoutVars>
          <dgm:chPref val="3"/>
        </dgm:presLayoutVars>
      </dgm:prSet>
      <dgm:spPr/>
    </dgm:pt>
    <dgm:pt modelId="{BD8BA58A-1037-4005-9276-33556BAB21E8}" type="pres">
      <dgm:prSet presAssocID="{94BCF227-62C5-4641-9F3B-18B9B4793A1C}" presName="horzThree" presStyleCnt="0"/>
      <dgm:spPr/>
    </dgm:pt>
  </dgm:ptLst>
  <dgm:cxnLst>
    <dgm:cxn modelId="{A1094C0D-3A67-4987-9007-80AA9539C751}" type="presOf" srcId="{8CFD0C5F-A986-4291-A4F7-5D342DCA03F9}" destId="{1908BFC7-F3F5-4B12-BD1F-08E08464E92E}" srcOrd="0" destOrd="0" presId="urn:microsoft.com/office/officeart/2005/8/layout/hierarchy4"/>
    <dgm:cxn modelId="{5C913118-B778-40E5-9FB0-56EC998D050B}" srcId="{8CFD0C5F-A986-4291-A4F7-5D342DCA03F9}" destId="{3816666E-C9A7-454B-BEFD-382D24891D54}" srcOrd="0" destOrd="0" parTransId="{58668B84-37F2-41D1-93FC-2CC47BB436B9}" sibTransId="{C7207E5F-282F-4B34-BE2B-00377CA75452}"/>
    <dgm:cxn modelId="{5998D537-7CE2-45C1-B891-77C05C3F5990}" type="presOf" srcId="{3816666E-C9A7-454B-BEFD-382D24891D54}" destId="{2CD275C8-25BD-4018-A464-0907DCAE049B}" srcOrd="0" destOrd="0" presId="urn:microsoft.com/office/officeart/2005/8/layout/hierarchy4"/>
    <dgm:cxn modelId="{6156273E-0E34-4BC3-97AF-3E698DC678AF}" srcId="{FEC1D030-0056-4657-95D9-7730CE480371}" destId="{8CFD0C5F-A986-4291-A4F7-5D342DCA03F9}" srcOrd="0" destOrd="0" parTransId="{66E9FFE5-3E36-4CB4-8C6F-E8F3356BF9ED}" sibTransId="{D3DBFF80-0A1D-4E8D-BA35-BAC30BF21DD8}"/>
    <dgm:cxn modelId="{9997B247-34F1-46C9-8E52-80971460BE68}" type="presOf" srcId="{FEC1D030-0056-4657-95D9-7730CE480371}" destId="{37715A64-7354-431C-B6B1-1D83AD0F04CA}" srcOrd="0" destOrd="0" presId="urn:microsoft.com/office/officeart/2005/8/layout/hierarchy4"/>
    <dgm:cxn modelId="{76F13555-7F78-421E-BECC-19318170EC3B}" type="presOf" srcId="{15F103F4-455F-45DA-916B-60909E09E4A6}" destId="{36D0BA36-DF53-4461-BF87-0870B909711D}" srcOrd="0" destOrd="0" presId="urn:microsoft.com/office/officeart/2005/8/layout/hierarchy4"/>
    <dgm:cxn modelId="{86B3DE87-A5D9-478A-B396-338A33460260}" type="presOf" srcId="{62113400-120D-4785-82E0-BE53FC5F69C2}" destId="{DDBC0C5F-08B4-4C39-B4F0-8B5157FBCF0A}" srcOrd="0" destOrd="0" presId="urn:microsoft.com/office/officeart/2005/8/layout/hierarchy4"/>
    <dgm:cxn modelId="{3E19E594-2C7A-49A9-BE06-D6665C93B630}" type="presOf" srcId="{94BCF227-62C5-4641-9F3B-18B9B4793A1C}" destId="{654CB341-DA87-4A0C-8CE5-54220023EEC9}" srcOrd="0" destOrd="0" presId="urn:microsoft.com/office/officeart/2005/8/layout/hierarchy4"/>
    <dgm:cxn modelId="{14BA5E97-7EC7-4308-9521-88857CC617B2}" srcId="{62113400-120D-4785-82E0-BE53FC5F69C2}" destId="{FEC1D030-0056-4657-95D9-7730CE480371}" srcOrd="0" destOrd="0" parTransId="{8C44C2CD-19CD-43D4-8846-55FF7A12C8C9}" sibTransId="{D5EB27B3-99B7-47EC-9B9F-1F937D00345E}"/>
    <dgm:cxn modelId="{148875B1-599E-476A-8343-6EB4121EE84D}" srcId="{FEC1D030-0056-4657-95D9-7730CE480371}" destId="{15F103F4-455F-45DA-916B-60909E09E4A6}" srcOrd="1" destOrd="0" parTransId="{521B9345-F602-4062-8F0F-5323C1082870}" sibTransId="{2CF5D490-987C-448D-8F34-8455B059E9C8}"/>
    <dgm:cxn modelId="{D2A24FF9-F3E7-43FA-922F-9820D4B0A8E5}" srcId="{15F103F4-455F-45DA-916B-60909E09E4A6}" destId="{94BCF227-62C5-4641-9F3B-18B9B4793A1C}" srcOrd="0" destOrd="0" parTransId="{D9DCAEB1-1A3F-4C40-96C4-3AFB1DFBDCE0}" sibTransId="{26D0D22A-BA7D-4D2A-98E1-EAA0A0843865}"/>
    <dgm:cxn modelId="{20445A36-EDDC-4D9C-A279-E3D449F043C1}" type="presParOf" srcId="{DDBC0C5F-08B4-4C39-B4F0-8B5157FBCF0A}" destId="{9DBEF527-8748-48C2-84E2-CA63D6417EF6}" srcOrd="0" destOrd="0" presId="urn:microsoft.com/office/officeart/2005/8/layout/hierarchy4"/>
    <dgm:cxn modelId="{9F7ACB96-0CBB-41D4-83AF-C192471DF79C}" type="presParOf" srcId="{9DBEF527-8748-48C2-84E2-CA63D6417EF6}" destId="{37715A64-7354-431C-B6B1-1D83AD0F04CA}" srcOrd="0" destOrd="0" presId="urn:microsoft.com/office/officeart/2005/8/layout/hierarchy4"/>
    <dgm:cxn modelId="{B33B9C05-E090-4A27-A390-922874DF2EDE}" type="presParOf" srcId="{9DBEF527-8748-48C2-84E2-CA63D6417EF6}" destId="{BEBDDB73-0EE3-4E32-B29E-FC10B1CED2A4}" srcOrd="1" destOrd="0" presId="urn:microsoft.com/office/officeart/2005/8/layout/hierarchy4"/>
    <dgm:cxn modelId="{3CABAB1D-A980-486E-8D61-1B03907E0C06}" type="presParOf" srcId="{9DBEF527-8748-48C2-84E2-CA63D6417EF6}" destId="{D3F38AE9-8AFF-4149-8398-2419F662338B}" srcOrd="2" destOrd="0" presId="urn:microsoft.com/office/officeart/2005/8/layout/hierarchy4"/>
    <dgm:cxn modelId="{F94BCF4F-2B82-42D0-BA8C-8B5B5EDBD3AD}" type="presParOf" srcId="{D3F38AE9-8AFF-4149-8398-2419F662338B}" destId="{B038C06A-08C2-4412-BF00-A2F444406C9D}" srcOrd="0" destOrd="0" presId="urn:microsoft.com/office/officeart/2005/8/layout/hierarchy4"/>
    <dgm:cxn modelId="{87536F02-FA8E-473C-9DD0-803F9377F64E}" type="presParOf" srcId="{B038C06A-08C2-4412-BF00-A2F444406C9D}" destId="{1908BFC7-F3F5-4B12-BD1F-08E08464E92E}" srcOrd="0" destOrd="0" presId="urn:microsoft.com/office/officeart/2005/8/layout/hierarchy4"/>
    <dgm:cxn modelId="{32E41E29-5AA4-4025-BC4A-A0F7A215BE66}" type="presParOf" srcId="{B038C06A-08C2-4412-BF00-A2F444406C9D}" destId="{A5C665B4-E756-4D5D-8818-934318FA4736}" srcOrd="1" destOrd="0" presId="urn:microsoft.com/office/officeart/2005/8/layout/hierarchy4"/>
    <dgm:cxn modelId="{B441F85A-606D-4A08-BF2C-FA31331061BF}" type="presParOf" srcId="{B038C06A-08C2-4412-BF00-A2F444406C9D}" destId="{A93FC446-7829-4895-B158-39F1FCEF0C3E}" srcOrd="2" destOrd="0" presId="urn:microsoft.com/office/officeart/2005/8/layout/hierarchy4"/>
    <dgm:cxn modelId="{FE719912-DF78-4A04-979E-07DB7F5AE741}" type="presParOf" srcId="{A93FC446-7829-4895-B158-39F1FCEF0C3E}" destId="{EA8B7189-8D7F-4D33-B08C-74CB05ED3DC4}" srcOrd="0" destOrd="0" presId="urn:microsoft.com/office/officeart/2005/8/layout/hierarchy4"/>
    <dgm:cxn modelId="{851E6795-E311-4761-8F05-675F711C7520}" type="presParOf" srcId="{EA8B7189-8D7F-4D33-B08C-74CB05ED3DC4}" destId="{2CD275C8-25BD-4018-A464-0907DCAE049B}" srcOrd="0" destOrd="0" presId="urn:microsoft.com/office/officeart/2005/8/layout/hierarchy4"/>
    <dgm:cxn modelId="{24D9EC5F-7711-443E-91AE-A98780ECA177}" type="presParOf" srcId="{EA8B7189-8D7F-4D33-B08C-74CB05ED3DC4}" destId="{17F0C5B8-6DE6-4447-BA7A-D830890F645C}" srcOrd="1" destOrd="0" presId="urn:microsoft.com/office/officeart/2005/8/layout/hierarchy4"/>
    <dgm:cxn modelId="{081F1D37-9DD0-4FBF-9A20-77A3DD007C63}" type="presParOf" srcId="{D3F38AE9-8AFF-4149-8398-2419F662338B}" destId="{C97F2D97-5732-4177-9F4D-A48F7DD3D010}" srcOrd="1" destOrd="0" presId="urn:microsoft.com/office/officeart/2005/8/layout/hierarchy4"/>
    <dgm:cxn modelId="{20014F42-BCE8-416A-B43D-175FABDF393D}" type="presParOf" srcId="{D3F38AE9-8AFF-4149-8398-2419F662338B}" destId="{658E783A-43A1-4259-9D2C-A17942BA7329}" srcOrd="2" destOrd="0" presId="urn:microsoft.com/office/officeart/2005/8/layout/hierarchy4"/>
    <dgm:cxn modelId="{ED196476-CEA3-4341-A083-ACEFABAF75DD}" type="presParOf" srcId="{658E783A-43A1-4259-9D2C-A17942BA7329}" destId="{36D0BA36-DF53-4461-BF87-0870B909711D}" srcOrd="0" destOrd="0" presId="urn:microsoft.com/office/officeart/2005/8/layout/hierarchy4"/>
    <dgm:cxn modelId="{FA293571-F3A1-4854-9E9D-B0D5CE373E9C}" type="presParOf" srcId="{658E783A-43A1-4259-9D2C-A17942BA7329}" destId="{91F2BC7D-0CBB-4746-93FC-4409024ADAD6}" srcOrd="1" destOrd="0" presId="urn:microsoft.com/office/officeart/2005/8/layout/hierarchy4"/>
    <dgm:cxn modelId="{9E014B32-1ECD-4295-889D-A85842084E02}" type="presParOf" srcId="{658E783A-43A1-4259-9D2C-A17942BA7329}" destId="{62A06107-A4CA-44B2-8C99-3186E0D9D265}" srcOrd="2" destOrd="0" presId="urn:microsoft.com/office/officeart/2005/8/layout/hierarchy4"/>
    <dgm:cxn modelId="{9655FD35-EF40-472F-90D2-35E3A6D70CD8}" type="presParOf" srcId="{62A06107-A4CA-44B2-8C99-3186E0D9D265}" destId="{AAC6F2A5-D5EF-4E50-91DC-E953AF8C8259}" srcOrd="0" destOrd="0" presId="urn:microsoft.com/office/officeart/2005/8/layout/hierarchy4"/>
    <dgm:cxn modelId="{009090B3-1F93-46D7-8FA2-E6E1755F8271}" type="presParOf" srcId="{AAC6F2A5-D5EF-4E50-91DC-E953AF8C8259}" destId="{654CB341-DA87-4A0C-8CE5-54220023EEC9}" srcOrd="0" destOrd="0" presId="urn:microsoft.com/office/officeart/2005/8/layout/hierarchy4"/>
    <dgm:cxn modelId="{D2A63753-65D5-4480-9F93-435D1929B8E7}" type="presParOf" srcId="{AAC6F2A5-D5EF-4E50-91DC-E953AF8C8259}" destId="{BD8BA58A-1037-4005-9276-33556BAB21E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62A955-A4E3-4D80-91DF-B674495BCC2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B0A6F-B0CC-41E0-9F1B-64C0E4BAF0E9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itchFamily="18" charset="0"/>
            </a:rPr>
            <a:t>Среда школы - теплая, позитивная атмосфера сотрудничества и безусловного 	взаимного признания</a:t>
          </a:r>
        </a:p>
      </dgm:t>
    </dgm:pt>
    <dgm:pt modelId="{87094194-DC5B-4A32-816C-65D2CFEDC5F6}" type="parTrans" cxnId="{3D8BB1BD-26DA-4D95-B1AD-2A16F1FF146C}">
      <dgm:prSet/>
      <dgm:spPr/>
      <dgm:t>
        <a:bodyPr/>
        <a:lstStyle/>
        <a:p>
          <a:endParaRPr lang="ru-RU"/>
        </a:p>
      </dgm:t>
    </dgm:pt>
    <dgm:pt modelId="{E87243F9-978B-4D33-9C38-9719C519B2C1}" type="sibTrans" cxnId="{3D8BB1BD-26DA-4D95-B1AD-2A16F1FF146C}">
      <dgm:prSet/>
      <dgm:spPr/>
      <dgm:t>
        <a:bodyPr/>
        <a:lstStyle/>
        <a:p>
          <a:endParaRPr lang="ru-RU"/>
        </a:p>
      </dgm:t>
    </dgm:pt>
    <dgm:pt modelId="{CEE668A3-1C92-47D8-B767-1E1AC955D3F0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itchFamily="18" charset="0"/>
            </a:rPr>
            <a:t>Ведущая установка - оказывать поддержку каждому члену группы, который в ней нуждается</a:t>
          </a:r>
        </a:p>
      </dgm:t>
    </dgm:pt>
    <dgm:pt modelId="{67B6DC45-8105-4D40-9944-1467A1F887C6}" type="parTrans" cxnId="{59818261-41F7-4C18-93A5-A39DD38B575B}">
      <dgm:prSet/>
      <dgm:spPr/>
      <dgm:t>
        <a:bodyPr/>
        <a:lstStyle/>
        <a:p>
          <a:endParaRPr lang="ru-RU"/>
        </a:p>
      </dgm:t>
    </dgm:pt>
    <dgm:pt modelId="{8FBFA3C9-90BA-4D51-9AAE-836FE83BA426}" type="sibTrans" cxnId="{59818261-41F7-4C18-93A5-A39DD38B575B}">
      <dgm:prSet/>
      <dgm:spPr/>
      <dgm:t>
        <a:bodyPr/>
        <a:lstStyle/>
        <a:p>
          <a:endParaRPr lang="ru-RU"/>
        </a:p>
      </dgm:t>
    </dgm:pt>
    <dgm:pt modelId="{E313AB2B-1B6D-48D8-BBD5-97CB64ED1C8A}">
      <dgm:prSet phldrT="[Текст]"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Организационная структура  и правила поведения  обеспечивают как можно большую индивидуальную свободу в рамках ограничений, добровольно принимаемых всеми членами  сообщества. </a:t>
          </a:r>
        </a:p>
      </dgm:t>
    </dgm:pt>
    <dgm:pt modelId="{B12E1866-5581-4F9E-84AA-57C989019B64}" type="parTrans" cxnId="{6A4670CF-BFFA-431B-A866-A6475C5AABC9}">
      <dgm:prSet/>
      <dgm:spPr/>
      <dgm:t>
        <a:bodyPr/>
        <a:lstStyle/>
        <a:p>
          <a:endParaRPr lang="ru-RU"/>
        </a:p>
      </dgm:t>
    </dgm:pt>
    <dgm:pt modelId="{0DBED8B8-E3C7-4D38-9A1B-76D80C499691}" type="sibTrans" cxnId="{6A4670CF-BFFA-431B-A866-A6475C5AABC9}">
      <dgm:prSet/>
      <dgm:spPr/>
      <dgm:t>
        <a:bodyPr/>
        <a:lstStyle/>
        <a:p>
          <a:endParaRPr lang="ru-RU"/>
        </a:p>
      </dgm:t>
    </dgm:pt>
    <dgm:pt modelId="{C17371BA-11B3-4DB4-8BA5-724EC40E3C42}" type="pres">
      <dgm:prSet presAssocID="{4F62A955-A4E3-4D80-91DF-B674495BCC25}" presName="linear" presStyleCnt="0">
        <dgm:presLayoutVars>
          <dgm:dir/>
          <dgm:animLvl val="lvl"/>
          <dgm:resizeHandles val="exact"/>
        </dgm:presLayoutVars>
      </dgm:prSet>
      <dgm:spPr/>
    </dgm:pt>
    <dgm:pt modelId="{6DE4B6C6-D451-4E6C-9C83-2ED58B07C910}" type="pres">
      <dgm:prSet presAssocID="{C29B0A6F-B0CC-41E0-9F1B-64C0E4BAF0E9}" presName="parentLin" presStyleCnt="0"/>
      <dgm:spPr/>
    </dgm:pt>
    <dgm:pt modelId="{7EA202E6-3A48-4B0B-849A-AE7600770C16}" type="pres">
      <dgm:prSet presAssocID="{C29B0A6F-B0CC-41E0-9F1B-64C0E4BAF0E9}" presName="parentLeftMargin" presStyleLbl="node1" presStyleIdx="0" presStyleCnt="3"/>
      <dgm:spPr/>
    </dgm:pt>
    <dgm:pt modelId="{9C2B187D-0384-423B-8860-972053D8EE86}" type="pres">
      <dgm:prSet presAssocID="{C29B0A6F-B0CC-41E0-9F1B-64C0E4BAF0E9}" presName="parentText" presStyleLbl="node1" presStyleIdx="0" presStyleCnt="3" custScaleX="714460" custScaleY="50804" custLinFactY="89865" custLinFactNeighborX="-52090" custLinFactNeighborY="100000">
        <dgm:presLayoutVars>
          <dgm:chMax val="0"/>
          <dgm:bulletEnabled val="1"/>
        </dgm:presLayoutVars>
      </dgm:prSet>
      <dgm:spPr/>
    </dgm:pt>
    <dgm:pt modelId="{6279FAE6-3C64-4E62-BFF0-3344AADA6C86}" type="pres">
      <dgm:prSet presAssocID="{C29B0A6F-B0CC-41E0-9F1B-64C0E4BAF0E9}" presName="negativeSpace" presStyleCnt="0"/>
      <dgm:spPr/>
    </dgm:pt>
    <dgm:pt modelId="{DBD374D4-1EB6-4DBF-977B-2BBC6983202C}" type="pres">
      <dgm:prSet presAssocID="{C29B0A6F-B0CC-41E0-9F1B-64C0E4BAF0E9}" presName="childText" presStyleLbl="conFgAcc1" presStyleIdx="0" presStyleCnt="3" custScaleY="54050" custLinFactY="-33715" custLinFactNeighborX="884" custLinFactNeighborY="-100000">
        <dgm:presLayoutVars>
          <dgm:bulletEnabled val="1"/>
        </dgm:presLayoutVars>
      </dgm:prSet>
      <dgm:spPr/>
    </dgm:pt>
    <dgm:pt modelId="{F0124BD8-B7D4-4E87-AAD0-FA1674BFB53E}" type="pres">
      <dgm:prSet presAssocID="{E87243F9-978B-4D33-9C38-9719C519B2C1}" presName="spaceBetweenRectangles" presStyleCnt="0"/>
      <dgm:spPr/>
    </dgm:pt>
    <dgm:pt modelId="{D6A3A24E-42EF-4122-9724-941DB2BA045F}" type="pres">
      <dgm:prSet presAssocID="{CEE668A3-1C92-47D8-B767-1E1AC955D3F0}" presName="parentLin" presStyleCnt="0"/>
      <dgm:spPr/>
    </dgm:pt>
    <dgm:pt modelId="{FF18BB62-4D59-4D2F-A2C6-BD3B359F9AA5}" type="pres">
      <dgm:prSet presAssocID="{CEE668A3-1C92-47D8-B767-1E1AC955D3F0}" presName="parentLeftMargin" presStyleLbl="node1" presStyleIdx="0" presStyleCnt="3"/>
      <dgm:spPr/>
    </dgm:pt>
    <dgm:pt modelId="{742001DA-FF88-426A-80F7-05B417171CBC}" type="pres">
      <dgm:prSet presAssocID="{CEE668A3-1C92-47D8-B767-1E1AC955D3F0}" presName="parentText" presStyleLbl="node1" presStyleIdx="1" presStyleCnt="3" custScaleX="714460" custScaleY="67722" custLinFactNeighborX="-35340" custLinFactNeighborY="20890">
        <dgm:presLayoutVars>
          <dgm:chMax val="0"/>
          <dgm:bulletEnabled val="1"/>
        </dgm:presLayoutVars>
      </dgm:prSet>
      <dgm:spPr/>
    </dgm:pt>
    <dgm:pt modelId="{BE122E09-FA7D-4641-B96D-C371C4EF5482}" type="pres">
      <dgm:prSet presAssocID="{CEE668A3-1C92-47D8-B767-1E1AC955D3F0}" presName="negativeSpace" presStyleCnt="0"/>
      <dgm:spPr/>
    </dgm:pt>
    <dgm:pt modelId="{487858CA-E57D-4CEF-AE69-8D847897A872}" type="pres">
      <dgm:prSet presAssocID="{CEE668A3-1C92-47D8-B767-1E1AC955D3F0}" presName="childText" presStyleLbl="conFgAcc1" presStyleIdx="1" presStyleCnt="3" custFlipVert="1" custScaleY="2791" custLinFactNeighborX="884" custLinFactNeighborY="17585">
        <dgm:presLayoutVars>
          <dgm:bulletEnabled val="1"/>
        </dgm:presLayoutVars>
      </dgm:prSet>
      <dgm:spPr/>
    </dgm:pt>
    <dgm:pt modelId="{3BE42965-4B3A-4F99-9D5E-BED9EFEA9F53}" type="pres">
      <dgm:prSet presAssocID="{8FBFA3C9-90BA-4D51-9AAE-836FE83BA426}" presName="spaceBetweenRectangles" presStyleCnt="0"/>
      <dgm:spPr/>
    </dgm:pt>
    <dgm:pt modelId="{05AA161C-245E-4353-B023-9FA44D34D6F6}" type="pres">
      <dgm:prSet presAssocID="{E313AB2B-1B6D-48D8-BBD5-97CB64ED1C8A}" presName="parentLin" presStyleCnt="0"/>
      <dgm:spPr/>
    </dgm:pt>
    <dgm:pt modelId="{34E12D74-6990-4D4C-8F14-AAB3C432274A}" type="pres">
      <dgm:prSet presAssocID="{E313AB2B-1B6D-48D8-BBD5-97CB64ED1C8A}" presName="parentLeftMargin" presStyleLbl="node1" presStyleIdx="1" presStyleCnt="3"/>
      <dgm:spPr/>
    </dgm:pt>
    <dgm:pt modelId="{364DF422-C0AF-4119-A3CD-C490DA972AFA}" type="pres">
      <dgm:prSet presAssocID="{E313AB2B-1B6D-48D8-BBD5-97CB64ED1C8A}" presName="parentText" presStyleLbl="node1" presStyleIdx="2" presStyleCnt="3" custScaleX="714460" custScaleY="81414" custLinFactY="-20565" custLinFactNeighborX="-94946" custLinFactNeighborY="-100000">
        <dgm:presLayoutVars>
          <dgm:chMax val="0"/>
          <dgm:bulletEnabled val="1"/>
        </dgm:presLayoutVars>
      </dgm:prSet>
      <dgm:spPr/>
    </dgm:pt>
    <dgm:pt modelId="{E7FA8388-ADE3-4803-B8FC-72BEA90A92FB}" type="pres">
      <dgm:prSet presAssocID="{E313AB2B-1B6D-48D8-BBD5-97CB64ED1C8A}" presName="negativeSpace" presStyleCnt="0"/>
      <dgm:spPr/>
    </dgm:pt>
    <dgm:pt modelId="{DBAF0FAE-6A92-4D29-AF8F-A19F312C1992}" type="pres">
      <dgm:prSet presAssocID="{E313AB2B-1B6D-48D8-BBD5-97CB64ED1C8A}" presName="childText" presStyleLbl="conFgAcc1" presStyleIdx="2" presStyleCnt="3" custFlipVert="1" custScaleY="2835" custLinFactNeighborX="699" custLinFactNeighborY="17788">
        <dgm:presLayoutVars>
          <dgm:bulletEnabled val="1"/>
        </dgm:presLayoutVars>
      </dgm:prSet>
      <dgm:spPr/>
    </dgm:pt>
  </dgm:ptLst>
  <dgm:cxnLst>
    <dgm:cxn modelId="{59818261-41F7-4C18-93A5-A39DD38B575B}" srcId="{4F62A955-A4E3-4D80-91DF-B674495BCC25}" destId="{CEE668A3-1C92-47D8-B767-1E1AC955D3F0}" srcOrd="1" destOrd="0" parTransId="{67B6DC45-8105-4D40-9944-1467A1F887C6}" sibTransId="{8FBFA3C9-90BA-4D51-9AAE-836FE83BA426}"/>
    <dgm:cxn modelId="{A88C5847-1378-423F-A23D-B5CFDD3C9636}" type="presOf" srcId="{4F62A955-A4E3-4D80-91DF-B674495BCC25}" destId="{C17371BA-11B3-4DB4-8BA5-724EC40E3C42}" srcOrd="0" destOrd="0" presId="urn:microsoft.com/office/officeart/2005/8/layout/list1"/>
    <dgm:cxn modelId="{3CDD6E9A-AA2D-4719-9986-637F387E3628}" type="presOf" srcId="{CEE668A3-1C92-47D8-B767-1E1AC955D3F0}" destId="{742001DA-FF88-426A-80F7-05B417171CBC}" srcOrd="1" destOrd="0" presId="urn:microsoft.com/office/officeart/2005/8/layout/list1"/>
    <dgm:cxn modelId="{7E4F83A7-D411-476D-AFC2-2875D588DE27}" type="presOf" srcId="{C29B0A6F-B0CC-41E0-9F1B-64C0E4BAF0E9}" destId="{9C2B187D-0384-423B-8860-972053D8EE86}" srcOrd="1" destOrd="0" presId="urn:microsoft.com/office/officeart/2005/8/layout/list1"/>
    <dgm:cxn modelId="{251035AC-63DD-4E21-9BD1-68EDD7D8FE49}" type="presOf" srcId="{E313AB2B-1B6D-48D8-BBD5-97CB64ED1C8A}" destId="{34E12D74-6990-4D4C-8F14-AAB3C432274A}" srcOrd="0" destOrd="0" presId="urn:microsoft.com/office/officeart/2005/8/layout/list1"/>
    <dgm:cxn modelId="{3D8BB1BD-26DA-4D95-B1AD-2A16F1FF146C}" srcId="{4F62A955-A4E3-4D80-91DF-B674495BCC25}" destId="{C29B0A6F-B0CC-41E0-9F1B-64C0E4BAF0E9}" srcOrd="0" destOrd="0" parTransId="{87094194-DC5B-4A32-816C-65D2CFEDC5F6}" sibTransId="{E87243F9-978B-4D33-9C38-9719C519B2C1}"/>
    <dgm:cxn modelId="{9B2DE2CC-41DE-437A-A444-475C1A141D71}" type="presOf" srcId="{C29B0A6F-B0CC-41E0-9F1B-64C0E4BAF0E9}" destId="{7EA202E6-3A48-4B0B-849A-AE7600770C16}" srcOrd="0" destOrd="0" presId="urn:microsoft.com/office/officeart/2005/8/layout/list1"/>
    <dgm:cxn modelId="{6A4670CF-BFFA-431B-A866-A6475C5AABC9}" srcId="{4F62A955-A4E3-4D80-91DF-B674495BCC25}" destId="{E313AB2B-1B6D-48D8-BBD5-97CB64ED1C8A}" srcOrd="2" destOrd="0" parTransId="{B12E1866-5581-4F9E-84AA-57C989019B64}" sibTransId="{0DBED8B8-E3C7-4D38-9A1B-76D80C499691}"/>
    <dgm:cxn modelId="{F06301D9-9EB7-48B5-95FA-0D800DCC103C}" type="presOf" srcId="{E313AB2B-1B6D-48D8-BBD5-97CB64ED1C8A}" destId="{364DF422-C0AF-4119-A3CD-C490DA972AFA}" srcOrd="1" destOrd="0" presId="urn:microsoft.com/office/officeart/2005/8/layout/list1"/>
    <dgm:cxn modelId="{451EFCDF-FF99-461D-815A-7CFB05C8E682}" type="presOf" srcId="{CEE668A3-1C92-47D8-B767-1E1AC955D3F0}" destId="{FF18BB62-4D59-4D2F-A2C6-BD3B359F9AA5}" srcOrd="0" destOrd="0" presId="urn:microsoft.com/office/officeart/2005/8/layout/list1"/>
    <dgm:cxn modelId="{02EF9CB5-DCEB-4E3C-99F3-E2399E1A25E1}" type="presParOf" srcId="{C17371BA-11B3-4DB4-8BA5-724EC40E3C42}" destId="{6DE4B6C6-D451-4E6C-9C83-2ED58B07C910}" srcOrd="0" destOrd="0" presId="urn:microsoft.com/office/officeart/2005/8/layout/list1"/>
    <dgm:cxn modelId="{A25443BF-A870-46A3-95D9-98E05F8C9332}" type="presParOf" srcId="{6DE4B6C6-D451-4E6C-9C83-2ED58B07C910}" destId="{7EA202E6-3A48-4B0B-849A-AE7600770C16}" srcOrd="0" destOrd="0" presId="urn:microsoft.com/office/officeart/2005/8/layout/list1"/>
    <dgm:cxn modelId="{F0262578-9B9A-46B0-8A24-0C1D0B0637A5}" type="presParOf" srcId="{6DE4B6C6-D451-4E6C-9C83-2ED58B07C910}" destId="{9C2B187D-0384-423B-8860-972053D8EE86}" srcOrd="1" destOrd="0" presId="urn:microsoft.com/office/officeart/2005/8/layout/list1"/>
    <dgm:cxn modelId="{BB250D88-3E4B-4503-ADA1-EC08EAE92196}" type="presParOf" srcId="{C17371BA-11B3-4DB4-8BA5-724EC40E3C42}" destId="{6279FAE6-3C64-4E62-BFF0-3344AADA6C86}" srcOrd="1" destOrd="0" presId="urn:microsoft.com/office/officeart/2005/8/layout/list1"/>
    <dgm:cxn modelId="{743D703E-F01B-4DAF-A7BF-315A2CB539A8}" type="presParOf" srcId="{C17371BA-11B3-4DB4-8BA5-724EC40E3C42}" destId="{DBD374D4-1EB6-4DBF-977B-2BBC6983202C}" srcOrd="2" destOrd="0" presId="urn:microsoft.com/office/officeart/2005/8/layout/list1"/>
    <dgm:cxn modelId="{F1092DED-BB20-49CA-9F9C-46E1524CBC5D}" type="presParOf" srcId="{C17371BA-11B3-4DB4-8BA5-724EC40E3C42}" destId="{F0124BD8-B7D4-4E87-AAD0-FA1674BFB53E}" srcOrd="3" destOrd="0" presId="urn:microsoft.com/office/officeart/2005/8/layout/list1"/>
    <dgm:cxn modelId="{4C0E228E-71F4-4DA6-BD03-EF42C1916EF5}" type="presParOf" srcId="{C17371BA-11B3-4DB4-8BA5-724EC40E3C42}" destId="{D6A3A24E-42EF-4122-9724-941DB2BA045F}" srcOrd="4" destOrd="0" presId="urn:microsoft.com/office/officeart/2005/8/layout/list1"/>
    <dgm:cxn modelId="{4C01F7F5-98B2-43EA-BACA-298CC18F9218}" type="presParOf" srcId="{D6A3A24E-42EF-4122-9724-941DB2BA045F}" destId="{FF18BB62-4D59-4D2F-A2C6-BD3B359F9AA5}" srcOrd="0" destOrd="0" presId="urn:microsoft.com/office/officeart/2005/8/layout/list1"/>
    <dgm:cxn modelId="{5529780A-BD84-4AD4-B7E2-9141B71E4C3B}" type="presParOf" srcId="{D6A3A24E-42EF-4122-9724-941DB2BA045F}" destId="{742001DA-FF88-426A-80F7-05B417171CBC}" srcOrd="1" destOrd="0" presId="urn:microsoft.com/office/officeart/2005/8/layout/list1"/>
    <dgm:cxn modelId="{4D036AC4-6AFB-428E-BF3B-1044711C9902}" type="presParOf" srcId="{C17371BA-11B3-4DB4-8BA5-724EC40E3C42}" destId="{BE122E09-FA7D-4641-B96D-C371C4EF5482}" srcOrd="5" destOrd="0" presId="urn:microsoft.com/office/officeart/2005/8/layout/list1"/>
    <dgm:cxn modelId="{49549161-8B05-44C9-8937-AF8CD73A957E}" type="presParOf" srcId="{C17371BA-11B3-4DB4-8BA5-724EC40E3C42}" destId="{487858CA-E57D-4CEF-AE69-8D847897A872}" srcOrd="6" destOrd="0" presId="urn:microsoft.com/office/officeart/2005/8/layout/list1"/>
    <dgm:cxn modelId="{D4769477-94D3-468D-A0DD-4858D7254F73}" type="presParOf" srcId="{C17371BA-11B3-4DB4-8BA5-724EC40E3C42}" destId="{3BE42965-4B3A-4F99-9D5E-BED9EFEA9F53}" srcOrd="7" destOrd="0" presId="urn:microsoft.com/office/officeart/2005/8/layout/list1"/>
    <dgm:cxn modelId="{196541CA-FF4F-4162-B44E-0A302A86FD67}" type="presParOf" srcId="{C17371BA-11B3-4DB4-8BA5-724EC40E3C42}" destId="{05AA161C-245E-4353-B023-9FA44D34D6F6}" srcOrd="8" destOrd="0" presId="urn:microsoft.com/office/officeart/2005/8/layout/list1"/>
    <dgm:cxn modelId="{678EBBF4-E4BD-453B-9B75-6F0E51BB9140}" type="presParOf" srcId="{05AA161C-245E-4353-B023-9FA44D34D6F6}" destId="{34E12D74-6990-4D4C-8F14-AAB3C432274A}" srcOrd="0" destOrd="0" presId="urn:microsoft.com/office/officeart/2005/8/layout/list1"/>
    <dgm:cxn modelId="{8599C026-1955-44F2-92D3-9FE5AF9186B2}" type="presParOf" srcId="{05AA161C-245E-4353-B023-9FA44D34D6F6}" destId="{364DF422-C0AF-4119-A3CD-C490DA972AFA}" srcOrd="1" destOrd="0" presId="urn:microsoft.com/office/officeart/2005/8/layout/list1"/>
    <dgm:cxn modelId="{41EC8E4A-8F93-4328-B74E-4105F2DEAE31}" type="presParOf" srcId="{C17371BA-11B3-4DB4-8BA5-724EC40E3C42}" destId="{E7FA8388-ADE3-4803-B8FC-72BEA90A92FB}" srcOrd="9" destOrd="0" presId="urn:microsoft.com/office/officeart/2005/8/layout/list1"/>
    <dgm:cxn modelId="{1DC29C64-A96D-42B8-96D1-FC1DD6AA1F5A}" type="presParOf" srcId="{C17371BA-11B3-4DB4-8BA5-724EC40E3C42}" destId="{DBAF0FAE-6A92-4D29-AF8F-A19F312C19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525599-EF22-4F48-A43C-073860F7D80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5A5F7B-063A-4767-8019-0EAA33BF6183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Основные положения</a:t>
          </a:r>
        </a:p>
      </dgm:t>
    </dgm:pt>
    <dgm:pt modelId="{13DB6172-B65D-4AAC-B7E2-1836B1B2EA1A}" type="parTrans" cxnId="{B6263C26-71E1-48C3-9251-DD4749F7A986}">
      <dgm:prSet/>
      <dgm:spPr/>
      <dgm:t>
        <a:bodyPr/>
        <a:lstStyle/>
        <a:p>
          <a:endParaRPr lang="ru-RU"/>
        </a:p>
      </dgm:t>
    </dgm:pt>
    <dgm:pt modelId="{F6D40D6F-D743-4F5B-BE2F-7EABF331FDD3}" type="sibTrans" cxnId="{B6263C26-71E1-48C3-9251-DD4749F7A986}">
      <dgm:prSet/>
      <dgm:spPr/>
      <dgm:t>
        <a:bodyPr/>
        <a:lstStyle/>
        <a:p>
          <a:endParaRPr lang="ru-RU"/>
        </a:p>
      </dgm:t>
    </dgm:pt>
    <dgm:pt modelId="{C8DE992A-A807-428F-9BA4-18DBD35877A7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Переход от идеи "образованного человека" к идее "человека культуры".</a:t>
          </a:r>
        </a:p>
        <a:p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Не готовыми знаниями, умениями, навыками, а культурой их формирования и изменения должен обладать выпускник  </a:t>
          </a:r>
        </a:p>
      </dgm:t>
    </dgm:pt>
    <dgm:pt modelId="{BE469054-5826-40DC-8BCD-5DB88DCA0530}" type="parTrans" cxnId="{71CFD208-3823-458B-BCD9-44AFC597B825}">
      <dgm:prSet/>
      <dgm:spPr/>
      <dgm:t>
        <a:bodyPr/>
        <a:lstStyle/>
        <a:p>
          <a:endParaRPr lang="ru-RU"/>
        </a:p>
      </dgm:t>
    </dgm:pt>
    <dgm:pt modelId="{654961F0-8231-41EF-A812-8C2D05C7A3AF}" type="sibTrans" cxnId="{71CFD208-3823-458B-BCD9-44AFC597B825}">
      <dgm:prSet/>
      <dgm:spPr/>
      <dgm:t>
        <a:bodyPr/>
        <a:lstStyle/>
        <a:p>
          <a:endParaRPr lang="ru-RU"/>
        </a:p>
      </dgm:t>
    </dgm:pt>
    <dgm:pt modelId="{15604846-E380-47AD-A3A6-6AA87F704914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Углубленное освоение принципа </a:t>
          </a:r>
          <a:r>
            <a:rPr lang="ru-RU" sz="1800" b="1" dirty="0" err="1">
              <a:solidFill>
                <a:srgbClr val="002060"/>
              </a:solidFill>
              <a:latin typeface="+mn-lt"/>
              <a:cs typeface="Times New Roman" pitchFamily="18" charset="0"/>
            </a:rPr>
            <a:t>диалогизма</a:t>
          </a:r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 мышления. </a:t>
          </a:r>
        </a:p>
        <a:p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Истинное мышление начинается не там, где человек опирается на наличное бытие, а там, где он ставит вопросы: почему возможно это бытие? почему возможны число, слово, осознание своего Я?</a:t>
          </a:r>
        </a:p>
      </dgm:t>
    </dgm:pt>
    <dgm:pt modelId="{90365AE1-B588-42EC-BFBA-82DBF67AF68F}" type="parTrans" cxnId="{88F6DBF3-7D57-45F1-80D3-696FB037539C}">
      <dgm:prSet/>
      <dgm:spPr/>
      <dgm:t>
        <a:bodyPr/>
        <a:lstStyle/>
        <a:p>
          <a:endParaRPr lang="ru-RU"/>
        </a:p>
      </dgm:t>
    </dgm:pt>
    <dgm:pt modelId="{81F80C65-7BC4-4DFF-B94A-DFD66A9B06F7}" type="sibTrans" cxnId="{88F6DBF3-7D57-45F1-80D3-696FB037539C}">
      <dgm:prSet/>
      <dgm:spPr/>
      <dgm:t>
        <a:bodyPr/>
        <a:lstStyle/>
        <a:p>
          <a:endParaRPr lang="ru-RU"/>
        </a:p>
      </dgm:t>
    </dgm:pt>
    <dgm:pt modelId="{580FBA2A-C79E-4EEC-978D-7EB5E3DF31F1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latin typeface="+mn-lt"/>
              <a:cs typeface="Times New Roman" pitchFamily="18" charset="0"/>
            </a:rPr>
            <a:t> </a:t>
          </a:r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Основное содержание школьного курса – </a:t>
          </a:r>
        </a:p>
        <a:p>
          <a:r>
            <a:rPr lang="ru-RU" sz="1800" b="1" dirty="0">
              <a:solidFill>
                <a:srgbClr val="002060"/>
              </a:solidFill>
              <a:latin typeface="+mn-lt"/>
              <a:cs typeface="Times New Roman" pitchFamily="18" charset="0"/>
            </a:rPr>
            <a:t>это освоение тех "точек превращения", в которых одна форма понимания переходит в другую</a:t>
          </a:r>
        </a:p>
      </dgm:t>
    </dgm:pt>
    <dgm:pt modelId="{F298BFAC-9B3B-4087-8B96-9715594D769B}" type="parTrans" cxnId="{623CD6B0-742F-41D8-929B-D02A9093F526}">
      <dgm:prSet/>
      <dgm:spPr/>
      <dgm:t>
        <a:bodyPr/>
        <a:lstStyle/>
        <a:p>
          <a:endParaRPr lang="ru-RU"/>
        </a:p>
      </dgm:t>
    </dgm:pt>
    <dgm:pt modelId="{D5A12A04-21FB-4D25-8ECC-2C6AD835997E}" type="sibTrans" cxnId="{623CD6B0-742F-41D8-929B-D02A9093F526}">
      <dgm:prSet/>
      <dgm:spPr/>
      <dgm:t>
        <a:bodyPr/>
        <a:lstStyle/>
        <a:p>
          <a:endParaRPr lang="ru-RU"/>
        </a:p>
      </dgm:t>
    </dgm:pt>
    <dgm:pt modelId="{448FDF0F-2833-49D4-B1BC-ED749DC5F4A1}" type="pres">
      <dgm:prSet presAssocID="{91525599-EF22-4F48-A43C-073860F7D8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03A7D78-89FE-46E5-BAB8-7E9AD9C09BC1}" type="pres">
      <dgm:prSet presAssocID="{E35A5F7B-063A-4767-8019-0EAA33BF6183}" presName="centerShape" presStyleLbl="node0" presStyleIdx="0" presStyleCnt="1" custScaleX="158483" custScaleY="40469" custLinFactNeighborX="37707" custLinFactNeighborY="-66850"/>
      <dgm:spPr/>
    </dgm:pt>
    <dgm:pt modelId="{CD864853-0A2A-4042-A1C5-07C060090EF7}" type="pres">
      <dgm:prSet presAssocID="{BE469054-5826-40DC-8BCD-5DB88DCA0530}" presName="parTrans" presStyleLbl="bgSibTrans2D1" presStyleIdx="0" presStyleCnt="3" custFlipHor="1" custScaleX="13125" custScaleY="5770" custLinFactNeighborX="79131" custLinFactNeighborY="-89978"/>
      <dgm:spPr/>
    </dgm:pt>
    <dgm:pt modelId="{7F602E52-3F7A-450F-A081-ECA39231B620}" type="pres">
      <dgm:prSet presAssocID="{C8DE992A-A807-428F-9BA4-18DBD35877A7}" presName="node" presStyleLbl="node1" presStyleIdx="0" presStyleCnt="3" custScaleX="100174" custScaleY="193231" custRadScaleRad="131219" custRadScaleInc="-18046">
        <dgm:presLayoutVars>
          <dgm:bulletEnabled val="1"/>
        </dgm:presLayoutVars>
      </dgm:prSet>
      <dgm:spPr/>
    </dgm:pt>
    <dgm:pt modelId="{42EA9A77-0889-4CF4-92E6-E3F787E9FD75}" type="pres">
      <dgm:prSet presAssocID="{90365AE1-B588-42EC-BFBA-82DBF67AF68F}" presName="parTrans" presStyleLbl="bgSibTrans2D1" presStyleIdx="1" presStyleCnt="3" custFlipHor="0" custScaleX="49568" custScaleY="107277" custLinFactNeighborX="84235" custLinFactNeighborY="-37997"/>
      <dgm:spPr/>
    </dgm:pt>
    <dgm:pt modelId="{8AECC1D5-EA4F-4F84-86E3-BD390E7CE6B5}" type="pres">
      <dgm:prSet presAssocID="{15604846-E380-47AD-A3A6-6AA87F704914}" presName="node" presStyleLbl="node1" presStyleIdx="1" presStyleCnt="3" custScaleX="129207" custScaleY="200212" custRadScaleRad="56678" custRadScaleInc="-13837">
        <dgm:presLayoutVars>
          <dgm:bulletEnabled val="1"/>
        </dgm:presLayoutVars>
      </dgm:prSet>
      <dgm:spPr/>
    </dgm:pt>
    <dgm:pt modelId="{C72A261F-9542-46AF-A583-4726AB91110B}" type="pres">
      <dgm:prSet presAssocID="{F298BFAC-9B3B-4087-8B96-9715594D769B}" presName="parTrans" presStyleLbl="bgSibTrans2D1" presStyleIdx="2" presStyleCnt="3" custFlipHor="1" custScaleX="55767" custLinFactNeighborX="40745" custLinFactNeighborY="-98512"/>
      <dgm:spPr/>
    </dgm:pt>
    <dgm:pt modelId="{B74B0BFA-E19D-4BE4-833D-CD53F94B02CF}" type="pres">
      <dgm:prSet presAssocID="{580FBA2A-C79E-4EEC-978D-7EB5E3DF31F1}" presName="node" presStyleLbl="node1" presStyleIdx="2" presStyleCnt="3" custScaleX="99424" custScaleY="168202" custRadScaleRad="101995" custRadScaleInc="12132">
        <dgm:presLayoutVars>
          <dgm:bulletEnabled val="1"/>
        </dgm:presLayoutVars>
      </dgm:prSet>
      <dgm:spPr/>
    </dgm:pt>
  </dgm:ptLst>
  <dgm:cxnLst>
    <dgm:cxn modelId="{F9596108-29E0-4A21-A23F-ED654DE00E4A}" type="presOf" srcId="{C8DE992A-A807-428F-9BA4-18DBD35877A7}" destId="{7F602E52-3F7A-450F-A081-ECA39231B620}" srcOrd="0" destOrd="0" presId="urn:microsoft.com/office/officeart/2005/8/layout/radial4"/>
    <dgm:cxn modelId="{71CFD208-3823-458B-BCD9-44AFC597B825}" srcId="{E35A5F7B-063A-4767-8019-0EAA33BF6183}" destId="{C8DE992A-A807-428F-9BA4-18DBD35877A7}" srcOrd="0" destOrd="0" parTransId="{BE469054-5826-40DC-8BCD-5DB88DCA0530}" sibTransId="{654961F0-8231-41EF-A812-8C2D05C7A3AF}"/>
    <dgm:cxn modelId="{CA2CDE0A-9646-48A3-88B4-48BE6F77906B}" type="presOf" srcId="{BE469054-5826-40DC-8BCD-5DB88DCA0530}" destId="{CD864853-0A2A-4042-A1C5-07C060090EF7}" srcOrd="0" destOrd="0" presId="urn:microsoft.com/office/officeart/2005/8/layout/radial4"/>
    <dgm:cxn modelId="{7DE0B10F-8EDD-4AA1-B106-937201AB6D04}" type="presOf" srcId="{E35A5F7B-063A-4767-8019-0EAA33BF6183}" destId="{203A7D78-89FE-46E5-BAB8-7E9AD9C09BC1}" srcOrd="0" destOrd="0" presId="urn:microsoft.com/office/officeart/2005/8/layout/radial4"/>
    <dgm:cxn modelId="{B6263C26-71E1-48C3-9251-DD4749F7A986}" srcId="{91525599-EF22-4F48-A43C-073860F7D800}" destId="{E35A5F7B-063A-4767-8019-0EAA33BF6183}" srcOrd="0" destOrd="0" parTransId="{13DB6172-B65D-4AAC-B7E2-1836B1B2EA1A}" sibTransId="{F6D40D6F-D743-4F5B-BE2F-7EABF331FDD3}"/>
    <dgm:cxn modelId="{08D8DE26-3D21-4384-9BF5-64645DE597BF}" type="presOf" srcId="{15604846-E380-47AD-A3A6-6AA87F704914}" destId="{8AECC1D5-EA4F-4F84-86E3-BD390E7CE6B5}" srcOrd="0" destOrd="0" presId="urn:microsoft.com/office/officeart/2005/8/layout/radial4"/>
    <dgm:cxn modelId="{48A13E62-8807-40F2-A057-7A62A294B3C7}" type="presOf" srcId="{91525599-EF22-4F48-A43C-073860F7D800}" destId="{448FDF0F-2833-49D4-B1BC-ED749DC5F4A1}" srcOrd="0" destOrd="0" presId="urn:microsoft.com/office/officeart/2005/8/layout/radial4"/>
    <dgm:cxn modelId="{D450DF7C-13E1-46D3-BF47-D7A053329B3E}" type="presOf" srcId="{90365AE1-B588-42EC-BFBA-82DBF67AF68F}" destId="{42EA9A77-0889-4CF4-92E6-E3F787E9FD75}" srcOrd="0" destOrd="0" presId="urn:microsoft.com/office/officeart/2005/8/layout/radial4"/>
    <dgm:cxn modelId="{623CD6B0-742F-41D8-929B-D02A9093F526}" srcId="{E35A5F7B-063A-4767-8019-0EAA33BF6183}" destId="{580FBA2A-C79E-4EEC-978D-7EB5E3DF31F1}" srcOrd="2" destOrd="0" parTransId="{F298BFAC-9B3B-4087-8B96-9715594D769B}" sibTransId="{D5A12A04-21FB-4D25-8ECC-2C6AD835997E}"/>
    <dgm:cxn modelId="{AE0CE9B7-511C-486C-A3DE-822726468561}" type="presOf" srcId="{580FBA2A-C79E-4EEC-978D-7EB5E3DF31F1}" destId="{B74B0BFA-E19D-4BE4-833D-CD53F94B02CF}" srcOrd="0" destOrd="0" presId="urn:microsoft.com/office/officeart/2005/8/layout/radial4"/>
    <dgm:cxn modelId="{88F6DBF3-7D57-45F1-80D3-696FB037539C}" srcId="{E35A5F7B-063A-4767-8019-0EAA33BF6183}" destId="{15604846-E380-47AD-A3A6-6AA87F704914}" srcOrd="1" destOrd="0" parTransId="{90365AE1-B588-42EC-BFBA-82DBF67AF68F}" sibTransId="{81F80C65-7BC4-4DFF-B94A-DFD66A9B06F7}"/>
    <dgm:cxn modelId="{0E48CCFF-25F0-41D4-9C00-BD8ABE4E9722}" type="presOf" srcId="{F298BFAC-9B3B-4087-8B96-9715594D769B}" destId="{C72A261F-9542-46AF-A583-4726AB91110B}" srcOrd="0" destOrd="0" presId="urn:microsoft.com/office/officeart/2005/8/layout/radial4"/>
    <dgm:cxn modelId="{07618FD3-BE57-4ABF-8F85-6BE96E23EE46}" type="presParOf" srcId="{448FDF0F-2833-49D4-B1BC-ED749DC5F4A1}" destId="{203A7D78-89FE-46E5-BAB8-7E9AD9C09BC1}" srcOrd="0" destOrd="0" presId="urn:microsoft.com/office/officeart/2005/8/layout/radial4"/>
    <dgm:cxn modelId="{158CCF8C-04B3-4131-BE9C-2981516692F9}" type="presParOf" srcId="{448FDF0F-2833-49D4-B1BC-ED749DC5F4A1}" destId="{CD864853-0A2A-4042-A1C5-07C060090EF7}" srcOrd="1" destOrd="0" presId="urn:microsoft.com/office/officeart/2005/8/layout/radial4"/>
    <dgm:cxn modelId="{7B158C57-FD62-47CC-A1C0-59E4C5EFD6DA}" type="presParOf" srcId="{448FDF0F-2833-49D4-B1BC-ED749DC5F4A1}" destId="{7F602E52-3F7A-450F-A081-ECA39231B620}" srcOrd="2" destOrd="0" presId="urn:microsoft.com/office/officeart/2005/8/layout/radial4"/>
    <dgm:cxn modelId="{FA339408-6E28-4018-A1BF-1CCAC0BDB220}" type="presParOf" srcId="{448FDF0F-2833-49D4-B1BC-ED749DC5F4A1}" destId="{42EA9A77-0889-4CF4-92E6-E3F787E9FD75}" srcOrd="3" destOrd="0" presId="urn:microsoft.com/office/officeart/2005/8/layout/radial4"/>
    <dgm:cxn modelId="{D2547189-53AA-4284-BD8D-2FC5D67D7231}" type="presParOf" srcId="{448FDF0F-2833-49D4-B1BC-ED749DC5F4A1}" destId="{8AECC1D5-EA4F-4F84-86E3-BD390E7CE6B5}" srcOrd="4" destOrd="0" presId="urn:microsoft.com/office/officeart/2005/8/layout/radial4"/>
    <dgm:cxn modelId="{738C0881-C38F-489F-9D04-A78F21E039D4}" type="presParOf" srcId="{448FDF0F-2833-49D4-B1BC-ED749DC5F4A1}" destId="{C72A261F-9542-46AF-A583-4726AB91110B}" srcOrd="5" destOrd="0" presId="urn:microsoft.com/office/officeart/2005/8/layout/radial4"/>
    <dgm:cxn modelId="{391C0128-1D79-4536-A74A-13C3360B3C15}" type="presParOf" srcId="{448FDF0F-2833-49D4-B1BC-ED749DC5F4A1}" destId="{B74B0BFA-E19D-4BE4-833D-CD53F94B02C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BD555-3A8A-4DF2-AD51-383AE0F3A6EA}">
      <dsp:nvSpPr>
        <dsp:cNvPr id="0" name=""/>
        <dsp:cNvSpPr/>
      </dsp:nvSpPr>
      <dsp:spPr>
        <a:xfrm>
          <a:off x="1780186" y="689264"/>
          <a:ext cx="5132476" cy="5132476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FCC14-B44C-4AA9-A9CC-EF454FA4B1E2}">
      <dsp:nvSpPr>
        <dsp:cNvPr id="0" name=""/>
        <dsp:cNvSpPr/>
      </dsp:nvSpPr>
      <dsp:spPr>
        <a:xfrm>
          <a:off x="1780186" y="689264"/>
          <a:ext cx="5132476" cy="5132476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4116C-AA17-4CDF-BF23-682EC91857C8}">
      <dsp:nvSpPr>
        <dsp:cNvPr id="0" name=""/>
        <dsp:cNvSpPr/>
      </dsp:nvSpPr>
      <dsp:spPr>
        <a:xfrm>
          <a:off x="1780186" y="689264"/>
          <a:ext cx="5132476" cy="5132476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205C8-468B-43D7-9CE5-703EC11EC854}">
      <dsp:nvSpPr>
        <dsp:cNvPr id="0" name=""/>
        <dsp:cNvSpPr/>
      </dsp:nvSpPr>
      <dsp:spPr>
        <a:xfrm>
          <a:off x="1780186" y="689264"/>
          <a:ext cx="5132476" cy="5132476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ED163-E21F-4009-8883-F2048B0D256C}">
      <dsp:nvSpPr>
        <dsp:cNvPr id="0" name=""/>
        <dsp:cNvSpPr/>
      </dsp:nvSpPr>
      <dsp:spPr>
        <a:xfrm>
          <a:off x="1805703" y="646072"/>
          <a:ext cx="5132476" cy="5132476"/>
        </a:xfrm>
        <a:prstGeom prst="blockArc">
          <a:avLst>
            <a:gd name="adj1" fmla="val 19927012"/>
            <a:gd name="adj2" fmla="val 1868762"/>
            <a:gd name="adj3" fmla="val 452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C15AB-9DA1-4FF6-AE42-35D3658749D3}">
      <dsp:nvSpPr>
        <dsp:cNvPr id="0" name=""/>
        <dsp:cNvSpPr/>
      </dsp:nvSpPr>
      <dsp:spPr>
        <a:xfrm>
          <a:off x="1828838" y="688793"/>
          <a:ext cx="5132476" cy="5132476"/>
        </a:xfrm>
        <a:prstGeom prst="blockArc">
          <a:avLst>
            <a:gd name="adj1" fmla="val 16133311"/>
            <a:gd name="adj2" fmla="val 19860421"/>
            <a:gd name="adj3" fmla="val 4529"/>
          </a:avLst>
        </a:prstGeom>
        <a:solidFill>
          <a:srgbClr val="92D050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810CA-554D-4A0A-AB6C-0D036265A418}">
      <dsp:nvSpPr>
        <dsp:cNvPr id="0" name=""/>
        <dsp:cNvSpPr/>
      </dsp:nvSpPr>
      <dsp:spPr>
        <a:xfrm>
          <a:off x="2933114" y="2102458"/>
          <a:ext cx="2826620" cy="2306090"/>
        </a:xfrm>
        <a:prstGeom prst="ellipse">
          <a:avLst/>
        </a:prstGeom>
        <a:solidFill>
          <a:srgbClr val="92D050"/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Признаки воспитательной системы</a:t>
          </a:r>
        </a:p>
      </dsp:txBody>
      <dsp:txXfrm>
        <a:off x="3347063" y="2440177"/>
        <a:ext cx="1998722" cy="1630652"/>
      </dsp:txXfrm>
    </dsp:sp>
    <dsp:sp modelId="{340D546F-B9F8-407B-B7C3-FEF1B7432CAD}">
      <dsp:nvSpPr>
        <dsp:cNvPr id="0" name=""/>
        <dsp:cNvSpPr/>
      </dsp:nvSpPr>
      <dsp:spPr>
        <a:xfrm>
          <a:off x="3208046" y="-59753"/>
          <a:ext cx="2276756" cy="161426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конкретно-исторический характер </a:t>
          </a:r>
        </a:p>
      </dsp:txBody>
      <dsp:txXfrm>
        <a:off x="3541469" y="176650"/>
        <a:ext cx="1609910" cy="1141457"/>
      </dsp:txXfrm>
    </dsp:sp>
    <dsp:sp modelId="{F0455586-E05C-44CB-B4D6-796F1333D15A}">
      <dsp:nvSpPr>
        <dsp:cNvPr id="0" name=""/>
        <dsp:cNvSpPr/>
      </dsp:nvSpPr>
      <dsp:spPr>
        <a:xfrm>
          <a:off x="5413996" y="1108125"/>
          <a:ext cx="2349769" cy="186242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открытость</a:t>
          </a:r>
        </a:p>
      </dsp:txBody>
      <dsp:txXfrm>
        <a:off x="5758112" y="1380871"/>
        <a:ext cx="1661537" cy="1316931"/>
      </dsp:txXfrm>
    </dsp:sp>
    <dsp:sp modelId="{CE140779-B1C9-4D5E-A04C-FA1309600592}">
      <dsp:nvSpPr>
        <dsp:cNvPr id="0" name=""/>
        <dsp:cNvSpPr/>
      </dsp:nvSpPr>
      <dsp:spPr>
        <a:xfrm>
          <a:off x="5414199" y="3380679"/>
          <a:ext cx="2208650" cy="225777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адаптивность</a:t>
          </a:r>
        </a:p>
      </dsp:txBody>
      <dsp:txXfrm>
        <a:off x="5737648" y="3711322"/>
        <a:ext cx="1561752" cy="1596486"/>
      </dsp:txXfrm>
    </dsp:sp>
    <dsp:sp modelId="{DD5AE2D5-801B-41FF-8684-8BDFA1CEC19C}">
      <dsp:nvSpPr>
        <dsp:cNvPr id="0" name=""/>
        <dsp:cNvSpPr/>
      </dsp:nvSpPr>
      <dsp:spPr>
        <a:xfrm>
          <a:off x="3400926" y="4832965"/>
          <a:ext cx="1890996" cy="186132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стабильность</a:t>
          </a:r>
        </a:p>
      </dsp:txBody>
      <dsp:txXfrm>
        <a:off x="3677856" y="5105550"/>
        <a:ext cx="1337136" cy="1316156"/>
      </dsp:txXfrm>
    </dsp:sp>
    <dsp:sp modelId="{DAE162FF-E306-4278-9974-47978EC9F3CC}">
      <dsp:nvSpPr>
        <dsp:cNvPr id="0" name=""/>
        <dsp:cNvSpPr/>
      </dsp:nvSpPr>
      <dsp:spPr>
        <a:xfrm>
          <a:off x="1103519" y="3536576"/>
          <a:ext cx="2141610" cy="1945978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способность </a:t>
          </a:r>
          <a:r>
            <a:rPr lang="ru-RU" sz="1500" kern="1200" dirty="0" err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педагогизировать</a:t>
          </a:r>
          <a:r>
            <a:rPr lang="ru-RU" sz="15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окружающую среду</a:t>
          </a:r>
        </a:p>
      </dsp:txBody>
      <dsp:txXfrm>
        <a:off x="1417151" y="3821558"/>
        <a:ext cx="1514346" cy="1376014"/>
      </dsp:txXfrm>
    </dsp:sp>
    <dsp:sp modelId="{AE000028-F75C-4237-A288-AC3A9E73E026}">
      <dsp:nvSpPr>
        <dsp:cNvPr id="0" name=""/>
        <dsp:cNvSpPr/>
      </dsp:nvSpPr>
      <dsp:spPr>
        <a:xfrm>
          <a:off x="1020377" y="1000549"/>
          <a:ext cx="2307895" cy="2001783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упорядоченность</a:t>
          </a:r>
        </a:p>
      </dsp:txBody>
      <dsp:txXfrm>
        <a:off x="1358360" y="1293703"/>
        <a:ext cx="1631929" cy="1415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7D174-2BCC-4EBD-9FA2-D39A7A0C0ADA}">
      <dsp:nvSpPr>
        <dsp:cNvPr id="0" name=""/>
        <dsp:cNvSpPr/>
      </dsp:nvSpPr>
      <dsp:spPr>
        <a:xfrm rot="10800000">
          <a:off x="2056638" y="976894"/>
          <a:ext cx="9493113" cy="1064229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90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Спартанская система воспитания </a:t>
          </a:r>
          <a:r>
            <a:rPr lang="ru-RU" sz="1400" kern="1200" dirty="0">
              <a:solidFill>
                <a:schemeClr val="tx1"/>
              </a:solidFill>
            </a:rPr>
            <a:t>(возникла в Спарте в VI-IV вв. до н.э.) - военно-спортивный характер: подготовка мужественных, дисциплинированных, закаленных воинов, способных держать в повиновении рабов, идеологическое и нравственное воспитание, формировалась краткая, лаконичная речь. Для девушек: домоводство, уход за ребенком, музицирование, специальная система военно-физических упражнений</a:t>
          </a:r>
        </a:p>
      </dsp:txBody>
      <dsp:txXfrm rot="10800000">
        <a:off x="2322695" y="976894"/>
        <a:ext cx="9227056" cy="1064229"/>
      </dsp:txXfrm>
    </dsp:sp>
    <dsp:sp modelId="{CF013B56-CE67-4A28-A90B-29F2992BF736}">
      <dsp:nvSpPr>
        <dsp:cNvPr id="0" name=""/>
        <dsp:cNvSpPr/>
      </dsp:nvSpPr>
      <dsp:spPr>
        <a:xfrm flipH="1" flipV="1">
          <a:off x="0" y="0"/>
          <a:ext cx="1265697" cy="10456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120CB-ECA0-43FD-8747-55857EAE206B}">
      <dsp:nvSpPr>
        <dsp:cNvPr id="0" name=""/>
        <dsp:cNvSpPr/>
      </dsp:nvSpPr>
      <dsp:spPr>
        <a:xfrm rot="10800000">
          <a:off x="1361213" y="0"/>
          <a:ext cx="10394051" cy="867689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90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Афинская система воспитания </a:t>
          </a:r>
          <a:r>
            <a:rPr lang="ru-RU" sz="1400" kern="1200" dirty="0">
              <a:solidFill>
                <a:schemeClr val="tx1"/>
              </a:solidFill>
            </a:rPr>
            <a:t>(Древняя Греция): система  умственного, нравственного, эстетического и физического воспитания - основы грамоты, музыка, пение, декламация, гимнастика, политические науки, право, профессиональная военная подготовка. Девочки получали домашнее воспитание и образование на женской половине – ведение хозяйства</a:t>
          </a:r>
          <a:r>
            <a:rPr lang="ru-RU" sz="1600" kern="1200" dirty="0">
              <a:solidFill>
                <a:schemeClr val="tx1"/>
              </a:solidFill>
            </a:rPr>
            <a:t> </a:t>
          </a:r>
        </a:p>
      </dsp:txBody>
      <dsp:txXfrm rot="10800000">
        <a:off x="1578135" y="0"/>
        <a:ext cx="10177129" cy="867689"/>
      </dsp:txXfrm>
    </dsp:sp>
    <dsp:sp modelId="{1866D222-E80C-43B6-ADEE-70A7C99CF8B0}">
      <dsp:nvSpPr>
        <dsp:cNvPr id="0" name=""/>
        <dsp:cNvSpPr/>
      </dsp:nvSpPr>
      <dsp:spPr>
        <a:xfrm>
          <a:off x="196840" y="1178620"/>
          <a:ext cx="1378088" cy="8630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39B34-0AD7-4482-88CE-9E1C047CBFEC}">
      <dsp:nvSpPr>
        <dsp:cNvPr id="0" name=""/>
        <dsp:cNvSpPr/>
      </dsp:nvSpPr>
      <dsp:spPr>
        <a:xfrm rot="10800000">
          <a:off x="1826615" y="2164848"/>
          <a:ext cx="9791967" cy="885644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90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Религиозные системы воспитания </a:t>
          </a:r>
          <a:r>
            <a:rPr lang="ru-RU" sz="1400" kern="1200" dirty="0">
              <a:solidFill>
                <a:schemeClr val="tx1"/>
              </a:solidFill>
            </a:rPr>
            <a:t>(христианская доминировала в Европе с  VI по XV вв. ) -  (</a:t>
          </a:r>
          <a:r>
            <a:rPr lang="ru-RU" sz="1400" b="0" i="0" kern="1200" dirty="0">
              <a:solidFill>
                <a:schemeClr val="tx1"/>
              </a:solidFill>
            </a:rPr>
            <a:t>приведение человека к гармонии между земным и не­бесным существованием через усвоение и выполнение религиозно установленных нравственных норм (православной, мусульманской, буддистской).</a:t>
          </a:r>
          <a:endParaRPr lang="ru-RU" sz="1400" kern="1200" dirty="0">
            <a:solidFill>
              <a:schemeClr val="tx1"/>
            </a:solidFill>
          </a:endParaRPr>
        </a:p>
      </dsp:txBody>
      <dsp:txXfrm rot="10800000">
        <a:off x="2048026" y="2164848"/>
        <a:ext cx="9570556" cy="885644"/>
      </dsp:txXfrm>
    </dsp:sp>
    <dsp:sp modelId="{BF1BA777-C1C1-47AC-8B16-2BB7CEB5856E}">
      <dsp:nvSpPr>
        <dsp:cNvPr id="0" name=""/>
        <dsp:cNvSpPr/>
      </dsp:nvSpPr>
      <dsp:spPr>
        <a:xfrm>
          <a:off x="435527" y="2223807"/>
          <a:ext cx="1260481" cy="9372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CD594-CB68-4DD8-97A4-63B5D9604173}">
      <dsp:nvSpPr>
        <dsp:cNvPr id="0" name=""/>
        <dsp:cNvSpPr/>
      </dsp:nvSpPr>
      <dsp:spPr>
        <a:xfrm rot="10800000">
          <a:off x="2365367" y="3020165"/>
          <a:ext cx="8235786" cy="828415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990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Сословные системы воспитания: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система рыцарского воспитания и 	система воспитания джентльмена (</a:t>
          </a:r>
          <a:r>
            <a:rPr lang="ru-RU" sz="1400" b="1" kern="1200" dirty="0" err="1">
              <a:solidFill>
                <a:schemeClr val="tx1"/>
              </a:solidFill>
            </a:rPr>
            <a:t>Дж.Локк</a:t>
          </a:r>
          <a:r>
            <a:rPr lang="ru-RU" sz="1400" b="1" kern="1200" dirty="0">
              <a:solidFill>
                <a:schemeClr val="tx1"/>
              </a:solidFill>
            </a:rPr>
            <a:t>):</a:t>
          </a:r>
        </a:p>
      </dsp:txBody>
      <dsp:txXfrm rot="10800000">
        <a:off x="2572471" y="3020165"/>
        <a:ext cx="8028682" cy="828415"/>
      </dsp:txXfrm>
    </dsp:sp>
    <dsp:sp modelId="{5986AD1D-0C4D-475D-840F-46F1F908842E}">
      <dsp:nvSpPr>
        <dsp:cNvPr id="0" name=""/>
        <dsp:cNvSpPr/>
      </dsp:nvSpPr>
      <dsp:spPr>
        <a:xfrm>
          <a:off x="1353295" y="2974990"/>
          <a:ext cx="1038079" cy="10972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D0873-97C1-4FF0-A704-9AE4FD135423}">
      <dsp:nvSpPr>
        <dsp:cNvPr id="0" name=""/>
        <dsp:cNvSpPr/>
      </dsp:nvSpPr>
      <dsp:spPr>
        <a:xfrm rot="5400000">
          <a:off x="515931" y="1678248"/>
          <a:ext cx="1537509" cy="25583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3C4F3-D226-49B6-814C-7D0BA9105A74}">
      <dsp:nvSpPr>
        <dsp:cNvPr id="0" name=""/>
        <dsp:cNvSpPr/>
      </dsp:nvSpPr>
      <dsp:spPr>
        <a:xfrm>
          <a:off x="259282" y="2442653"/>
          <a:ext cx="2309721" cy="202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 </a:t>
          </a:r>
          <a:r>
            <a:rPr lang="ru-RU" sz="20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этап (низкий уровень развития коллектива)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Главную роль в выборе целей и форм коллективной деятельности играет воспитатель</a:t>
          </a:r>
        </a:p>
      </dsp:txBody>
      <dsp:txXfrm>
        <a:off x="259282" y="2442653"/>
        <a:ext cx="2309721" cy="2024606"/>
      </dsp:txXfrm>
    </dsp:sp>
    <dsp:sp modelId="{C3ACA327-C723-45DF-B5DC-ACB242563484}">
      <dsp:nvSpPr>
        <dsp:cNvPr id="0" name=""/>
        <dsp:cNvSpPr/>
      </dsp:nvSpPr>
      <dsp:spPr>
        <a:xfrm>
          <a:off x="2133207" y="1489897"/>
          <a:ext cx="435796" cy="4357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21E5B-99B1-4187-80F6-3EAD153C5775}">
      <dsp:nvSpPr>
        <dsp:cNvPr id="0" name=""/>
        <dsp:cNvSpPr/>
      </dsp:nvSpPr>
      <dsp:spPr>
        <a:xfrm rot="5400000">
          <a:off x="3343481" y="978568"/>
          <a:ext cx="1537509" cy="25583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2DE76-06E5-4224-A37B-025815489EC2}">
      <dsp:nvSpPr>
        <dsp:cNvPr id="0" name=""/>
        <dsp:cNvSpPr/>
      </dsp:nvSpPr>
      <dsp:spPr>
        <a:xfrm>
          <a:off x="3086833" y="1742973"/>
          <a:ext cx="2309721" cy="202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II </a:t>
          </a:r>
          <a:r>
            <a:rPr lang="ru-RU" sz="20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этап (промежуточный уровень развития коллектива) . </a:t>
          </a:r>
          <a:r>
            <a:rPr lang="ru-RU" sz="20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Формируются актив и лидер, поэтому управление коллективом частично отдается им.</a:t>
          </a:r>
        </a:p>
      </dsp:txBody>
      <dsp:txXfrm>
        <a:off x="3086833" y="1742973"/>
        <a:ext cx="2309721" cy="2024606"/>
      </dsp:txXfrm>
    </dsp:sp>
    <dsp:sp modelId="{2CBC66B2-CBAA-41CD-9EA0-AEE4304CF27F}">
      <dsp:nvSpPr>
        <dsp:cNvPr id="0" name=""/>
        <dsp:cNvSpPr/>
      </dsp:nvSpPr>
      <dsp:spPr>
        <a:xfrm>
          <a:off x="4960757" y="790217"/>
          <a:ext cx="435796" cy="43579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9B275-2123-41F8-94AC-8925090B1162}">
      <dsp:nvSpPr>
        <dsp:cNvPr id="0" name=""/>
        <dsp:cNvSpPr/>
      </dsp:nvSpPr>
      <dsp:spPr>
        <a:xfrm rot="5400000">
          <a:off x="6171031" y="278888"/>
          <a:ext cx="1537509" cy="25583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63FBC-93EE-4DDE-B308-3624316117D0}">
      <dsp:nvSpPr>
        <dsp:cNvPr id="0" name=""/>
        <dsp:cNvSpPr/>
      </dsp:nvSpPr>
      <dsp:spPr>
        <a:xfrm>
          <a:off x="5914383" y="1043293"/>
          <a:ext cx="2309721" cy="202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sz="2000" u="sng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этап (высокий уровень развития коллектива).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основе коллективной деятельности лежит самоуправление, ведущая роль воспитателя ослабляется.</a:t>
          </a:r>
          <a:endParaRPr lang="ru-RU" sz="2000" u="sng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14383" y="1043293"/>
        <a:ext cx="2309721" cy="2024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15A64-7354-431C-B6B1-1D83AD0F04CA}">
      <dsp:nvSpPr>
        <dsp:cNvPr id="0" name=""/>
        <dsp:cNvSpPr/>
      </dsp:nvSpPr>
      <dsp:spPr>
        <a:xfrm>
          <a:off x="908" y="2747"/>
          <a:ext cx="10609077" cy="91873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rPr>
            <a:t>Особенности культурно-развивающей  педагогической среды в системе </a:t>
          </a:r>
          <a:r>
            <a:rPr lang="ru-RU" sz="2800" kern="1200" dirty="0" err="1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itchFamily="18" charset="0"/>
            </a:rPr>
            <a:t>М.Монтессори</a:t>
          </a:r>
          <a:endParaRPr lang="ru-RU" sz="2800" kern="1200" dirty="0">
            <a:solidFill>
              <a:schemeClr val="tx1"/>
            </a:solidFill>
            <a:latin typeface="Segoe UI Black" panose="020B0A02040204020203" pitchFamily="34" charset="0"/>
            <a:ea typeface="Segoe UI Black" panose="020B0A02040204020203" pitchFamily="34" charset="0"/>
            <a:cs typeface="Times New Roman" pitchFamily="18" charset="0"/>
          </a:endParaRPr>
        </a:p>
      </dsp:txBody>
      <dsp:txXfrm>
        <a:off x="27817" y="29656"/>
        <a:ext cx="10555259" cy="864920"/>
      </dsp:txXfrm>
    </dsp:sp>
    <dsp:sp modelId="{1908BFC7-F3F5-4B12-BD1F-08E08464E92E}">
      <dsp:nvSpPr>
        <dsp:cNvPr id="0" name=""/>
        <dsp:cNvSpPr/>
      </dsp:nvSpPr>
      <dsp:spPr>
        <a:xfrm>
          <a:off x="11263" y="1128647"/>
          <a:ext cx="5031369" cy="6344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Детский сад</a:t>
          </a:r>
        </a:p>
      </dsp:txBody>
      <dsp:txXfrm>
        <a:off x="29847" y="1147231"/>
        <a:ext cx="4994201" cy="597329"/>
      </dsp:txXfrm>
    </dsp:sp>
    <dsp:sp modelId="{2CD275C8-25BD-4018-A464-0907DCAE049B}">
      <dsp:nvSpPr>
        <dsp:cNvPr id="0" name=""/>
        <dsp:cNvSpPr/>
      </dsp:nvSpPr>
      <dsp:spPr>
        <a:xfrm>
          <a:off x="86730" y="1959653"/>
          <a:ext cx="5011744" cy="39559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Монтессори</a:t>
          </a:r>
          <a:r>
            <a:rPr lang="ru-RU" sz="1800" b="1" i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-материал, </a:t>
          </a:r>
          <a:r>
            <a:rPr lang="ru-RU" sz="18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подобранный в соответствии с индивидуальностью ребенка, необходимый для развития практических умений, мелкой моторики и </a:t>
          </a:r>
          <a:r>
            <a:rPr lang="ru-RU" sz="1800" kern="1200" dirty="0" err="1">
              <a:solidFill>
                <a:schemeClr val="tx1"/>
              </a:solidFill>
              <a:latin typeface="+mn-lt"/>
              <a:cs typeface="Times New Roman" pitchFamily="18" charset="0"/>
            </a:rPr>
            <a:t>сенсорики</a:t>
          </a:r>
          <a:r>
            <a:rPr lang="ru-RU" sz="18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, рук, глаз, речи ребенка. 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i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Взрослый</a:t>
          </a:r>
          <a:r>
            <a:rPr lang="ru-RU" sz="1800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- конструктивный элемент воспитательной среды. Он всегда готов помочь ребенку познать окружающий его мир и самого себя.</a:t>
          </a:r>
        </a:p>
      </dsp:txBody>
      <dsp:txXfrm>
        <a:off x="202594" y="2075517"/>
        <a:ext cx="4780016" cy="3724176"/>
      </dsp:txXfrm>
    </dsp:sp>
    <dsp:sp modelId="{36D0BA36-DF53-4461-BF87-0870B909711D}">
      <dsp:nvSpPr>
        <dsp:cNvPr id="0" name=""/>
        <dsp:cNvSpPr/>
      </dsp:nvSpPr>
      <dsp:spPr>
        <a:xfrm>
          <a:off x="5382194" y="1087107"/>
          <a:ext cx="5134361" cy="7112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Школа</a:t>
          </a:r>
        </a:p>
      </dsp:txBody>
      <dsp:txXfrm>
        <a:off x="5403025" y="1107938"/>
        <a:ext cx="5092699" cy="669546"/>
      </dsp:txXfrm>
    </dsp:sp>
    <dsp:sp modelId="{654CB341-DA87-4A0C-8CE5-54220023EEC9}">
      <dsp:nvSpPr>
        <dsp:cNvPr id="0" name=""/>
        <dsp:cNvSpPr/>
      </dsp:nvSpPr>
      <dsp:spPr>
        <a:xfrm>
          <a:off x="5475281" y="2047017"/>
          <a:ext cx="5114334" cy="41606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Монтессори-материал  </a:t>
          </a:r>
          <a:r>
            <a:rPr lang="ru-RU" sz="18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содержит специально созданные яркие, наглядные дидактические средства (числовые таблицы, цифры, буквы и геометрические фигуры из шершавой бумаги, числовой материал из бусин, средства письма, библиотечку).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 Взрослый </a:t>
          </a:r>
          <a:r>
            <a:rPr lang="ru-RU" sz="18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- организатор воспитательной среды. Он проводит беседы, рассказы, разговоры, игры. Главное в его позиции: исследовать, наблюдать, организовывать воспитывающую среду, уважать право ребенка быть самим собой и отличаться от взрослых и других детей</a:t>
          </a:r>
        </a:p>
      </dsp:txBody>
      <dsp:txXfrm>
        <a:off x="5597142" y="2168878"/>
        <a:ext cx="4870612" cy="39169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374D4-1EB6-4DBF-977B-2BBC6983202C}">
      <dsp:nvSpPr>
        <dsp:cNvPr id="0" name=""/>
        <dsp:cNvSpPr/>
      </dsp:nvSpPr>
      <dsp:spPr>
        <a:xfrm>
          <a:off x="0" y="517761"/>
          <a:ext cx="6011917" cy="871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B187D-0384-423B-8860-972053D8EE86}">
      <dsp:nvSpPr>
        <dsp:cNvPr id="0" name=""/>
        <dsp:cNvSpPr/>
      </dsp:nvSpPr>
      <dsp:spPr>
        <a:xfrm>
          <a:off x="28479" y="4979008"/>
          <a:ext cx="5945850" cy="95982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5" tIns="0" rIns="1590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Среда школы - теплая, позитивная атмосфера сотрудничества и безусловного 	взаимного признания</a:t>
          </a:r>
        </a:p>
      </dsp:txBody>
      <dsp:txXfrm>
        <a:off x="75334" y="5025863"/>
        <a:ext cx="5852140" cy="866119"/>
      </dsp:txXfrm>
    </dsp:sp>
    <dsp:sp modelId="{487858CA-E57D-4CEF-AE69-8D847897A872}">
      <dsp:nvSpPr>
        <dsp:cNvPr id="0" name=""/>
        <dsp:cNvSpPr/>
      </dsp:nvSpPr>
      <dsp:spPr>
        <a:xfrm flipV="1">
          <a:off x="0" y="3020027"/>
          <a:ext cx="6011917" cy="45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001DA-FF88-426A-80F7-05B417171CBC}">
      <dsp:nvSpPr>
        <dsp:cNvPr id="0" name=""/>
        <dsp:cNvSpPr/>
      </dsp:nvSpPr>
      <dsp:spPr>
        <a:xfrm>
          <a:off x="38436" y="3019105"/>
          <a:ext cx="5945850" cy="127945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5" tIns="0" rIns="1590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Ведущая установка - оказывать поддержку каждому члену группы, который в ней нуждается</a:t>
          </a:r>
        </a:p>
      </dsp:txBody>
      <dsp:txXfrm>
        <a:off x="100894" y="3081563"/>
        <a:ext cx="5820934" cy="1154542"/>
      </dsp:txXfrm>
    </dsp:sp>
    <dsp:sp modelId="{DBAF0FAE-6A92-4D29-AF8F-A19F312C1992}">
      <dsp:nvSpPr>
        <dsp:cNvPr id="0" name=""/>
        <dsp:cNvSpPr/>
      </dsp:nvSpPr>
      <dsp:spPr>
        <a:xfrm flipV="1">
          <a:off x="0" y="4111397"/>
          <a:ext cx="6011917" cy="45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DF422-C0AF-4119-A3CD-C490DA972AFA}">
      <dsp:nvSpPr>
        <dsp:cNvPr id="0" name=""/>
        <dsp:cNvSpPr/>
      </dsp:nvSpPr>
      <dsp:spPr>
        <a:xfrm>
          <a:off x="3004" y="1072056"/>
          <a:ext cx="5945850" cy="153813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65" tIns="0" rIns="1590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n-lt"/>
              <a:cs typeface="Times New Roman" pitchFamily="18" charset="0"/>
            </a:rPr>
            <a:t>Организационная структура  и правила поведения  обеспечивают как можно большую индивидуальную свободу в рамках ограничений, добровольно принимаемых всеми членами  сообщества. </a:t>
          </a:r>
        </a:p>
      </dsp:txBody>
      <dsp:txXfrm>
        <a:off x="78090" y="1147142"/>
        <a:ext cx="5795678" cy="1387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A7D78-89FE-46E5-BAB8-7E9AD9C09BC1}">
      <dsp:nvSpPr>
        <dsp:cNvPr id="0" name=""/>
        <dsp:cNvSpPr/>
      </dsp:nvSpPr>
      <dsp:spPr>
        <a:xfrm>
          <a:off x="6169556" y="222604"/>
          <a:ext cx="4684777" cy="1196268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Основные положения</a:t>
          </a:r>
        </a:p>
      </dsp:txBody>
      <dsp:txXfrm>
        <a:off x="6855626" y="397793"/>
        <a:ext cx="3312637" cy="845890"/>
      </dsp:txXfrm>
    </dsp:sp>
    <dsp:sp modelId="{CD864853-0A2A-4042-A1C5-07C060090EF7}">
      <dsp:nvSpPr>
        <dsp:cNvPr id="0" name=""/>
        <dsp:cNvSpPr/>
      </dsp:nvSpPr>
      <dsp:spPr>
        <a:xfrm rot="12214296" flipH="1">
          <a:off x="8635807" y="1917607"/>
          <a:ext cx="801408" cy="4861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02E52-3F7A-450F-A081-ECA39231B620}">
      <dsp:nvSpPr>
        <dsp:cNvPr id="0" name=""/>
        <dsp:cNvSpPr/>
      </dsp:nvSpPr>
      <dsp:spPr>
        <a:xfrm>
          <a:off x="0" y="1750282"/>
          <a:ext cx="2813098" cy="43410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Переход от идеи "образованного человека" к идее "человека культуры".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Не готовыми знаниями, умениями, навыками, а культурой их формирования и изменения должен обладать выпускник  </a:t>
          </a:r>
        </a:p>
      </dsp:txBody>
      <dsp:txXfrm>
        <a:off x="82393" y="1832675"/>
        <a:ext cx="2648312" cy="4176282"/>
      </dsp:txXfrm>
    </dsp:sp>
    <dsp:sp modelId="{42EA9A77-0889-4CF4-92E6-E3F787E9FD75}">
      <dsp:nvSpPr>
        <dsp:cNvPr id="0" name=""/>
        <dsp:cNvSpPr/>
      </dsp:nvSpPr>
      <dsp:spPr>
        <a:xfrm rot="8227502">
          <a:off x="8517190" y="1908437"/>
          <a:ext cx="1674419" cy="903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CC1D5-EA4F-4F84-86E3-BD390E7CE6B5}">
      <dsp:nvSpPr>
        <dsp:cNvPr id="0" name=""/>
        <dsp:cNvSpPr/>
      </dsp:nvSpPr>
      <dsp:spPr>
        <a:xfrm>
          <a:off x="3456941" y="1580687"/>
          <a:ext cx="3628406" cy="449790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Углубленное освоение принципа </a:t>
          </a:r>
          <a:r>
            <a:rPr lang="ru-RU" sz="1800" b="1" kern="1200" dirty="0" err="1">
              <a:solidFill>
                <a:srgbClr val="002060"/>
              </a:solidFill>
              <a:latin typeface="+mn-lt"/>
              <a:cs typeface="Times New Roman" pitchFamily="18" charset="0"/>
            </a:rPr>
            <a:t>диалогизма</a:t>
          </a: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 мышления.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Истинное мышление начинается не там, где человек опирается на наличное бытие, а там, где он ставит вопросы: почему возможно это бытие? почему возможны число, слово, осознание своего Я?</a:t>
          </a:r>
        </a:p>
      </dsp:txBody>
      <dsp:txXfrm>
        <a:off x="3563213" y="1686959"/>
        <a:ext cx="3415862" cy="4285357"/>
      </dsp:txXfrm>
    </dsp:sp>
    <dsp:sp modelId="{C72A261F-9542-46AF-A583-4726AB91110B}">
      <dsp:nvSpPr>
        <dsp:cNvPr id="0" name=""/>
        <dsp:cNvSpPr/>
      </dsp:nvSpPr>
      <dsp:spPr>
        <a:xfrm rot="16787054" flipH="1">
          <a:off x="9203520" y="1615794"/>
          <a:ext cx="1468643" cy="842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0BFA-E19D-4BE4-833D-CD53F94B02CF}">
      <dsp:nvSpPr>
        <dsp:cNvPr id="0" name=""/>
        <dsp:cNvSpPr/>
      </dsp:nvSpPr>
      <dsp:spPr>
        <a:xfrm>
          <a:off x="7692559" y="2275181"/>
          <a:ext cx="2792036" cy="377877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cs typeface="Times New Roman" pitchFamily="18" charset="0"/>
            </a:rPr>
            <a:t> </a:t>
          </a: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Основное содержание школьного курса –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+mn-lt"/>
              <a:cs typeface="Times New Roman" pitchFamily="18" charset="0"/>
            </a:rPr>
            <a:t>это освоение тех "точек превращения", в которых одна форма понимания переходит в другую</a:t>
          </a:r>
        </a:p>
      </dsp:txBody>
      <dsp:txXfrm>
        <a:off x="7774335" y="2356957"/>
        <a:ext cx="2628484" cy="3615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D8610-1C3D-43F5-89A9-86AB567CD42E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EDC9-606C-45D4-A142-1169FF8C1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7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8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9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12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9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3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2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8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2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93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5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2EDC9-606C-45D4-A142-1169FF8C16F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5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1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8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0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3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13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9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7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6593-81C0-4BBF-B01E-B127C8AAA53B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4B1E-3AE6-4A71-914A-0DB55F66A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.pptx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8%D0%B0%D1%80%D0%B8%D1%81%D1%82%D1%8B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ru.wikipedia.org/wiki/%D0%94%D0%BE%D0%BC%D0%B8%D0%BD%D0%B8%D0%BA%D0%B0%D0%BD%D1%86%D1%8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1%80%D0%B0%D0%BD%D1%86%D0%B8%D1%81%D0%BA%D0%B0%D0%BD%D1%86%D1%8B" TargetMode="External"/><Relationship Id="rId5" Type="http://schemas.openxmlformats.org/officeDocument/2006/relationships/hyperlink" Target="https://ru.wikipedia.org/wiki/%D0%9A%D0%B0%D1%80%D0%BC%D0%B5%D0%BB%D0%B8%D1%82%D1%8B" TargetMode="External"/><Relationship Id="rId4" Type="http://schemas.openxmlformats.org/officeDocument/2006/relationships/hyperlink" Target="https://ru.wikipedia.org/wiki/%D0%91%D0%B0%D0%B7%D0%B8%D0%BB%D0%B8%D0%B0%D0%BD%D1%81%D0%BA%D0%B8%D0%B9_%D0%BE%D1%80%D0%B4%D0%B5%D0%B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6522" y="2336972"/>
            <a:ext cx="8190348" cy="2179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Тема 18. 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3600" b="1" dirty="0">
                <a:latin typeface="Arial Black" panose="020B0A04020102020204" pitchFamily="34" charset="0"/>
              </a:rPr>
              <a:t>Воспитательные системы</a:t>
            </a:r>
            <a:br>
              <a:rPr lang="ru-RU" sz="3600" dirty="0">
                <a:latin typeface="Arial Black" panose="020B0A04020102020204" pitchFamily="34" charset="0"/>
              </a:rPr>
            </a:b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8428" y="5104015"/>
            <a:ext cx="5528442" cy="14630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000" b="1" dirty="0" err="1">
                <a:solidFill>
                  <a:schemeClr val="tx1"/>
                </a:solidFill>
              </a:rPr>
              <a:t>Кузьминич</a:t>
            </a:r>
            <a:r>
              <a:rPr lang="ru-RU" sz="2000" b="1" dirty="0">
                <a:solidFill>
                  <a:schemeClr val="tx1"/>
                </a:solidFill>
              </a:rPr>
              <a:t> Татьяна Васильевна, 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кандидат педагогических наук, доцент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DB4914-276E-41ED-B012-208D2969C247}"/>
              </a:ext>
            </a:extLst>
          </p:cNvPr>
          <p:cNvSpPr/>
          <p:nvPr/>
        </p:nvSpPr>
        <p:spPr>
          <a:xfrm>
            <a:off x="1820588" y="575146"/>
            <a:ext cx="1783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Педагогика </a:t>
            </a:r>
            <a:endParaRPr lang="ru-RU" sz="2400" dirty="0"/>
          </a:p>
        </p:txBody>
      </p:sp>
      <p:pic>
        <p:nvPicPr>
          <p:cNvPr id="6" name="Рисунок 5" descr="Академическая шапочка">
            <a:extLst>
              <a:ext uri="{FF2B5EF4-FFF2-40B4-BE49-F238E27FC236}">
                <a16:creationId xmlns:a16="http://schemas.microsoft.com/office/drawing/2014/main" id="{E49FD3B4-27DE-4531-ACF4-5EBDABA36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8830" y="594699"/>
            <a:ext cx="665732" cy="66573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390548" y="351527"/>
            <a:ext cx="2636322" cy="90890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2025</a:t>
            </a:r>
          </a:p>
        </p:txBody>
      </p:sp>
      <p:graphicFrame>
        <p:nvGraphicFramePr>
          <p:cNvPr id="7" name="Объект 6">
            <a:hlinkClick r:id="" action="ppaction://ole?verb=0"/>
            <a:extLst>
              <a:ext uri="{FF2B5EF4-FFF2-40B4-BE49-F238E27FC236}">
                <a16:creationId xmlns:a16="http://schemas.microsoft.com/office/drawing/2014/main" id="{C770135F-7E50-4416-BB4B-69F2D11AA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256431"/>
              </p:ext>
            </p:extLst>
          </p:nvPr>
        </p:nvGraphicFramePr>
        <p:xfrm>
          <a:off x="8388925" y="4481127"/>
          <a:ext cx="8129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resentation" r:id="rId6" imgW="6094595" imgH="3427299" progId="PowerPoint.Show.12">
                  <p:embed/>
                </p:oleObj>
              </mc:Choice>
              <mc:Fallback>
                <p:oleObj name="Presentation" r:id="rId6" imgW="6094595" imgH="342729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8925" y="4481127"/>
                        <a:ext cx="81295" cy="45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44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23FAE-933B-42A3-A39C-C763DC38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Воспитательная система: 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этапы функционирования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1CD290-3DC7-450C-A84C-D241CF2C1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8195" y="1600201"/>
            <a:ext cx="4647611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>
                <a:solidFill>
                  <a:srgbClr val="C00000"/>
                </a:solidFill>
              </a:rPr>
              <a:t>Становление системы</a:t>
            </a:r>
            <a:r>
              <a:rPr lang="ru-RU" dirty="0"/>
              <a:t>. Главная цель – отбор ведущих педагогических идей, формирование коллектива единомышленников 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>
                <a:solidFill>
                  <a:srgbClr val="C00000"/>
                </a:solidFill>
              </a:rPr>
              <a:t>Отработка системы: развитие образовательного коллектива, органов само- и </a:t>
            </a:r>
            <a:r>
              <a:rPr lang="ru-RU" dirty="0" err="1">
                <a:solidFill>
                  <a:srgbClr val="C00000"/>
                </a:solidFill>
              </a:rPr>
              <a:t>соуправления</a:t>
            </a:r>
            <a:r>
              <a:rPr lang="ru-RU" dirty="0">
                <a:solidFill>
                  <a:srgbClr val="C00000"/>
                </a:solidFill>
              </a:rPr>
              <a:t>, определение ведущих  видов и  направлений деятельности, </a:t>
            </a:r>
            <a:r>
              <a:rPr lang="ru-RU" dirty="0" err="1">
                <a:solidFill>
                  <a:srgbClr val="C00000"/>
                </a:solidFill>
              </a:rPr>
              <a:t>опрабация</a:t>
            </a:r>
            <a:r>
              <a:rPr lang="ru-RU" dirty="0">
                <a:solidFill>
                  <a:srgbClr val="C00000"/>
                </a:solidFill>
              </a:rPr>
              <a:t> наиболее эффективных педагогических технологий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77C3E-4545-49EB-B252-59B3E8D6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6194" y="1600201"/>
            <a:ext cx="4647611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dirty="0">
                <a:solidFill>
                  <a:srgbClr val="C00000"/>
                </a:solidFill>
              </a:rPr>
              <a:t>Окончательное оформление системы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4. Перестройка прежней воспитательной системы,</a:t>
            </a:r>
            <a:r>
              <a:rPr lang="ru-RU" dirty="0"/>
              <a:t> которая может осуществляться либо революционным, либо эволюционным путем. </a:t>
            </a:r>
          </a:p>
        </p:txBody>
      </p:sp>
    </p:spTree>
    <p:extLst>
      <p:ext uri="{BB962C8B-B14F-4D97-AF65-F5344CB8AC3E}">
        <p14:creationId xmlns:p14="http://schemas.microsoft.com/office/powerpoint/2010/main" val="3514643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2795" y="0"/>
            <a:ext cx="11882024" cy="6669360"/>
          </a:xfrm>
        </p:spPr>
        <p:txBody>
          <a:bodyPr/>
          <a:lstStyle/>
          <a:p>
            <a:pPr marL="114300" indent="0" algn="ctr">
              <a:buNone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Воспитательные системы прошлого</a:t>
            </a:r>
          </a:p>
          <a:p>
            <a:pPr marL="114300" indent="0" algn="ctr">
              <a:buNone/>
            </a:pP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4623412"/>
              </p:ext>
            </p:extLst>
          </p:nvPr>
        </p:nvGraphicFramePr>
        <p:xfrm>
          <a:off x="702397" y="642258"/>
          <a:ext cx="11755265" cy="612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EE55C36-EA2E-4521-A9BC-6A188FAA9853}"/>
              </a:ext>
            </a:extLst>
          </p:cNvPr>
          <p:cNvSpPr/>
          <p:nvPr/>
        </p:nvSpPr>
        <p:spPr>
          <a:xfrm>
            <a:off x="500743" y="4605616"/>
            <a:ext cx="4855027" cy="22523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	Глав­ные составляющие системы</a:t>
            </a:r>
            <a:r>
              <a:rPr lang="ru-RU" sz="1400" dirty="0">
                <a:solidFill>
                  <a:schemeClr val="tx1"/>
                </a:solidFill>
              </a:rPr>
              <a:t>: жертвенность, по­слушание и одновременно личная свобода, соблюдение «кодекса чести».</a:t>
            </a:r>
          </a:p>
          <a:p>
            <a:r>
              <a:rPr lang="ru-RU" sz="1400" dirty="0">
                <a:solidFill>
                  <a:schemeClr val="tx1"/>
                </a:solidFill>
              </a:rPr>
              <a:t> 	В основе содержа­ния рыцарского воспитания - программа «семи рыцарских добродетелей»: владение копьем, фехтование, езда верхом, плавание, охота, игра в шахматы, пе­ние и игра на музыкальном инструменте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68EE2CD-3EA6-4E6A-9442-5792054D2692}"/>
              </a:ext>
            </a:extLst>
          </p:cNvPr>
          <p:cNvSpPr/>
          <p:nvPr/>
        </p:nvSpPr>
        <p:spPr>
          <a:xfrm>
            <a:off x="6095999" y="4714505"/>
            <a:ext cx="5442857" cy="21434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400" dirty="0">
                <a:solidFill>
                  <a:schemeClr val="tx1"/>
                </a:solidFill>
              </a:rPr>
              <a:t>высокообразованный и деловой человек из высшего общества, отличавшийся утонченностью в обращении с людьми. </a:t>
            </a:r>
          </a:p>
          <a:p>
            <a:pPr fontAlgn="base"/>
            <a:r>
              <a:rPr lang="ru-RU" sz="1400" b="1" dirty="0">
                <a:solidFill>
                  <a:schemeClr val="tx1"/>
                </a:solidFill>
              </a:rPr>
              <a:t>	Глав­ные составляющие системы</a:t>
            </a:r>
            <a:r>
              <a:rPr lang="ru-RU" sz="1400" dirty="0">
                <a:solidFill>
                  <a:schemeClr val="tx1"/>
                </a:solidFill>
              </a:rPr>
              <a:t>: физическое воспитание, выработка характера, развитие воли, нравственное воспитание, обучение хорошим манерам, трудовое воспитание,  развитие любознательности и интереса к учению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C732A49-9587-4DEC-970A-7B7FB021CF80}"/>
              </a:ext>
            </a:extLst>
          </p:cNvPr>
          <p:cNvCxnSpPr>
            <a:cxnSpLocks/>
          </p:cNvCxnSpPr>
          <p:nvPr/>
        </p:nvCxnSpPr>
        <p:spPr>
          <a:xfrm>
            <a:off x="4528459" y="4474987"/>
            <a:ext cx="0" cy="22955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05E81FF-0F42-41E3-85F7-C2E8672AA7DA}"/>
              </a:ext>
            </a:extLst>
          </p:cNvPr>
          <p:cNvCxnSpPr>
            <a:cxnSpLocks/>
          </p:cNvCxnSpPr>
          <p:nvPr/>
        </p:nvCxnSpPr>
        <p:spPr>
          <a:xfrm>
            <a:off x="8446324" y="4490836"/>
            <a:ext cx="0" cy="37108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4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5" y="274638"/>
            <a:ext cx="8229600" cy="634082"/>
          </a:xfrm>
        </p:spPr>
        <p:txBody>
          <a:bodyPr>
            <a:noAutofit/>
          </a:bodyPr>
          <a:lstStyle/>
          <a:p>
            <a:br>
              <a:rPr lang="ru-RU" sz="2000" b="1" dirty="0"/>
            </a:br>
            <a:r>
              <a:rPr lang="ru-RU" sz="2800" b="1" dirty="0">
                <a:latin typeface="Arial Black" panose="020B0A04020102020204" pitchFamily="34" charset="0"/>
                <a:cs typeface="Arial Black"/>
              </a:rPr>
              <a:t>ВОСПИТАНИЕ В ДРЕВНЕЙ ГРЕЦИИ</a:t>
            </a:r>
            <a:br>
              <a:rPr lang="ru-RU" sz="2800" dirty="0">
                <a:latin typeface="Arial Black" panose="020B0A04020102020204" pitchFamily="34" charset="0"/>
                <a:cs typeface="Arial Black"/>
              </a:rPr>
            </a:br>
            <a:r>
              <a:rPr lang="ru-RU" sz="2800" b="1" dirty="0">
                <a:latin typeface="Arial Black" panose="020B0A04020102020204" pitchFamily="34" charset="0"/>
                <a:cs typeface="Arial Black"/>
              </a:rPr>
              <a:t>Спарта</a:t>
            </a:r>
            <a:br>
              <a:rPr lang="ru-RU" sz="2800" dirty="0">
                <a:latin typeface="Arial Black" panose="020B0A04020102020204" pitchFamily="34" charset="0"/>
                <a:cs typeface="Arial Black"/>
              </a:rPr>
            </a:br>
            <a:endParaRPr lang="ru-RU" sz="2800" dirty="0">
              <a:latin typeface="Arial Black" panose="020B0A04020102020204" pitchFamily="34" charset="0"/>
              <a:cs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2736"/>
            <a:ext cx="7957298" cy="5805264"/>
          </a:xfrm>
        </p:spPr>
        <p:txBody>
          <a:bodyPr>
            <a:no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Arial Black"/>
                <a:cs typeface="Arial Black"/>
              </a:rPr>
              <a:t>Цель воспитания </a:t>
            </a:r>
            <a:r>
              <a:rPr lang="be-BY" sz="2000" b="1" dirty="0">
                <a:latin typeface="Arial Black"/>
                <a:cs typeface="Arial Black"/>
              </a:rPr>
              <a:t>- п</a:t>
            </a:r>
            <a:r>
              <a:rPr lang="ru-RU" sz="2000" dirty="0">
                <a:latin typeface="Arial Black"/>
                <a:cs typeface="Arial Black"/>
              </a:rPr>
              <a:t>одготовка воинов, </a:t>
            </a:r>
          </a:p>
          <a:p>
            <a:pPr marL="0" indent="0">
              <a:buNone/>
            </a:pPr>
            <a:r>
              <a:rPr lang="ru-RU" sz="2000" dirty="0">
                <a:latin typeface="Arial Black"/>
                <a:cs typeface="Arial Black"/>
              </a:rPr>
              <a:t>защитников земельной аристократии </a:t>
            </a:r>
          </a:p>
          <a:p>
            <a:pPr marL="0" indent="0">
              <a:buNone/>
            </a:pPr>
            <a:endParaRPr lang="ru-RU" sz="2600" dirty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Arial Black"/>
                <a:cs typeface="Arial Black"/>
              </a:rPr>
              <a:t>Классовый состав населения </a:t>
            </a:r>
            <a:endParaRPr lang="ru-RU" sz="20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lvl="1"/>
            <a:r>
              <a:rPr lang="ru-RU" sz="2000" dirty="0">
                <a:latin typeface="Arial Black"/>
                <a:cs typeface="Arial Black"/>
              </a:rPr>
              <a:t>Рабовладельцы </a:t>
            </a:r>
          </a:p>
          <a:p>
            <a:pPr lvl="1"/>
            <a:r>
              <a:rPr lang="ru-RU" sz="2000" dirty="0">
                <a:latin typeface="Arial Black"/>
                <a:cs typeface="Arial Black"/>
              </a:rPr>
              <a:t>Периэки (лично свободные)</a:t>
            </a:r>
          </a:p>
          <a:p>
            <a:pPr lvl="1"/>
            <a:r>
              <a:rPr lang="ru-RU" sz="2000" dirty="0">
                <a:latin typeface="Arial Black"/>
                <a:cs typeface="Arial Black"/>
              </a:rPr>
              <a:t>Илоты (рабы) </a:t>
            </a:r>
          </a:p>
          <a:p>
            <a:pPr lvl="1"/>
            <a:endParaRPr lang="ru-RU" sz="2600" dirty="0">
              <a:latin typeface="Arial Black"/>
              <a:cs typeface="Arial Black"/>
            </a:endParaRPr>
          </a:p>
          <a:p>
            <a:pPr lvl="1"/>
            <a:endParaRPr lang="ru-RU" dirty="0">
              <a:latin typeface="Arial Black"/>
              <a:cs typeface="Arial Black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A10EEDD-BCC7-4AA1-BE43-2B5472C025BC}"/>
              </a:ext>
            </a:extLst>
          </p:cNvPr>
          <p:cNvSpPr/>
          <p:nvPr/>
        </p:nvSpPr>
        <p:spPr>
          <a:xfrm>
            <a:off x="7875161" y="1219200"/>
            <a:ext cx="3805212" cy="4864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Batang" panose="02030600000101010101" pitchFamily="18" charset="-127"/>
                <a:cs typeface="Times New Roman" pitchFamily="18" charset="0"/>
              </a:rPr>
              <a:t>Система воспитания </a:t>
            </a:r>
          </a:p>
          <a:p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atang" panose="02030600000101010101" pitchFamily="18" charset="-127"/>
              <a:cs typeface="Times New Roman" pitchFamily="18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(до 7 лет)      Семейное  				воспитание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(7-17 лет)      </a:t>
            </a:r>
            <a:r>
              <a:rPr lang="ru-RU" sz="2000" dirty="0" err="1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Агелы</a:t>
            </a:r>
            <a:r>
              <a:rPr lang="ru-RU" sz="20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Физическое воспитание - военные упражнения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 религия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музыка, пение, танцы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навыки чтения и письма </a:t>
            </a:r>
          </a:p>
          <a:p>
            <a:pPr lvl="1"/>
            <a:r>
              <a:rPr lang="ru-RU" sz="20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(18-20 лет)       </a:t>
            </a:r>
            <a:r>
              <a:rPr lang="ru-RU" sz="2000" dirty="0" err="1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Эфебия</a:t>
            </a:r>
            <a:endParaRPr lang="ru-RU" sz="2000" dirty="0">
              <a:solidFill>
                <a:schemeClr val="tx1"/>
              </a:solidFill>
              <a:ea typeface="Batang" panose="02030600000101010101" pitchFamily="18" charset="-127"/>
              <a:cs typeface="Times New Roman" pitchFamily="18" charset="0"/>
            </a:endParaRPr>
          </a:p>
          <a:p>
            <a:pPr lvl="1"/>
            <a:endParaRPr lang="ru-RU" sz="2000" dirty="0">
              <a:solidFill>
                <a:schemeClr val="tx1"/>
              </a:solidFill>
              <a:ea typeface="Batang" panose="02030600000101010101" pitchFamily="18" charset="-127"/>
              <a:cs typeface="Times New Roman" pitchFamily="18" charset="0"/>
            </a:endParaRPr>
          </a:p>
          <a:p>
            <a:pPr lvl="1"/>
            <a:r>
              <a:rPr lang="ru-RU" sz="2000" dirty="0">
                <a:solidFill>
                  <a:schemeClr val="tx1"/>
                </a:solidFill>
                <a:ea typeface="Batang" panose="02030600000101010101" pitchFamily="18" charset="-127"/>
                <a:cs typeface="Times New Roman" pitchFamily="18" charset="0"/>
              </a:rPr>
              <a:t>Воинская служба 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87A4E84-148C-4A06-B899-EB1839209055}"/>
              </a:ext>
            </a:extLst>
          </p:cNvPr>
          <p:cNvSpPr/>
          <p:nvPr/>
        </p:nvSpPr>
        <p:spPr>
          <a:xfrm>
            <a:off x="3373662" y="4423623"/>
            <a:ext cx="2722338" cy="2434377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766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Black"/>
                <a:cs typeface="Arial Black"/>
              </a:rPr>
              <a:t>ВОСПИТАНИЕ В ДРЕВНЕЙ ГРЕЦИИ</a:t>
            </a:r>
            <a:br>
              <a:rPr lang="ru-RU" sz="2800" dirty="0">
                <a:latin typeface="Arial Black"/>
                <a:cs typeface="Arial Black"/>
              </a:rPr>
            </a:br>
            <a:r>
              <a:rPr lang="ru-RU" sz="2800" b="1" dirty="0">
                <a:latin typeface="Arial Black"/>
                <a:cs typeface="Arial Black"/>
              </a:rPr>
              <a:t>Афины</a:t>
            </a:r>
            <a:endParaRPr lang="ru-RU" sz="2800" dirty="0">
              <a:latin typeface="Arial Black"/>
              <a:cs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052736"/>
            <a:ext cx="9363740" cy="570957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Arial Black"/>
                <a:cs typeface="Arial Black"/>
              </a:rPr>
              <a:t>Цель воспитания </a:t>
            </a:r>
            <a:r>
              <a:rPr lang="be-BY" sz="2600" dirty="0">
                <a:latin typeface="Arial Black"/>
                <a:cs typeface="Arial Black"/>
              </a:rPr>
              <a:t>- г</a:t>
            </a:r>
            <a:r>
              <a:rPr lang="ru-RU" sz="2600" dirty="0">
                <a:latin typeface="Arial Black"/>
                <a:cs typeface="Arial Black"/>
              </a:rPr>
              <a:t>армоническое развитие личности </a:t>
            </a:r>
          </a:p>
          <a:p>
            <a:pPr marL="0" indent="0">
              <a:buNone/>
            </a:pPr>
            <a:endParaRPr lang="ru-RU" sz="2600" dirty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Arial Black"/>
                <a:cs typeface="Arial Black"/>
              </a:rPr>
              <a:t>Классовый состав населения </a:t>
            </a:r>
            <a:endParaRPr lang="ru-RU" sz="26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lvl="1"/>
            <a:r>
              <a:rPr lang="ru-RU" sz="2600" dirty="0">
                <a:latin typeface="Arial Black"/>
                <a:cs typeface="Arial Black"/>
              </a:rPr>
              <a:t>Земельная аристократия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Плутократия («денежная» олигархия)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Демос (народ)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Рабы </a:t>
            </a:r>
          </a:p>
          <a:p>
            <a:pPr lvl="1"/>
            <a:endParaRPr lang="ru-RU" sz="26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  <a:latin typeface="Arial Black"/>
                <a:cs typeface="Arial Black"/>
              </a:rPr>
              <a:t>Система воспитания </a:t>
            </a:r>
            <a:endParaRPr lang="ru-RU" sz="26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lvl="1"/>
            <a:r>
              <a:rPr lang="ru-RU" sz="2600" dirty="0">
                <a:latin typeface="Arial Black"/>
                <a:cs typeface="Arial Black"/>
              </a:rPr>
              <a:t>(до 7 лет) Семейное воспитание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Частные платные школы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(7-14 лет) Школа грамматиста (чтение, письмо, счет) </a:t>
            </a:r>
            <a:r>
              <a:rPr lang="be-BY" sz="2600" dirty="0">
                <a:latin typeface="Arial Black"/>
                <a:cs typeface="Arial Black"/>
              </a:rPr>
              <a:t>или </a:t>
            </a:r>
            <a:r>
              <a:rPr lang="ru-RU" sz="2600" dirty="0">
                <a:latin typeface="Arial Black"/>
                <a:cs typeface="Arial Black"/>
              </a:rPr>
              <a:t>Школа кифариста (музыка, пение, поэзия)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(14-16 лет) Палестра (школа борьбы)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(16-18 лет) Гимнасий (философия, политика, литература, гимнастика)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(18-20 лет) Эфебия (продолжалось военное и политическое воспитание) </a:t>
            </a:r>
          </a:p>
          <a:p>
            <a:pPr lvl="1"/>
            <a:r>
              <a:rPr lang="ru-RU" sz="2600" dirty="0">
                <a:latin typeface="Arial Black"/>
                <a:cs typeface="Arial Black"/>
              </a:rPr>
              <a:t>(20-30 лет) Воинская служба</a:t>
            </a:r>
            <a:r>
              <a:rPr lang="ru-RU" dirty="0">
                <a:latin typeface="Arial Black"/>
                <a:cs typeface="Arial Black"/>
              </a:rPr>
              <a:t>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CEB9815-069D-464B-B10D-666A974C3AF0}"/>
              </a:ext>
            </a:extLst>
          </p:cNvPr>
          <p:cNvSpPr/>
          <p:nvPr/>
        </p:nvSpPr>
        <p:spPr>
          <a:xfrm>
            <a:off x="8514607" y="1686296"/>
            <a:ext cx="2373133" cy="2439137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881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005" y="188639"/>
            <a:ext cx="6728613" cy="768291"/>
          </a:xfrm>
        </p:spPr>
        <p:txBody>
          <a:bodyPr>
            <a:noAutofit/>
          </a:bodyPr>
          <a:lstStyle/>
          <a:p>
            <a:br>
              <a:rPr lang="ru-RU" sz="2000" b="1" dirty="0"/>
            </a:br>
            <a:r>
              <a:rPr lang="ru-RU" sz="2400" b="1" dirty="0">
                <a:latin typeface="Arial Black"/>
                <a:cs typeface="Arial Black"/>
              </a:rPr>
              <a:t>ЗАРОЖДЕНИЕ ХРИСТИАНСКОЙ ТРАДИЦИИ ВОСПИТАНИЯ</a:t>
            </a:r>
            <a:endParaRPr lang="ru-RU" sz="2400" dirty="0">
              <a:latin typeface="Arial Black"/>
              <a:cs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370" y="1552353"/>
            <a:ext cx="6620993" cy="490160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Основные идеи: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1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всеобщего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ru-RU" sz="1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воспитательных домов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заброшенных детей, приютов для калек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ближнему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1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веры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знанием и наукой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содержания образования на </a:t>
            </a:r>
            <a:r>
              <a:rPr lang="ru-RU" sz="1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Библию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неразрывная связь обучения с </a:t>
            </a:r>
            <a:r>
              <a:rPr lang="ru-RU" sz="1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религиозно-нравственным воспитанием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высокой роли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 </a:t>
            </a: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</a:t>
            </a:r>
            <a:r>
              <a:rPr lang="ru-RU" sz="23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воспитания</a:t>
            </a:r>
            <a:endParaRPr lang="ru-RU" sz="23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B9AA1E2-CB1A-43F8-8594-C70030BAFC59}"/>
              </a:ext>
            </a:extLst>
          </p:cNvPr>
          <p:cNvSpPr/>
          <p:nvPr/>
        </p:nvSpPr>
        <p:spPr>
          <a:xfrm>
            <a:off x="8577944" y="563525"/>
            <a:ext cx="2972051" cy="58904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Цель воспитания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– </a:t>
            </a:r>
          </a:p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развитие духовного в человеке, воспитание в духе любви к ближнему </a:t>
            </a:r>
          </a:p>
          <a:p>
            <a:pPr marL="400050" lvl="1" indent="0">
              <a:buNone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Идеологи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раннехристианской педагогики: </a:t>
            </a:r>
          </a:p>
          <a:p>
            <a:pPr lvl="1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Василий Великий; </a:t>
            </a:r>
          </a:p>
          <a:p>
            <a:pPr lvl="1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Иоанн Златоуст; </a:t>
            </a:r>
          </a:p>
          <a:p>
            <a:pPr lvl="1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Блаженный Августин </a:t>
            </a:r>
          </a:p>
          <a:p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Первые христианские школы </a:t>
            </a:r>
          </a:p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Школы </a:t>
            </a:r>
            <a:r>
              <a:rPr lang="ru-RU" dirty="0" err="1">
                <a:solidFill>
                  <a:schemeClr val="tx1"/>
                </a:solidFill>
                <a:cs typeface="Times New Roman" panose="02020603050405020304" pitchFamily="18" charset="0"/>
              </a:rPr>
              <a:t>катехуменов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(I в.) </a:t>
            </a:r>
          </a:p>
          <a:p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Школы катехизиса (II в.)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D24D488-D860-4FB6-9982-D8FD61835DF6}"/>
              </a:ext>
            </a:extLst>
          </p:cNvPr>
          <p:cNvSpPr/>
          <p:nvPr/>
        </p:nvSpPr>
        <p:spPr>
          <a:xfrm>
            <a:off x="5651114" y="4121490"/>
            <a:ext cx="2322040" cy="2321626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337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342" y="0"/>
            <a:ext cx="8229600" cy="792088"/>
          </a:xfrm>
        </p:spPr>
        <p:txBody>
          <a:bodyPr>
            <a:noAutofit/>
          </a:bodyPr>
          <a:lstStyle/>
          <a:p>
            <a:br>
              <a:rPr lang="ru-RU" sz="2000" b="1" dirty="0"/>
            </a:br>
            <a:r>
              <a:rPr lang="ru-RU" sz="2800" dirty="0">
                <a:latin typeface="Arial Black" pitchFamily="34" charset="0"/>
              </a:rPr>
              <a:t> </a:t>
            </a:r>
            <a:r>
              <a:rPr lang="ru-RU" sz="2400" dirty="0">
                <a:latin typeface="Arial Black" pitchFamily="34" charset="0"/>
              </a:rPr>
              <a:t> СИСТЕМА ИЕЗУИТСКОГО ВОСПИТАНИЯ</a:t>
            </a:r>
            <a:br>
              <a:rPr lang="ru-RU" sz="2400" dirty="0">
                <a:latin typeface="Arial Black" pitchFamily="34" charset="0"/>
              </a:rPr>
            </a:br>
            <a:r>
              <a:rPr lang="ru-RU" sz="2400" dirty="0">
                <a:latin typeface="Arial Black" pitchFamily="34" charset="0"/>
              </a:rPr>
              <a:t> </a:t>
            </a:r>
            <a:br>
              <a:rPr lang="ru-RU" sz="2400" dirty="0">
                <a:latin typeface="Arial Black" pitchFamily="34" charset="0"/>
              </a:rPr>
            </a:br>
            <a:endParaRPr lang="ru-RU" sz="105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260" y="1010094"/>
            <a:ext cx="8229600" cy="64964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Цель воспитания </a:t>
            </a:r>
            <a:r>
              <a:rPr lang="ru-RU" sz="1600" b="1" dirty="0">
                <a:cs typeface="Times New Roman" panose="02020603050405020304" pitchFamily="18" charset="0"/>
              </a:rPr>
              <a:t>– безусловная преданность церкви, способность к послушанию, умение говорить и спорить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Средства и методы воспитания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надзор (система шпионажа и доносительства)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мягкий режим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система поощрений (кресты, ленты, медали, почетные доски) и наказаний (дурацкие колпаки, ослиные уши, позорные доски)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театрализованные представления (школьный театр)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школьное самоуправление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соревнование (развитие в детях честолюбия, страха перед бесчестием)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воспитание в духе католического фанатизма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sz="1600" b="1" dirty="0">
                <a:cs typeface="Times New Roman" panose="02020603050405020304" pitchFamily="18" charset="0"/>
              </a:rPr>
              <a:t>авторитаризм </a:t>
            </a:r>
          </a:p>
          <a:p>
            <a:pPr marL="0" indent="0">
              <a:buClrTx/>
              <a:buNone/>
            </a:pPr>
            <a:r>
              <a:rPr lang="ru-RU" sz="1600" b="1" dirty="0">
                <a:solidFill>
                  <a:srgbClr val="002060"/>
                </a:solidFill>
              </a:rPr>
              <a:t>	</a:t>
            </a:r>
            <a:r>
              <a:rPr lang="ru-RU" sz="1600" b="1" dirty="0"/>
              <a:t>На белорусских землях в XVI - XVIII вв. действовали 18 мужских орденов, которые имели 158 монастырей, резиденции и миссии. 7 женских орденов и один </a:t>
            </a:r>
            <a:r>
              <a:rPr lang="ru-RU" sz="1600" b="1" dirty="0" err="1"/>
              <a:t>монашеско</a:t>
            </a:r>
            <a:r>
              <a:rPr lang="ru-RU" sz="1600" b="1" dirty="0"/>
              <a:t>-рыцарский орден </a:t>
            </a:r>
            <a:r>
              <a:rPr lang="ru-RU" sz="1600" b="1" dirty="0" err="1"/>
              <a:t>лазаристов</a:t>
            </a:r>
            <a:r>
              <a:rPr lang="ru-RU" sz="1600" b="1" dirty="0"/>
              <a:t>. 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6AF173-C346-4CB5-B920-842BEDAAC32D}"/>
              </a:ext>
            </a:extLst>
          </p:cNvPr>
          <p:cNvSpPr/>
          <p:nvPr/>
        </p:nvSpPr>
        <p:spPr>
          <a:xfrm>
            <a:off x="9120554" y="882502"/>
            <a:ext cx="2771674" cy="24423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иезуитские школы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низшие школы - 3 класса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коллегия 	      - 5 классов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Виленская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иезуитская коллегия (1570 г.)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Виленская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иезуитская Академия (1578 г.)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28" name="Picture 4" descr="Почему школа иезуитов до сих пор лучшая в мире?">
            <a:extLst>
              <a:ext uri="{FF2B5EF4-FFF2-40B4-BE49-F238E27FC236}">
                <a16:creationId xmlns:a16="http://schemas.microsoft.com/office/drawing/2014/main" id="{1AEF6455-30B3-4568-B92E-65243F5C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36" y="558141"/>
            <a:ext cx="3507061" cy="22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50855" y="3902809"/>
            <a:ext cx="2992582" cy="3157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*</a:t>
            </a:r>
            <a:r>
              <a:rPr lang="ru-RU" sz="1600" b="1" u="sng" dirty="0">
                <a:solidFill>
                  <a:srgbClr val="002060"/>
                </a:solidFill>
              </a:rPr>
              <a:t>Бенедиктинцы</a:t>
            </a:r>
          </a:p>
          <a:p>
            <a:pPr algn="ctr"/>
            <a:r>
              <a:rPr lang="ru-RU" sz="1600" b="1" u="sng" dirty="0">
                <a:solidFill>
                  <a:srgbClr val="002060"/>
                </a:solidFill>
              </a:rPr>
              <a:t>* Бернардинцы</a:t>
            </a:r>
          </a:p>
          <a:p>
            <a:pPr algn="ctr"/>
            <a:r>
              <a:rPr lang="ru-RU" sz="1600" b="1" u="sng" dirty="0">
                <a:solidFill>
                  <a:srgbClr val="002060"/>
                </a:solidFill>
              </a:rPr>
              <a:t>* Картезианцы</a:t>
            </a:r>
          </a:p>
          <a:p>
            <a:pPr algn="ctr"/>
            <a:r>
              <a:rPr lang="ru-RU" sz="1600" b="1" u="sng" dirty="0">
                <a:solidFill>
                  <a:srgbClr val="002060"/>
                </a:solidFill>
              </a:rPr>
              <a:t>* Госпитальеры (мальтийцы)</a:t>
            </a:r>
          </a:p>
          <a:p>
            <a:pPr algn="ctr"/>
            <a:r>
              <a:rPr lang="ru-RU" sz="1600" b="1" u="sng" dirty="0">
                <a:solidFill>
                  <a:srgbClr val="002060"/>
                </a:solidFill>
                <a:hlinkClick r:id="rId4" tooltip="Базилианский орден"/>
              </a:rPr>
              <a:t>*</a:t>
            </a:r>
            <a:r>
              <a:rPr lang="ru-RU" sz="1600" b="1" u="sng" dirty="0" err="1">
                <a:solidFill>
                  <a:srgbClr val="002060"/>
                </a:solidFill>
                <a:hlinkClick r:id="rId4" tooltip="Базилианский орден"/>
              </a:rPr>
              <a:t>Базилиане</a:t>
            </a:r>
            <a:endParaRPr lang="ru-RU" sz="1600" b="1" u="sng" dirty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>
                <a:solidFill>
                  <a:srgbClr val="002060"/>
                </a:solidFill>
                <a:hlinkClick r:id="rId5" tooltip="Кармелиты"/>
              </a:rPr>
              <a:t>* Кармелиты</a:t>
            </a:r>
            <a:endParaRPr lang="ru-RU" sz="1600" b="1" u="sng" dirty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>
                <a:solidFill>
                  <a:srgbClr val="002060"/>
                </a:solidFill>
                <a:hlinkClick r:id="rId6" tooltip="Францисканцы"/>
              </a:rPr>
              <a:t>*Францисканцы</a:t>
            </a:r>
            <a:endParaRPr lang="ru-RU" sz="1600" b="1" u="sng" dirty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>
                <a:solidFill>
                  <a:srgbClr val="002060"/>
                </a:solidFill>
                <a:hlinkClick r:id="rId7" tooltip="Доминиканцы"/>
              </a:rPr>
              <a:t>*Доминиканцы</a:t>
            </a:r>
            <a:endParaRPr lang="ru-RU" sz="1600" b="1" u="sng" dirty="0">
              <a:solidFill>
                <a:srgbClr val="002060"/>
              </a:solidFill>
            </a:endParaRPr>
          </a:p>
          <a:p>
            <a:pPr algn="ctr"/>
            <a:r>
              <a:rPr lang="ru-RU" sz="1600" b="1" u="sng" dirty="0">
                <a:solidFill>
                  <a:srgbClr val="002060"/>
                </a:solidFill>
              </a:rPr>
              <a:t>Орден святой Бригитты</a:t>
            </a:r>
          </a:p>
          <a:p>
            <a:pPr algn="ctr"/>
            <a:r>
              <a:rPr lang="ru-RU" sz="1600" b="1" u="sng" dirty="0">
                <a:solidFill>
                  <a:srgbClr val="002060"/>
                </a:solidFill>
                <a:hlinkClick r:id="rId8" tooltip="Пиаристы"/>
              </a:rPr>
              <a:t>*</a:t>
            </a:r>
            <a:r>
              <a:rPr lang="ru-RU" sz="1600" b="1" u="sng" dirty="0" err="1">
                <a:solidFill>
                  <a:srgbClr val="002060"/>
                </a:solidFill>
                <a:hlinkClick r:id="rId8" tooltip="Пиаристы"/>
              </a:rPr>
              <a:t>Пиаристы</a:t>
            </a:r>
            <a:r>
              <a:rPr lang="ru-RU" sz="1600" b="1" u="sng" dirty="0">
                <a:solidFill>
                  <a:srgbClr val="002060"/>
                </a:solidFill>
              </a:rPr>
              <a:t> (Пиары)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8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024"/>
            <a:ext cx="8229600" cy="792088"/>
          </a:xfrm>
        </p:spPr>
        <p:txBody>
          <a:bodyPr>
            <a:noAutofit/>
          </a:bodyPr>
          <a:lstStyle/>
          <a:p>
            <a:br>
              <a:rPr lang="ru-RU" sz="2000" b="1" dirty="0"/>
            </a:br>
            <a:r>
              <a:rPr lang="ru-RU" sz="2800" b="1" dirty="0">
                <a:latin typeface="Arial Black"/>
                <a:cs typeface="Arial Black"/>
              </a:rPr>
              <a:t>СИСТЕМА РЫЦАРСКОГО ВОСПИТАНИЯ</a:t>
            </a:r>
            <a:endParaRPr lang="ru-RU" sz="2800" dirty="0">
              <a:latin typeface="Arial Black"/>
              <a:cs typeface="Arial Black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989650"/>
            <a:ext cx="4498769" cy="5589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Arial Black" pitchFamily="34" charset="0"/>
              </a:rPr>
              <a:t> </a:t>
            </a:r>
            <a:endParaRPr lang="ru-RU" sz="14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Arial Black" pitchFamily="34" charset="0"/>
              </a:rPr>
              <a:t>ПУТЬ ПОДГОТОВКИ РЫЦАРЯ</a:t>
            </a:r>
            <a:r>
              <a:rPr lang="ru-RU" sz="1800" b="1" dirty="0">
                <a:solidFill>
                  <a:srgbClr val="FF6600"/>
                </a:solidFill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endParaRPr lang="ru-RU" sz="1800" dirty="0">
              <a:solidFill>
                <a:srgbClr val="FF6600"/>
              </a:solidFill>
              <a:latin typeface="Arial Black" pitchFamily="34" charset="0"/>
            </a:endParaRPr>
          </a:p>
          <a:p>
            <a:pPr lvl="1"/>
            <a:r>
              <a:rPr lang="ru-RU" sz="1600" dirty="0">
                <a:latin typeface="Arial Black" pitchFamily="34" charset="0"/>
              </a:rPr>
              <a:t>Жизнь в родной семье (до 7 лет)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Паж при супруге сюзерена (с 7 до 14 лет)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Оруженосец при сюзерене (с 14 до 21 года)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Посвящение в рыцари - 21 год </a:t>
            </a:r>
          </a:p>
          <a:p>
            <a:pPr marL="457200" lvl="1" indent="0">
              <a:buNone/>
            </a:pPr>
            <a:r>
              <a:rPr lang="ru-RU" sz="1600" dirty="0">
                <a:latin typeface="Arial Black" pitchFamily="34" charset="0"/>
              </a:rPr>
              <a:t>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Верховая езда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Плавание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Стихосложение и декламация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Охота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Стрельба из лука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Фехтование </a:t>
            </a:r>
          </a:p>
          <a:p>
            <a:pPr lvl="1"/>
            <a:r>
              <a:rPr lang="ru-RU" sz="1600" dirty="0">
                <a:latin typeface="Arial Black" pitchFamily="34" charset="0"/>
              </a:rPr>
              <a:t>Игра в шашки </a:t>
            </a:r>
          </a:p>
          <a:p>
            <a:pPr marL="0" indent="0">
              <a:buNone/>
            </a:pPr>
            <a:endParaRPr lang="ru-RU" sz="1800" b="1" dirty="0">
              <a:latin typeface="Arial Black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0D035BA-2838-477D-8764-383894883175}"/>
              </a:ext>
            </a:extLst>
          </p:cNvPr>
          <p:cNvSpPr/>
          <p:nvPr/>
        </p:nvSpPr>
        <p:spPr>
          <a:xfrm>
            <a:off x="9031155" y="279110"/>
            <a:ext cx="2388214" cy="2402958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5121361" y="5255451"/>
            <a:ext cx="6096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/>
              <a:t>Рыцарские заповеди </a:t>
            </a:r>
            <a:r>
              <a:rPr lang="ru-RU" sz="1600" dirty="0"/>
              <a:t>— быть верующим христианином, охранять церковь и Евангелие, защищать слабых, любить родину, быть мужественным в битве, повиноваться и быть верным сеньору, говорить правду и держать своё слово, блюсти чистоту нравов, быть щедрым, бороться против зла и защищать добро и т. п.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1361" y="2389516"/>
            <a:ext cx="3831253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рыцарские добродетели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(доблести):</a:t>
            </a:r>
          </a:p>
          <a:p>
            <a:r>
              <a:rPr lang="ru-RU" sz="1600" dirty="0"/>
              <a:t>мужество </a:t>
            </a:r>
          </a:p>
          <a:p>
            <a:r>
              <a:rPr lang="ru-RU" sz="1600" dirty="0"/>
              <a:t>верность </a:t>
            </a:r>
          </a:p>
          <a:p>
            <a:r>
              <a:rPr lang="ru-RU" sz="1600" dirty="0"/>
              <a:t>щедрость </a:t>
            </a:r>
          </a:p>
          <a:p>
            <a:r>
              <a:rPr lang="ru-RU" sz="1600" dirty="0"/>
              <a:t>благоразумие (умеренность)</a:t>
            </a:r>
          </a:p>
          <a:p>
            <a:r>
              <a:rPr lang="ru-RU" sz="1600" dirty="0"/>
              <a:t>утончённая общительность, куртуазность чувство чести </a:t>
            </a:r>
          </a:p>
          <a:p>
            <a:r>
              <a:rPr lang="ru-RU" sz="1600" dirty="0"/>
              <a:t>вольность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9605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1FF52-01E8-4E21-882B-C65A6AD4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416" y="197675"/>
            <a:ext cx="9603275" cy="104923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АВТОРСКИЕ СИСТЕМЫ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ГУМАНИСТИЧЕСКОГО обучения и всестороннего воспитания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AF740F-7A2F-4E4E-95E4-7A7D4CF6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665" y="1584251"/>
            <a:ext cx="7868093" cy="48284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cs typeface="Times New Roman" panose="02020603050405020304" pitchFamily="18" charset="0"/>
              </a:rPr>
              <a:t>Частная школа в </a:t>
            </a:r>
            <a:r>
              <a:rPr lang="ru-RU" sz="2000" b="1" dirty="0" err="1">
                <a:cs typeface="Times New Roman" panose="02020603050405020304" pitchFamily="18" charset="0"/>
              </a:rPr>
              <a:t>Мантуе</a:t>
            </a:r>
            <a:r>
              <a:rPr lang="ru-RU" sz="2000" b="1" dirty="0">
                <a:cs typeface="Times New Roman" panose="02020603050405020304" pitchFamily="18" charset="0"/>
              </a:rPr>
              <a:t> (Италия) «Дом радости» 1420-е гг. </a:t>
            </a:r>
            <a:r>
              <a:rPr lang="ru-RU" sz="2000" b="1" dirty="0" err="1">
                <a:cs typeface="Times New Roman" panose="02020603050405020304" pitchFamily="18" charset="0"/>
              </a:rPr>
              <a:t>Витторино</a:t>
            </a:r>
            <a:r>
              <a:rPr lang="ru-RU" sz="2000" b="1" dirty="0">
                <a:cs typeface="Times New Roman" panose="02020603050405020304" pitchFamily="18" charset="0"/>
              </a:rPr>
              <a:t> де </a:t>
            </a:r>
            <a:r>
              <a:rPr lang="ru-RU" sz="2000" b="1" dirty="0" err="1">
                <a:cs typeface="Times New Roman" panose="02020603050405020304" pitchFamily="18" charset="0"/>
              </a:rPr>
              <a:t>Фельтре</a:t>
            </a:r>
            <a:r>
              <a:rPr lang="ru-RU" sz="2000" b="1" dirty="0">
                <a:cs typeface="Times New Roman" panose="02020603050405020304" pitchFamily="18" charset="0"/>
              </a:rPr>
              <a:t> (1378—1446). </a:t>
            </a:r>
          </a:p>
          <a:p>
            <a:pPr marL="0" indent="0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Обучение совместное (девочки, мальчики; </a:t>
            </a:r>
            <a:r>
              <a:rPr lang="ru-RU" sz="2000" b="1" dirty="0"/>
              <a:t>представители аристократии, выходцы из народа; итальянцы, иностранцы)</a:t>
            </a:r>
            <a:r>
              <a:rPr lang="ru-RU" sz="2000" b="1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Цель - заложить у воспитанников фундамент общей культуры для последующего  самостоятельного овладевания специальными знаниями. В программу включены предметы всех «семи свободных искусств». Развитие интеллектуальных способностей, эстетическое воспитание, физическое развитие, спортивные игры, выработка грациозности в танцах, верховой езде (элементы рыцарского воспитания). В быте учеников в соответствие христианской традицией – аскетизм для укрепления в добродетели.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43" y="2602674"/>
            <a:ext cx="2400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73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" y="116632"/>
            <a:ext cx="6747164" cy="1049235"/>
          </a:xfrm>
        </p:spPr>
        <p:txBody>
          <a:bodyPr>
            <a:noAutofit/>
          </a:bodyPr>
          <a:lstStyle/>
          <a:p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ПЕДАГОГИЧЕСКАЯ СИСТЕМА </a:t>
            </a:r>
            <a:b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И.Г. ПЕСТАЛОЦЦИ (1746-1827)</a:t>
            </a:r>
            <a:b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br>
              <a:rPr lang="ru-RU" sz="2800" b="1" dirty="0">
                <a:latin typeface="Arial Black"/>
                <a:cs typeface="Arial Black"/>
              </a:rPr>
            </a:br>
            <a:br>
              <a:rPr lang="ru-RU" sz="1200" dirty="0">
                <a:latin typeface="Arial Black"/>
                <a:cs typeface="Arial Black"/>
              </a:rPr>
            </a:br>
            <a:br>
              <a:rPr lang="ru-RU" sz="2800" dirty="0">
                <a:latin typeface="Arial Black"/>
                <a:cs typeface="Arial Black"/>
              </a:rPr>
            </a:br>
            <a:endParaRPr lang="ru-RU" sz="2800" dirty="0">
              <a:latin typeface="Arial Black"/>
              <a:cs typeface="Arial Blac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358" y="1424763"/>
            <a:ext cx="10586902" cy="5164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6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Швейцарский педагог-демократ, 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руководитель сиротских приютов, </a:t>
            </a:r>
            <a:r>
              <a:rPr lang="ru-RU" sz="1600" b="1" dirty="0" err="1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Бургдорфского</a:t>
            </a:r>
            <a:r>
              <a:rPr lang="ru-RU" sz="16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 института. 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Разработал теорию элементарного образования, 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первым попытался соединить обучение детей </a:t>
            </a:r>
          </a:p>
          <a:p>
            <a:pPr marL="0" indent="0" algn="r">
              <a:buNone/>
            </a:pPr>
            <a:r>
              <a:rPr lang="ru-RU" sz="16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с производительным трудом. 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Основные произведения: </a:t>
            </a:r>
            <a:endParaRPr lang="ru-RU" sz="24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«Лингард и Гертруда»;  «Как Гертруда учит своих детей»; «Лебединая песня».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Программа воспитания 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Цель воспитания – развитие нравственной личности, формирование человечности.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cs typeface="Times New Roman" panose="02020603050405020304" pitchFamily="18" charset="0"/>
              </a:rPr>
              <a:t> Соответствие воспитания основным психическим свойствам природы ребенка (преобладание чувства над разумом, конкретность и образность детского мышления, подвижность и активность детской природы).  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Трудовое воспитание </a:t>
            </a:r>
            <a:r>
              <a:rPr lang="ru-RU" sz="1600" b="1" dirty="0">
                <a:cs typeface="Times New Roman" panose="02020603050405020304" pitchFamily="18" charset="0"/>
              </a:rPr>
              <a:t>– вооружение ребенка навыками сельскохозяйственного и ремесленного труда.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Физическое воспитание  - </a:t>
            </a:r>
            <a:r>
              <a:rPr lang="ru-RU" sz="1600" b="1" dirty="0">
                <a:cs typeface="Times New Roman" panose="02020603050405020304" pitchFamily="18" charset="0"/>
              </a:rPr>
              <a:t> развить заложенные природой физические силы в соответствующие навыки.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Умственное воспитание - </a:t>
            </a:r>
            <a:r>
              <a:rPr lang="ru-RU" sz="1600" b="1" dirty="0">
                <a:cs typeface="Times New Roman" panose="02020603050405020304" pitchFamily="18" charset="0"/>
              </a:rPr>
              <a:t>сформировать умения считать, измерять и владеть словом.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Нравственное воспитание - </a:t>
            </a:r>
            <a:r>
              <a:rPr lang="ru-RU" sz="1600" b="1" dirty="0">
                <a:cs typeface="Times New Roman" panose="02020603050405020304" pitchFamily="18" charset="0"/>
              </a:rPr>
              <a:t> формирование человечности, народности, мудрости, трудолюбия, покорности, смирения.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DFEF2D-91A3-4288-B7AC-7949E4B8C0C7}"/>
              </a:ext>
            </a:extLst>
          </p:cNvPr>
          <p:cNvSpPr/>
          <p:nvPr/>
        </p:nvSpPr>
        <p:spPr>
          <a:xfrm>
            <a:off x="7422910" y="268737"/>
            <a:ext cx="4195350" cy="7450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Arial Black"/>
                <a:cs typeface="Arial Black"/>
              </a:rPr>
              <a:t>«Час рождения ребенка есть первый час его обучения» И.Г. Песталоцци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465" y="0"/>
            <a:ext cx="11217349" cy="764704"/>
          </a:xfrm>
        </p:spPr>
        <p:txBody>
          <a:bodyPr>
            <a:normAutofit fontScale="90000"/>
          </a:bodyPr>
          <a:lstStyle/>
          <a:p>
            <a:br>
              <a:rPr lang="ru-RU" sz="2700" b="1" dirty="0"/>
            </a:br>
            <a:r>
              <a:rPr lang="ru-RU" sz="2700" b="1" dirty="0">
                <a:latin typeface="Arial Black"/>
                <a:cs typeface="Arial Black"/>
              </a:rPr>
              <a:t>ПЕДАГОГИЧЕСКАЯ СИСТЕМА А. ДИСТЕРВЕГА (1790-1866)</a:t>
            </a:r>
            <a:endParaRPr lang="ru-RU" sz="2700" dirty="0">
              <a:latin typeface="Arial Black"/>
              <a:cs typeface="Arial Blac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4522" y="908720"/>
            <a:ext cx="10015870" cy="5760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7200" b="1" i="1" dirty="0">
                <a:cs typeface="Times New Roman" panose="02020603050405020304" pitchFamily="18" charset="0"/>
              </a:rPr>
              <a:t>«Образование народа есть освобождение народа в самом широком смысле слова».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200" b="1" i="1" dirty="0">
                <a:cs typeface="Times New Roman" panose="02020603050405020304" pitchFamily="18" charset="0"/>
              </a:rPr>
              <a:t>А. Дистервег </a:t>
            </a:r>
            <a:br>
              <a:rPr lang="ru-RU" sz="7200" b="1" dirty="0">
                <a:cs typeface="Times New Roman" panose="02020603050405020304" pitchFamily="18" charset="0"/>
              </a:rPr>
            </a:br>
            <a:endParaRPr lang="ru-RU" sz="7200" b="1" dirty="0"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Видный немецкий педагог, руководитель учительских семинарий,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сторонник единой бессословной школы.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Разработал принципы воспитания (</a:t>
            </a:r>
            <a:r>
              <a:rPr lang="ru-RU" sz="7200" b="1" dirty="0" err="1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природосообразность</a:t>
            </a:r>
            <a:r>
              <a:rPr lang="ru-RU" sz="72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,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200" b="1" dirty="0" err="1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культуросообразность</a:t>
            </a:r>
            <a:r>
              <a:rPr lang="ru-RU" sz="72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, самодеятельность).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0000"/>
                </a:solidFill>
                <a:ea typeface="ＭＳ 明朝"/>
                <a:cs typeface="Times New Roman" panose="02020603050405020304" pitchFamily="18" charset="0"/>
              </a:rPr>
              <a:t>Создал дидактику развивающего обучения.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6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6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64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Цель воспитания </a:t>
            </a:r>
            <a:r>
              <a:rPr lang="ru-RU" sz="6400" b="1" dirty="0">
                <a:cs typeface="Times New Roman" panose="02020603050405020304" pitchFamily="18" charset="0"/>
              </a:rPr>
              <a:t>– подготовка самостоятельно мыслящего гражданина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i="1" dirty="0">
                <a:cs typeface="Times New Roman" panose="02020603050405020304" pitchFamily="18" charset="0"/>
              </a:rPr>
              <a:t>  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Основные принципы воспитания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dirty="0">
                <a:cs typeface="Times New Roman" panose="02020603050405020304" pitchFamily="18" charset="0"/>
              </a:rPr>
              <a:t> </a:t>
            </a:r>
            <a:r>
              <a:rPr lang="ru-RU" sz="6400" b="1" i="1" dirty="0">
                <a:cs typeface="Times New Roman" panose="02020603050405020304" pitchFamily="18" charset="0"/>
              </a:rPr>
              <a:t>Принцип природосообразности: </a:t>
            </a:r>
            <a:endParaRPr lang="ru-RU" sz="6400" b="1" dirty="0"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ru-RU" sz="6400" b="1" dirty="0">
                <a:cs typeface="Times New Roman" panose="02020603050405020304" pitchFamily="18" charset="0"/>
              </a:rPr>
              <a:t>соответствие воспитания естественному ходу развития самой детской природы.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i="1" dirty="0">
                <a:cs typeface="Times New Roman" panose="02020603050405020304" pitchFamily="18" charset="0"/>
              </a:rPr>
              <a:t>Принцип культуросообразности: </a:t>
            </a:r>
            <a:endParaRPr lang="ru-RU" sz="6400" b="1" dirty="0"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ru-RU" sz="6400" b="1" dirty="0">
                <a:cs typeface="Times New Roman" panose="02020603050405020304" pitchFamily="18" charset="0"/>
              </a:rPr>
              <a:t>соответствие воспитания естественному ходу развития современной культуры.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i="1" dirty="0">
                <a:cs typeface="Times New Roman" panose="02020603050405020304" pitchFamily="18" charset="0"/>
              </a:rPr>
              <a:t>Принцип самодеятельности</a:t>
            </a:r>
            <a:endParaRPr lang="ru-RU" sz="6400" b="1" dirty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6400" b="1" i="1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Дидактика развивающего обучения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dirty="0">
                <a:cs typeface="Times New Roman" panose="02020603050405020304" pitchFamily="18" charset="0"/>
              </a:rPr>
              <a:t>	– возбуждение задатков ребенка в поиске и усвоении истины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dirty="0"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6400" b="1" dirty="0">
                <a:solidFill>
                  <a:srgbClr val="FF0000"/>
                </a:solidFill>
                <a:cs typeface="Times New Roman" panose="02020603050405020304" pitchFamily="18" charset="0"/>
              </a:rPr>
              <a:t>4 группы дидактических правил: 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cs typeface="Times New Roman" panose="02020603050405020304" pitchFamily="18" charset="0"/>
              </a:rPr>
              <a:t>правила обучения, касающиеся ученика; 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cs typeface="Times New Roman" panose="02020603050405020304" pitchFamily="18" charset="0"/>
              </a:rPr>
              <a:t>правила обучения, касающиеся материала; 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cs typeface="Times New Roman" panose="02020603050405020304" pitchFamily="18" charset="0"/>
              </a:rPr>
              <a:t>правила обучения относительно места и времени; 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cs typeface="Times New Roman" panose="02020603050405020304" pitchFamily="18" charset="0"/>
              </a:rPr>
              <a:t>правила обучения, касающиеся учителя </a:t>
            </a:r>
          </a:p>
          <a:p>
            <a:pPr>
              <a:spcBef>
                <a:spcPts val="0"/>
              </a:spcBef>
            </a:pPr>
            <a:endParaRPr lang="ru-RU" sz="8000" dirty="0">
              <a:latin typeface="Arial Black"/>
              <a:cs typeface="Arial Black"/>
            </a:endParaRPr>
          </a:p>
          <a:p>
            <a:pPr>
              <a:spcBef>
                <a:spcPts val="0"/>
              </a:spcBef>
            </a:pP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1354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0092" y="1414130"/>
            <a:ext cx="10143461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b="1" i="1" dirty="0"/>
              <a:t>	</a:t>
            </a:r>
          </a:p>
          <a:p>
            <a:pPr algn="just"/>
            <a:r>
              <a:rPr lang="ru-RU" sz="3600" b="1" i="1" dirty="0">
                <a:latin typeface="Arial Black" panose="020B0A04020102020204" pitchFamily="34" charset="0"/>
              </a:rPr>
              <a:t>Вопросы:</a:t>
            </a:r>
          </a:p>
          <a:p>
            <a:pPr marL="457200" indent="-457200">
              <a:buAutoNum type="arabicPeriod"/>
            </a:pPr>
            <a:r>
              <a:rPr lang="ru-RU" sz="2800" b="1" i="1" dirty="0"/>
              <a:t>Воспитательные системы и </a:t>
            </a:r>
            <a:r>
              <a:rPr lang="ru-RU" sz="2800" b="1" dirty="0"/>
              <a:t>воспитательные технологии</a:t>
            </a:r>
          </a:p>
          <a:p>
            <a:pPr marL="457200" indent="-457200">
              <a:buAutoNum type="arabicPeriod"/>
            </a:pPr>
            <a:r>
              <a:rPr lang="ru-RU" sz="2800" b="1" i="1" dirty="0"/>
              <a:t>Воспитательные системы: сущность, структура, характеристика основных компонентов </a:t>
            </a:r>
          </a:p>
          <a:p>
            <a:r>
              <a:rPr lang="ru-RU" sz="2800" b="1" i="1" dirty="0"/>
              <a:t>3.  Историческая обусловленность возникновения и развития 	систем воспитания </a:t>
            </a:r>
          </a:p>
          <a:p>
            <a:pPr marL="514350" indent="-514350">
              <a:buAutoNum type="arabicPeriod" startAt="4"/>
            </a:pPr>
            <a:r>
              <a:rPr lang="ru-RU" sz="2800" b="1" i="1" dirty="0"/>
              <a:t>Характеристика воспитательных систем</a:t>
            </a:r>
          </a:p>
          <a:p>
            <a:pPr marL="514350" indent="-514350">
              <a:buAutoNum type="arabicPeriod" startAt="4"/>
            </a:pPr>
            <a:endParaRPr lang="ru-RU" sz="2800" b="1" i="1" dirty="0"/>
          </a:p>
          <a:p>
            <a:pPr marL="514350" indent="-514350">
              <a:buAutoNum type="arabicPeriod" startAt="4"/>
            </a:pPr>
            <a:endParaRPr lang="ru-RU" sz="2800" b="1" i="1" dirty="0"/>
          </a:p>
          <a:p>
            <a:pPr marL="514350" indent="-514350">
              <a:buAutoNum type="arabicPeriod" startAt="4"/>
            </a:pPr>
            <a:endParaRPr lang="ru-RU" sz="2800" b="1" i="1" dirty="0"/>
          </a:p>
        </p:txBody>
      </p:sp>
      <p:pic>
        <p:nvPicPr>
          <p:cNvPr id="3" name="Рисунок 2" descr="Академическая шапочка">
            <a:extLst>
              <a:ext uri="{FF2B5EF4-FFF2-40B4-BE49-F238E27FC236}">
                <a16:creationId xmlns:a16="http://schemas.microsoft.com/office/drawing/2014/main" id="{249D4AD1-C1AE-48A2-A82C-46ABF1C31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8956" y="359524"/>
            <a:ext cx="665732" cy="6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116" y="138223"/>
            <a:ext cx="9550756" cy="936961"/>
          </a:xfrm>
        </p:spPr>
        <p:txBody>
          <a:bodyPr>
            <a:noAutofit/>
          </a:bodyPr>
          <a:lstStyle/>
          <a:p>
            <a:r>
              <a:rPr lang="ru-RU" sz="2400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Вальдорфская</a:t>
            </a:r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школа</a:t>
            </a:r>
            <a:r>
              <a:rPr lang="ru-RU" sz="2400" b="1" dirty="0">
                <a:latin typeface="Arial Black" panose="020B0A04020102020204" pitchFamily="34" charset="0"/>
              </a:rPr>
              <a:t>:  </a:t>
            </a:r>
            <a:br>
              <a:rPr lang="ru-RU" sz="2400" b="1" dirty="0">
                <a:latin typeface="Arial Black" panose="020B0A04020102020204" pitchFamily="34" charset="0"/>
              </a:rPr>
            </a:br>
            <a:r>
              <a:rPr lang="ru-RU" sz="1800" b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немецкого философа и педагога </a:t>
            </a:r>
            <a:br>
              <a:rPr lang="ru-RU" sz="1800" b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1800" b="1" dirty="0">
                <a:latin typeface="Arial Black" panose="020B0A04020102020204" pitchFamily="34" charset="0"/>
                <a:cs typeface="Times New Roman" pitchFamily="18" charset="0"/>
              </a:rPr>
              <a:t>Рудольфа Штейнера (1861–1925 </a:t>
            </a:r>
            <a:r>
              <a:rPr lang="ru-RU" sz="1800" b="1" cap="none" dirty="0" err="1">
                <a:latin typeface="Arial Black" panose="020B0A04020102020204" pitchFamily="34" charset="0"/>
                <a:cs typeface="Times New Roman" pitchFamily="18" charset="0"/>
              </a:rPr>
              <a:t>г.г</a:t>
            </a:r>
            <a:r>
              <a:rPr lang="ru-RU" sz="1800" b="1" cap="none" dirty="0">
                <a:latin typeface="Arial Black" panose="020B0A04020102020204" pitchFamily="34" charset="0"/>
                <a:cs typeface="Times New Roman" pitchFamily="18" charset="0"/>
              </a:rPr>
              <a:t>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9823" y="1124744"/>
            <a:ext cx="8700977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160000">
              <a:lnSpc>
                <a:spcPct val="2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160000">
              <a:lnSpc>
                <a:spcPct val="2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160000">
              <a:lnSpc>
                <a:spcPct val="20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720000" indent="0">
              <a:lnSpc>
                <a:spcPct val="110000"/>
              </a:lnSpc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720000" indent="0">
              <a:lnSpc>
                <a:spcPct val="110000"/>
              </a:lnSpc>
              <a:buNone/>
            </a:pPr>
            <a:endParaRPr lang="ru-RU" sz="2000" b="1" dirty="0">
              <a:cs typeface="Times New Roman" pitchFamily="18" charset="0"/>
            </a:endParaRPr>
          </a:p>
          <a:p>
            <a:pPr marL="720000" indent="0">
              <a:lnSpc>
                <a:spcPct val="110000"/>
              </a:lnSpc>
              <a:buNone/>
            </a:pPr>
            <a:r>
              <a:rPr lang="ru-RU" sz="2000" b="1" dirty="0">
                <a:cs typeface="Times New Roman" pitchFamily="18" charset="0"/>
              </a:rPr>
              <a:t>Система самопознания и саморазвития личности, которые осуществляются в партнерстве с учителем, в гармонии души и тела.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96" y="1442742"/>
            <a:ext cx="2736304" cy="318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AFD39FA-A423-421D-8986-DC9E8C4C7273}"/>
              </a:ext>
            </a:extLst>
          </p:cNvPr>
          <p:cNvSpPr/>
          <p:nvPr/>
        </p:nvSpPr>
        <p:spPr>
          <a:xfrm>
            <a:off x="6355802" y="1442743"/>
            <a:ext cx="2736304" cy="31885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Основатель: Рудольф Штайнер – австрийский философ, учёный, оккультист, эзотерик, социальный реформатор и мистик XX века.</a:t>
            </a:r>
          </a:p>
        </p:txBody>
      </p:sp>
    </p:spTree>
    <p:extLst>
      <p:ext uri="{BB962C8B-B14F-4D97-AF65-F5344CB8AC3E}">
        <p14:creationId xmlns:p14="http://schemas.microsoft.com/office/powerpoint/2010/main" val="42179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39D8-9A62-4B10-9D7B-4766294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1" y="66825"/>
            <a:ext cx="9603275" cy="1049235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Воспитательная система Штейнера. </a:t>
            </a:r>
            <a:br>
              <a:rPr lang="ru-RU" sz="3100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Основные положения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4845F-B055-4AC3-9BE7-7621CB2F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25" y="1161027"/>
            <a:ext cx="9603275" cy="34506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F5EDB6-4C5B-4E4B-A450-8A885EC0EFD1}"/>
              </a:ext>
            </a:extLst>
          </p:cNvPr>
          <p:cNvSpPr/>
          <p:nvPr/>
        </p:nvSpPr>
        <p:spPr>
          <a:xfrm>
            <a:off x="351716" y="1161027"/>
            <a:ext cx="4533584" cy="1049235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Единство развития интеллекта (духа), тела и нравственности (души) человека. </a:t>
            </a:r>
          </a:p>
          <a:p>
            <a:pPr lvl="0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6CD2E4-298F-4E41-907C-C823A162B04D}"/>
              </a:ext>
            </a:extLst>
          </p:cNvPr>
          <p:cNvSpPr/>
          <p:nvPr/>
        </p:nvSpPr>
        <p:spPr>
          <a:xfrm>
            <a:off x="401782" y="4880254"/>
            <a:ext cx="4483519" cy="10492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опора на индивидуальные особенности детей, их душевные переживания как стимул для развития и осознания своего «Я»;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6B5EA0-2BB2-43F2-88F1-831547D1E2CC}"/>
              </a:ext>
            </a:extLst>
          </p:cNvPr>
          <p:cNvSpPr/>
          <p:nvPr/>
        </p:nvSpPr>
        <p:spPr>
          <a:xfrm>
            <a:off x="351716" y="2545056"/>
            <a:ext cx="4533584" cy="7469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педагогический принцип – свобода, предусматривающая ответственность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1AF03B-3C9C-4BBF-86F5-FFFD22DA0B84}"/>
              </a:ext>
            </a:extLst>
          </p:cNvPr>
          <p:cNvSpPr/>
          <p:nvPr/>
        </p:nvSpPr>
        <p:spPr>
          <a:xfrm>
            <a:off x="412488" y="3560618"/>
            <a:ext cx="4472812" cy="9421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Высокие требования к личности учителя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84F531-74EC-476C-ADBD-ECCDDCB1D6F2}"/>
              </a:ext>
            </a:extLst>
          </p:cNvPr>
          <p:cNvSpPr/>
          <p:nvPr/>
        </p:nvSpPr>
        <p:spPr>
          <a:xfrm>
            <a:off x="5778417" y="1250368"/>
            <a:ext cx="5873256" cy="8705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ориентация на развитие у детей способности чувствовать, творчески созидать, изучать природу, воспринимать культуру и искусство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D49EAA-3C88-4A61-9AF5-50D76C1DC655}"/>
              </a:ext>
            </a:extLst>
          </p:cNvPr>
          <p:cNvSpPr/>
          <p:nvPr/>
        </p:nvSpPr>
        <p:spPr>
          <a:xfrm>
            <a:off x="5778417" y="2389532"/>
            <a:ext cx="5873255" cy="87055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стремление оказать помощь ученику в форме суждения-совета, который высказывается как пожелание в ходе свободного общения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5BD542C-80D3-4824-BA4F-7B64D62E1BE2}"/>
              </a:ext>
            </a:extLst>
          </p:cNvPr>
          <p:cNvSpPr/>
          <p:nvPr/>
        </p:nvSpPr>
        <p:spPr>
          <a:xfrm>
            <a:off x="5778417" y="3420980"/>
            <a:ext cx="5873255" cy="11906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в качестве основных средств обучения яркого, живого слова, ритма, природного материала, игры, творческой деятельности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6AB2E0-9CC5-4CD6-900B-1D7E817BF599}"/>
              </a:ext>
            </a:extLst>
          </p:cNvPr>
          <p:cNvSpPr/>
          <p:nvPr/>
        </p:nvSpPr>
        <p:spPr>
          <a:xfrm>
            <a:off x="5778417" y="4880254"/>
            <a:ext cx="5873255" cy="11990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установка на обучение без отметок, на показ того, что педагог вместе с учениками ищет ответы на поставленные вопросы, не всегда зная ответы</a:t>
            </a:r>
          </a:p>
        </p:txBody>
      </p:sp>
    </p:spTree>
    <p:extLst>
      <p:ext uri="{BB962C8B-B14F-4D97-AF65-F5344CB8AC3E}">
        <p14:creationId xmlns:p14="http://schemas.microsoft.com/office/powerpoint/2010/main" val="2050777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99" y="212651"/>
            <a:ext cx="7492046" cy="76807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Воспитательная система </a:t>
            </a:r>
            <a:r>
              <a:rPr lang="ru-RU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С.Т.Шацкого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ru-RU" sz="2800" b="1" i="1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882" y="1196752"/>
            <a:ext cx="7525463" cy="3627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/>
              <a:t>Воспитательная система </a:t>
            </a:r>
            <a:r>
              <a:rPr lang="ru-RU" sz="2400" dirty="0" err="1"/>
              <a:t>С.Т.Шацкого</a:t>
            </a:r>
            <a:r>
              <a:rPr lang="ru-RU" sz="2400" dirty="0"/>
              <a:t> - </a:t>
            </a:r>
            <a:r>
              <a:rPr lang="ru-RU" sz="2400" i="1" dirty="0"/>
              <a:t>«клубная школа», «трудовая школа» и «школа жизни» </a:t>
            </a:r>
            <a:r>
              <a:rPr lang="ru-RU" sz="2400" b="1" i="1" dirty="0">
                <a:solidFill>
                  <a:srgbClr val="C00000"/>
                </a:solidFill>
              </a:rPr>
              <a:t>(</a:t>
            </a:r>
            <a:r>
              <a:rPr lang="ru-RU" sz="2400" b="1" dirty="0">
                <a:solidFill>
                  <a:srgbClr val="C00000"/>
                </a:solidFill>
              </a:rPr>
              <a:t>Щелковская коммуна-колония) </a:t>
            </a:r>
            <a:r>
              <a:rPr lang="ru-RU" sz="2400" i="1" dirty="0"/>
              <a:t>как целостное социально-педагогическое единство (среда), в состав которого входили ясли и детские сады, начальная и средняя школы, школа-интернат, клуб, читальня, подструктура исследовательских учреждений и система повышения квалификации педагогических кадров.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0CF3B4-00FA-4A0F-813B-75FFE3D8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183" y="287079"/>
            <a:ext cx="3484920" cy="325337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3F7485F-FB0A-4CB0-AEC7-77EF64D07079}"/>
              </a:ext>
            </a:extLst>
          </p:cNvPr>
          <p:cNvSpPr/>
          <p:nvPr/>
        </p:nvSpPr>
        <p:spPr>
          <a:xfrm>
            <a:off x="8482183" y="3785574"/>
            <a:ext cx="3484920" cy="1190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Шацкий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Станислав Теофилович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(1878 – 1934)</a:t>
            </a:r>
          </a:p>
        </p:txBody>
      </p:sp>
      <p:sp>
        <p:nvSpPr>
          <p:cNvPr id="7" name="Прямоугольник: скругленные углы 12">
            <a:extLst>
              <a:ext uri="{FF2B5EF4-FFF2-40B4-BE49-F238E27FC236}">
                <a16:creationId xmlns:a16="http://schemas.microsoft.com/office/drawing/2014/main" id="{556AB2E0-9CC5-4CD6-900B-1D7E817BF599}"/>
              </a:ext>
            </a:extLst>
          </p:cNvPr>
          <p:cNvSpPr/>
          <p:nvPr/>
        </p:nvSpPr>
        <p:spPr>
          <a:xfrm>
            <a:off x="571299" y="5304589"/>
            <a:ext cx="9116290" cy="10698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400" b="1" dirty="0">
                <a:solidFill>
                  <a:schemeClr val="tx1"/>
                </a:solidFill>
              </a:rPr>
              <a:t>Д. Дьюи: «Я не знаю ничего подобного в мире, что могло бы 					сравниться с этой колонией»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 flipV="1">
            <a:off x="730537" y="2283760"/>
            <a:ext cx="0" cy="3003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95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39D8-9A62-4B10-9D7B-4766294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57" y="-380062"/>
            <a:ext cx="8527205" cy="1049235"/>
          </a:xfrm>
        </p:spPr>
        <p:txBody>
          <a:bodyPr>
            <a:normAutofit fontScale="90000"/>
          </a:bodyPr>
          <a:lstStyle/>
          <a:p>
            <a:pPr algn="l"/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</a:t>
            </a:r>
            <a:r>
              <a:rPr lang="ru-RU" sz="3100" b="1" dirty="0" err="1">
                <a:latin typeface="Arial Black" panose="020B0A04020102020204" pitchFamily="34" charset="0"/>
              </a:rPr>
              <a:t>С.Т.Шацкого</a:t>
            </a:r>
            <a:r>
              <a:rPr lang="ru-RU" sz="31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4845F-B055-4AC3-9BE7-7621CB2F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31" y="246956"/>
            <a:ext cx="11608906" cy="655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			</a:t>
            </a:r>
            <a:r>
              <a:rPr lang="ru-RU" sz="2400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Основные положения</a:t>
            </a:r>
            <a:endParaRPr lang="ru-RU" sz="24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F5EDB6-4C5B-4E4B-A450-8A885EC0EFD1}"/>
              </a:ext>
            </a:extLst>
          </p:cNvPr>
          <p:cNvSpPr/>
          <p:nvPr/>
        </p:nvSpPr>
        <p:spPr>
          <a:xfrm>
            <a:off x="189331" y="797021"/>
            <a:ext cx="5002779" cy="3240933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	Реализация  на российской почве аналога просветительного общества по работе среди детей и взрослых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«</a:t>
            </a:r>
            <a:r>
              <a:rPr lang="ru-RU" sz="16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Сетлемент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» </a:t>
            </a:r>
            <a:r>
              <a:rPr lang="ru-RU" sz="1600" b="1" dirty="0">
                <a:solidFill>
                  <a:schemeClr val="tx1"/>
                </a:solidFill>
              </a:rPr>
              <a:t>(англ. </a:t>
            </a:r>
            <a:r>
              <a:rPr lang="ru-RU" sz="1600" b="1" dirty="0" err="1">
                <a:solidFill>
                  <a:schemeClr val="tx1"/>
                </a:solidFill>
              </a:rPr>
              <a:t>sentlement</a:t>
            </a:r>
            <a:r>
              <a:rPr lang="ru-RU" sz="1600" b="1" dirty="0">
                <a:solidFill>
                  <a:schemeClr val="tx1"/>
                </a:solidFill>
              </a:rPr>
              <a:t> поселение).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	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	Создание в 1905 г. маленькой сельской коммуны- </a:t>
            </a:r>
            <a:r>
              <a:rPr lang="ru-RU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Щелковская коммуна-колония</a:t>
            </a:r>
            <a:r>
              <a:rPr lang="ru-RU" sz="1600" b="1" dirty="0">
                <a:solidFill>
                  <a:schemeClr val="tx1"/>
                </a:solidFill>
              </a:rPr>
              <a:t> с трудовым и художественным образованием и воспитанием, детским самоуправлением.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6CD2E4-298F-4E41-907C-C823A162B04D}"/>
              </a:ext>
            </a:extLst>
          </p:cNvPr>
          <p:cNvSpPr/>
          <p:nvPr/>
        </p:nvSpPr>
        <p:spPr>
          <a:xfrm>
            <a:off x="393762" y="5044705"/>
            <a:ext cx="4483519" cy="7280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должен быть направлен на развитие сил и способностей детей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6B5EA0-2BB2-43F2-88F1-831547D1E2CC}"/>
              </a:ext>
            </a:extLst>
          </p:cNvPr>
          <p:cNvSpPr/>
          <p:nvPr/>
        </p:nvSpPr>
        <p:spPr>
          <a:xfrm>
            <a:off x="5752160" y="2867528"/>
            <a:ext cx="5873256" cy="7469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</a:rPr>
              <a:t>Активное творческое знакомство детей с миром и его освоение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1AF03B-3C9C-4BBF-86F5-FFFD22DA0B84}"/>
              </a:ext>
            </a:extLst>
          </p:cNvPr>
          <p:cNvSpPr/>
          <p:nvPr/>
        </p:nvSpPr>
        <p:spPr>
          <a:xfrm>
            <a:off x="372859" y="4244936"/>
            <a:ext cx="4472812" cy="6879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 должен иметь для воспитуемых личную и общественную значимость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84F531-74EC-476C-ADBD-ECCDDCB1D6F2}"/>
              </a:ext>
            </a:extLst>
          </p:cNvPr>
          <p:cNvSpPr/>
          <p:nvPr/>
        </p:nvSpPr>
        <p:spPr>
          <a:xfrm>
            <a:off x="393763" y="5884561"/>
            <a:ext cx="4483518" cy="9011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Труд должен развивать у детей деловые связи и партнерские отношения. Труд должен быть интересен для детей</a:t>
            </a:r>
          </a:p>
          <a:p>
            <a:pPr lvl="0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D49EAA-3C88-4A61-9AF5-50D76C1DC655}"/>
              </a:ext>
            </a:extLst>
          </p:cNvPr>
          <p:cNvSpPr/>
          <p:nvPr/>
        </p:nvSpPr>
        <p:spPr>
          <a:xfrm>
            <a:off x="5752160" y="1161027"/>
            <a:ext cx="5826067" cy="14859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Активное включение воспитуемых в изучение и преобразование окружающей среды посредством организации различных аспектов жизнедеятельности личности – трудового, физического, умственного, игрового пространства </a:t>
            </a:r>
          </a:p>
          <a:p>
            <a:pPr lvl="0"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5BD542C-80D3-4824-BA4F-7B64D62E1BE2}"/>
              </a:ext>
            </a:extLst>
          </p:cNvPr>
          <p:cNvSpPr/>
          <p:nvPr/>
        </p:nvSpPr>
        <p:spPr>
          <a:xfrm>
            <a:off x="5752160" y="3865251"/>
            <a:ext cx="5873256" cy="9533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chemeClr val="tx1"/>
                </a:solidFill>
              </a:rPr>
              <a:t>Общественно-полезный труд, детское самоуправление, неподдельный интерес к личности детей, повседневный и повсеместный учет их интересов, запросов.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6AB2E0-9CC5-4CD6-900B-1D7E817BF599}"/>
              </a:ext>
            </a:extLst>
          </p:cNvPr>
          <p:cNvSpPr/>
          <p:nvPr/>
        </p:nvSpPr>
        <p:spPr>
          <a:xfrm>
            <a:off x="5752160" y="5069398"/>
            <a:ext cx="5873256" cy="173075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ru-RU" sz="2000" b="1" dirty="0">
                <a:solidFill>
                  <a:schemeClr val="tx1"/>
                </a:solidFill>
              </a:rPr>
              <a:t>В 1919 г. С.Т. </a:t>
            </a:r>
            <a:r>
              <a:rPr lang="ru-RU" sz="2000" b="1" dirty="0" err="1">
                <a:solidFill>
                  <a:schemeClr val="tx1"/>
                </a:solidFill>
              </a:rPr>
              <a:t>Шацкий</a:t>
            </a:r>
            <a:r>
              <a:rPr lang="ru-RU" sz="2000" b="1" dirty="0">
                <a:solidFill>
                  <a:schemeClr val="tx1"/>
                </a:solidFill>
              </a:rPr>
              <a:t> создал знаменитую </a:t>
            </a:r>
            <a:r>
              <a:rPr lang="ru-RU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Первую опытную станцию по народному образованию </a:t>
            </a:r>
            <a:r>
              <a:rPr lang="ru-RU" sz="2000" b="1" dirty="0">
                <a:solidFill>
                  <a:schemeClr val="tx1"/>
                </a:solidFill>
              </a:rPr>
              <a:t>Наркомпроса РСФСР</a:t>
            </a:r>
          </a:p>
        </p:txBody>
      </p:sp>
    </p:spTree>
    <p:extLst>
      <p:ext uri="{BB962C8B-B14F-4D97-AF65-F5344CB8AC3E}">
        <p14:creationId xmlns:p14="http://schemas.microsoft.com/office/powerpoint/2010/main" val="27413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462" y="3731173"/>
            <a:ext cx="9900745" cy="2322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Система воспитания человека в коллективе и через коллектив </a:t>
            </a:r>
            <a:r>
              <a:rPr lang="ru-RU" sz="2600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А.С.Макаренко</a:t>
            </a: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. </a:t>
            </a:r>
          </a:p>
          <a:p>
            <a:pPr marL="114300" indent="0" algn="ctr">
              <a:buNone/>
            </a:pPr>
            <a:endParaRPr lang="ru-RU" sz="2600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6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Главная цель – воспитание человека-коллективиста, для которого общественные интересы превыше личных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88640"/>
            <a:ext cx="30243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180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216" y="325820"/>
            <a:ext cx="7675419" cy="6415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Arial Black" panose="020B0A04020102020204" pitchFamily="34" charset="0"/>
                <a:cs typeface="Times New Roman" pitchFamily="18" charset="0"/>
              </a:rPr>
              <a:t>Система воспитания человека в коллективе и через коллектив </a:t>
            </a:r>
            <a:r>
              <a:rPr lang="ru-RU" sz="2800" b="1" dirty="0" err="1">
                <a:latin typeface="Arial Black" panose="020B0A04020102020204" pitchFamily="34" charset="0"/>
                <a:cs typeface="Times New Roman" pitchFamily="18" charset="0"/>
              </a:rPr>
              <a:t>А.С.Макаренко</a:t>
            </a:r>
            <a:r>
              <a:rPr lang="ru-RU" sz="28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  <a:p>
            <a:endParaRPr lang="ru-RU" b="1" dirty="0"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114300" indent="0">
              <a:lnSpc>
                <a:spcPct val="100000"/>
              </a:lnSpc>
              <a:buNone/>
            </a:pPr>
            <a:r>
              <a:rPr lang="ru-RU" sz="1800" b="1" dirty="0">
                <a:latin typeface="Arial Black" panose="020B0A04020102020204" pitchFamily="34" charset="0"/>
                <a:cs typeface="Times New Roman" pitchFamily="18" charset="0"/>
              </a:rPr>
              <a:t>Главная цель – воспитание человека-коллективиста, для которого общественные интересы превыше личных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85" y="116632"/>
            <a:ext cx="30243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3A4E87A-6174-4B84-817F-EBD0FF01DAE2}"/>
              </a:ext>
            </a:extLst>
          </p:cNvPr>
          <p:cNvSpPr/>
          <p:nvPr/>
        </p:nvSpPr>
        <p:spPr>
          <a:xfrm>
            <a:off x="366579" y="1828799"/>
            <a:ext cx="7142585" cy="34457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b="1" dirty="0">
                <a:solidFill>
                  <a:schemeClr val="tx1"/>
                </a:solidFill>
              </a:rPr>
              <a:t> 1920 г. руководил трудовой колонией для несовершеннолетних правонарушителей близ Полтавы (в 1928 г. переведена в </a:t>
            </a:r>
            <a:r>
              <a:rPr lang="ru-RU" b="1" dirty="0" err="1">
                <a:solidFill>
                  <a:schemeClr val="tx1"/>
                </a:solidFill>
              </a:rPr>
              <a:t>Куряж</a:t>
            </a:r>
            <a:r>
              <a:rPr lang="ru-RU" b="1" dirty="0">
                <a:solidFill>
                  <a:schemeClr val="tx1"/>
                </a:solidFill>
              </a:rPr>
              <a:t> (под Харьков). С 1927 г. совмещал работу в колонии с организацией детской трудовой Коммуны имени Ф. Э. Дзержинского под Харьковом. С 1928 г. - заведующий коммуной, с 1932 г. - начальник педагогической части. В 1935 г. начальник, в 1937 г. – заместитель начальника отдела трудовых колоний НКВД УССР. С осени 1936 г. возглавлял колонию для несовершеннолетних № 5 в Броварах под Киевом. В 1937 г. переехал в Москву, занимался литературной и общественно-педагогической деятельностью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CC73C4F-DDB6-4344-879C-58A76D7B09A7}"/>
              </a:ext>
            </a:extLst>
          </p:cNvPr>
          <p:cNvSpPr/>
          <p:nvPr/>
        </p:nvSpPr>
        <p:spPr>
          <a:xfrm>
            <a:off x="8657633" y="3847171"/>
            <a:ext cx="3311237" cy="7483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МАКАРЕНКО 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Антон Семенович</a:t>
            </a:r>
            <a:r>
              <a:rPr lang="ru-RU" sz="1600" dirty="0">
                <a:solidFill>
                  <a:schemeClr val="tx1"/>
                </a:solidFill>
              </a:rPr>
              <a:t> (1888  –1939 гг.], </a:t>
            </a:r>
            <a:r>
              <a:rPr lang="ru-RU" sz="1600" b="1" dirty="0">
                <a:solidFill>
                  <a:schemeClr val="tx1"/>
                </a:solidFill>
              </a:rPr>
              <a:t>советский педагог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2FFC248-C863-48F7-A525-F181313F7CA8}"/>
              </a:ext>
            </a:extLst>
          </p:cNvPr>
          <p:cNvSpPr/>
          <p:nvPr/>
        </p:nvSpPr>
        <p:spPr>
          <a:xfrm>
            <a:off x="8657632" y="4901635"/>
            <a:ext cx="3311238" cy="20232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произведения: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«Педагогическая поэма»;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«Книга для родителей»;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«Проблемы школьного советского воспитания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64697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1361" y="159079"/>
            <a:ext cx="9603275" cy="56135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latin typeface="Arial Black"/>
                <a:cs typeface="Arial Black"/>
              </a:rPr>
              <a:t>ПЕДАГОГИЧЕСКАЯ СИСТЕМА А.С. МАКАРЕНКО</a:t>
            </a:r>
            <a:endParaRPr lang="ru-RU" sz="1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015" y="1103970"/>
            <a:ext cx="5809785" cy="5510586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Программа воспитания: </a:t>
            </a:r>
            <a:endParaRPr lang="ru-RU" sz="16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 коллективе;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организация детского самоуправления;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включение детей в трудовую деятельность, их политехническое образование; </a:t>
            </a:r>
          </a:p>
          <a:p>
            <a:pPr marL="400050" lvl="1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использование новой методики организации воспитательного процесса.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беспризорниками в колонии им. А.М. Горького (1920-1927) и коммуне им. Ф.Э. Дзержинского (1927-1937)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Коллектив как цель и средство воспитания: </a:t>
            </a:r>
          </a:p>
          <a:p>
            <a:pPr marL="400050" lvl="1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жизни коллектива;</a:t>
            </a:r>
          </a:p>
          <a:p>
            <a:pPr marL="400050" lvl="1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стадии развития коллектива;</a:t>
            </a:r>
          </a:p>
          <a:p>
            <a:pPr marL="400050" lvl="1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наполняемость первичного и общего коллективов;</a:t>
            </a:r>
          </a:p>
          <a:p>
            <a:pPr marL="400050" lvl="1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сводный отряд;</a:t>
            </a:r>
          </a:p>
          <a:p>
            <a:pPr marL="400050" lvl="1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принцип параллельного педагогического действия;</a:t>
            </a:r>
          </a:p>
          <a:p>
            <a:pPr marL="400050" lvl="1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традиции коллектива;</a:t>
            </a:r>
          </a:p>
          <a:p>
            <a:pPr marL="400050" lvl="1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взаимодействие детского и взрослого коллективов.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40291CD-C670-4625-A900-8936075345D8}"/>
              </a:ext>
            </a:extLst>
          </p:cNvPr>
          <p:cNvSpPr/>
          <p:nvPr/>
        </p:nvSpPr>
        <p:spPr>
          <a:xfrm>
            <a:off x="9567553" y="145378"/>
            <a:ext cx="2410692" cy="13141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«Как можно больше уважения к человеку и как можно больше требований к нему»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E9E64A1-3A7B-4DF7-B1D1-C3A6F889F43F}"/>
              </a:ext>
            </a:extLst>
          </p:cNvPr>
          <p:cNvSpPr/>
          <p:nvPr/>
        </p:nvSpPr>
        <p:spPr>
          <a:xfrm>
            <a:off x="7014117" y="2074127"/>
            <a:ext cx="4964128" cy="45404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будет воспитывающим, если он включен в систему производственных и 	социальных отношений. Виды производительного труда: самообслуживание, работа в мастерских, сельскохозяйственный труд, трудовая деятельность на промышленных предприятиях.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методы воспитания: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система перспективных линий; </a:t>
            </a:r>
          </a:p>
          <a:p>
            <a:pPr marL="400050" lvl="1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переключение страстей; </a:t>
            </a:r>
          </a:p>
          <a:p>
            <a:pPr marL="400050" lvl="1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атака в лоб; </a:t>
            </a:r>
          </a:p>
          <a:p>
            <a:pPr marL="400050" lvl="1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обходное движение; </a:t>
            </a:r>
          </a:p>
          <a:p>
            <a:pPr marL="400050" lvl="1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 авансирование личности.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детского самоуправления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400050" lvl="1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воспитанника опытом социальных отношений, провести его через позицию организатора и исполнителя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5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95" y="89210"/>
            <a:ext cx="10247971" cy="1494263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Этапы организации воспитания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  <a:ea typeface="Times New Roman"/>
              </a:rPr>
              <a:t>(в соответствии с этапами развития коллектива)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927351"/>
              </p:ext>
            </p:extLst>
          </p:nvPr>
        </p:nvGraphicFramePr>
        <p:xfrm>
          <a:off x="1981200" y="1412776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039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363769"/>
            <a:ext cx="10764982" cy="7163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Воспитательная система итальянского педагога Марии </a:t>
            </a:r>
            <a:r>
              <a:rPr lang="ru-RU" sz="2800" b="1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Монтессори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 (1870–1952 </a:t>
            </a:r>
            <a:r>
              <a:rPr lang="ru-RU" sz="2800" b="1" cap="none" dirty="0" err="1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г.г</a:t>
            </a:r>
            <a:r>
              <a:rPr lang="ru-RU" sz="2800" b="1" cap="none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737" y="4896910"/>
            <a:ext cx="9688552" cy="1815986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lvl="1" indent="0">
              <a:buNone/>
            </a:pPr>
            <a:r>
              <a:rPr lang="ru-RU" sz="2200" b="1" dirty="0"/>
              <a:t>Система разработана в русле идеи свободного воспитания и раннего развития в детском саду и начальной школе. </a:t>
            </a:r>
          </a:p>
          <a:p>
            <a:pPr marL="514350" lvl="1" indent="0">
              <a:buNone/>
            </a:pPr>
            <a:r>
              <a:rPr lang="ru-RU" sz="2200" b="1" dirty="0"/>
              <a:t>Главная задача школы -  создавать окружающую среду, способствующую естественному процессу саморазвития ребенка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10" y="1525164"/>
            <a:ext cx="3685309" cy="292672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557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39D8-9A62-4B10-9D7B-4766294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92" y="420550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Монтессори </a:t>
            </a:r>
            <a:br>
              <a:rPr lang="ru-RU" sz="31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itchFamily="18" charset="0"/>
              </a:rPr>
              <a:t>Основные положения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4845F-B055-4AC3-9BE7-7621CB2F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693683"/>
            <a:ext cx="10068793" cy="57437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F5EDB6-4C5B-4E4B-A450-8A885EC0EFD1}"/>
              </a:ext>
            </a:extLst>
          </p:cNvPr>
          <p:cNvSpPr/>
          <p:nvPr/>
        </p:nvSpPr>
        <p:spPr>
          <a:xfrm>
            <a:off x="351716" y="790615"/>
            <a:ext cx="4609380" cy="104923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обучение и воспитание должны проходить в соответствии с развитием личности, т.к. ребенок сам себя развивает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6CD2E4-298F-4E41-907C-C823A162B04D}"/>
              </a:ext>
            </a:extLst>
          </p:cNvPr>
          <p:cNvSpPr/>
          <p:nvPr/>
        </p:nvSpPr>
        <p:spPr>
          <a:xfrm>
            <a:off x="401781" y="4679277"/>
            <a:ext cx="4483519" cy="104923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девиз воспитательной системы - обращение ребенка к педагогу («Помоги мне сделать это»)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6B5EA0-2BB2-43F2-88F1-831547D1E2CC}"/>
              </a:ext>
            </a:extLst>
          </p:cNvPr>
          <p:cNvSpPr/>
          <p:nvPr/>
        </p:nvSpPr>
        <p:spPr>
          <a:xfrm>
            <a:off x="351716" y="2041495"/>
            <a:ext cx="4533584" cy="8380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вся жизнь ребенка – от рождения до гражданской зрелости – развитие его независимости и самостоятельности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1AF03B-3C9C-4BBF-86F5-FFFD22DA0B84}"/>
              </a:ext>
            </a:extLst>
          </p:cNvPr>
          <p:cNvSpPr/>
          <p:nvPr/>
        </p:nvSpPr>
        <p:spPr>
          <a:xfrm>
            <a:off x="382102" y="3131026"/>
            <a:ext cx="4472812" cy="12751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 организации воспитания необходим учет </a:t>
            </a:r>
            <a:r>
              <a:rPr lang="ru-RU" sz="1600" b="1" dirty="0" err="1">
                <a:solidFill>
                  <a:schemeClr val="tx1"/>
                </a:solidFill>
                <a:cs typeface="Times New Roman" pitchFamily="18" charset="0"/>
              </a:rPr>
              <a:t>сензитивности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и спонтанности развития, единство индивидуального и социального развития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84F531-74EC-476C-ADBD-ECCDDCB1D6F2}"/>
              </a:ext>
            </a:extLst>
          </p:cNvPr>
          <p:cNvSpPr/>
          <p:nvPr/>
        </p:nvSpPr>
        <p:spPr>
          <a:xfrm>
            <a:off x="5778417" y="1315233"/>
            <a:ext cx="4031672" cy="87055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в разуме нет ничего такого, чего прежде не было бы в чувствах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D49EAA-3C88-4A61-9AF5-50D76C1DC655}"/>
              </a:ext>
            </a:extLst>
          </p:cNvPr>
          <p:cNvSpPr/>
          <p:nvPr/>
        </p:nvSpPr>
        <p:spPr>
          <a:xfrm>
            <a:off x="5778417" y="2389533"/>
            <a:ext cx="4031671" cy="6511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сущность разума – в упорядочении и сопоставлении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5BD542C-80D3-4824-BA4F-7B64D62E1BE2}"/>
              </a:ext>
            </a:extLst>
          </p:cNvPr>
          <p:cNvSpPr/>
          <p:nvPr/>
        </p:nvSpPr>
        <p:spPr>
          <a:xfrm>
            <a:off x="5778417" y="3244446"/>
            <a:ext cx="4031673" cy="1190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не надо обучать ребенка: необходимо предоставить ему условия для самостоятельного развития и освоения человеческой культуры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6AB2E0-9CC5-4CD6-900B-1D7E817BF599}"/>
              </a:ext>
            </a:extLst>
          </p:cNvPr>
          <p:cNvSpPr/>
          <p:nvPr/>
        </p:nvSpPr>
        <p:spPr>
          <a:xfrm>
            <a:off x="5778417" y="4880254"/>
            <a:ext cx="4031673" cy="119900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главное в воспитании – </a:t>
            </a:r>
            <a:r>
              <a:rPr lang="ru-RU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организация  окружающей среды для «впитывания» человеческой культуры</a:t>
            </a:r>
            <a:endParaRPr lang="ru-RU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0419-993C-4E4F-9638-1D867028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6214"/>
            <a:ext cx="7635875" cy="6191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Воспитание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: определение, цель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3657A-1728-409F-92EC-E72305920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173162"/>
            <a:ext cx="7918451" cy="199072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ctr">
              <a:buNone/>
              <a:defRPr/>
            </a:pPr>
            <a:r>
              <a:rPr lang="ru-RU" sz="2400" b="1" dirty="0"/>
              <a:t>Воспитание – </a:t>
            </a:r>
          </a:p>
          <a:p>
            <a:pPr indent="0" algn="ctr">
              <a:buNone/>
              <a:defRPr/>
            </a:pPr>
            <a:r>
              <a:rPr lang="ru-RU" sz="2400" dirty="0"/>
              <a:t>это </a:t>
            </a:r>
            <a:r>
              <a:rPr lang="ru-RU" sz="2400" dirty="0">
                <a:solidFill>
                  <a:srgbClr val="C00000"/>
                </a:solidFill>
              </a:rPr>
              <a:t>целенаправленный </a:t>
            </a:r>
            <a:r>
              <a:rPr lang="ru-RU" sz="2400" dirty="0">
                <a:solidFill>
                  <a:schemeClr val="tx1"/>
                </a:solidFill>
              </a:rPr>
              <a:t>процесс </a:t>
            </a:r>
            <a:r>
              <a:rPr lang="ru-RU" sz="2400" dirty="0">
                <a:solidFill>
                  <a:srgbClr val="C00000"/>
                </a:solidFill>
              </a:rPr>
              <a:t>формирования разносторонне развитой, нравственно зрелой, творческой личности обучающегося</a:t>
            </a:r>
            <a:endParaRPr lang="ru-RU" sz="2400" b="1" i="1" dirty="0">
              <a:solidFill>
                <a:srgbClr val="C00000"/>
              </a:solidFill>
            </a:endParaRPr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r>
              <a:rPr lang="ru-RU" sz="1350" b="1" i="1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1926599-1786-4013-8CEA-E10AD0585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4455042"/>
            <a:ext cx="8061327" cy="16905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  <a:defRPr/>
            </a:pPr>
            <a:endParaRPr lang="ru-RU" sz="5100" b="1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r>
              <a:rPr lang="ru-RU" sz="5100" b="1" dirty="0">
                <a:solidFill>
                  <a:srgbClr val="C00000"/>
                </a:solidFill>
              </a:rPr>
              <a:t>Целью</a:t>
            </a:r>
            <a:r>
              <a:rPr lang="ru-RU" sz="5100" dirty="0">
                <a:solidFill>
                  <a:srgbClr val="C00000"/>
                </a:solidFill>
              </a:rPr>
              <a:t> воспитания является </a:t>
            </a:r>
          </a:p>
          <a:p>
            <a:pPr marL="0" indent="0" algn="ctr">
              <a:buNone/>
              <a:defRPr/>
            </a:pPr>
            <a:r>
              <a:rPr lang="ru-RU" sz="5100" dirty="0">
                <a:solidFill>
                  <a:srgbClr val="C00000"/>
                </a:solidFill>
              </a:rPr>
              <a:t>формирование разносторонне развитой, нравственно зрелой, творческой личности обучающегося</a:t>
            </a:r>
            <a:endParaRPr lang="ru-RU" sz="51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ru-RU" sz="7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ECCF7B4-C5EB-420B-86AF-58E230A28111}"/>
              </a:ext>
            </a:extLst>
          </p:cNvPr>
          <p:cNvSpPr/>
          <p:nvPr/>
        </p:nvSpPr>
        <p:spPr>
          <a:xfrm>
            <a:off x="8227135" y="795339"/>
            <a:ext cx="3160713" cy="80327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Кодекс Республики Беларусь об образовании (2011)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744ADA28-D55F-4D3D-8AC7-35F844A49A31}"/>
              </a:ext>
            </a:extLst>
          </p:cNvPr>
          <p:cNvSpPr/>
          <p:nvPr/>
        </p:nvSpPr>
        <p:spPr>
          <a:xfrm>
            <a:off x="4406106" y="3349088"/>
            <a:ext cx="935038" cy="920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04972"/>
              </p:ext>
            </p:extLst>
          </p:nvPr>
        </p:nvGraphicFramePr>
        <p:xfrm>
          <a:off x="997527" y="430595"/>
          <a:ext cx="10610894" cy="621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5609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60672" cy="9323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Воспитательная система французского педагога и философа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Селестена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Френе</a:t>
            </a: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b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(1896–1966 </a:t>
            </a:r>
            <a:r>
              <a:rPr lang="ru-RU" sz="2400" cap="none" dirty="0" err="1">
                <a:latin typeface="Arial Black" panose="020B0A04020102020204" pitchFamily="34" charset="0"/>
                <a:cs typeface="Times New Roman" pitchFamily="18" charset="0"/>
              </a:rPr>
              <a:t>г.г</a:t>
            </a:r>
            <a:r>
              <a:rPr lang="ru-RU" sz="2400" cap="none" dirty="0">
                <a:latin typeface="Arial Black" panose="020B0A04020102020204" pitchFamily="34" charset="0"/>
                <a:cs typeface="Times New Roman" pitchFamily="18" charset="0"/>
              </a:rPr>
              <a:t>.</a:t>
            </a:r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)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7717" y="1355834"/>
            <a:ext cx="8888763" cy="53135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300" dirty="0">
                <a:latin typeface="Arial Black" panose="020B0A04020102020204" pitchFamily="34" charset="0"/>
                <a:cs typeface="Times New Roman" pitchFamily="18" charset="0"/>
              </a:rPr>
              <a:t>Система </a:t>
            </a:r>
            <a:r>
              <a:rPr lang="ru-RU" sz="2300" dirty="0" err="1">
                <a:latin typeface="Arial Black" panose="020B0A04020102020204" pitchFamily="34" charset="0"/>
                <a:cs typeface="Times New Roman" pitchFamily="18" charset="0"/>
              </a:rPr>
              <a:t>Френе</a:t>
            </a:r>
            <a:r>
              <a:rPr lang="ru-RU" sz="2300" dirty="0">
                <a:latin typeface="Arial Black" panose="020B0A04020102020204" pitchFamily="34" charset="0"/>
                <a:cs typeface="Times New Roman" pitchFamily="18" charset="0"/>
              </a:rPr>
              <a:t> - модель «детского заповедника», </a:t>
            </a:r>
          </a:p>
          <a:p>
            <a:pPr marL="114300" indent="0">
              <a:buNone/>
            </a:pPr>
            <a:r>
              <a:rPr lang="ru-RU" sz="2300" dirty="0">
                <a:latin typeface="Arial Black" panose="020B0A04020102020204" pitchFamily="34" charset="0"/>
                <a:cs typeface="Times New Roman" pitchFamily="18" charset="0"/>
              </a:rPr>
              <a:t>цель воспитания в котором -  «максимальное развитие личности ребенка в разумно организованном обществе, которое будет служить ему и которому он сам будет служить».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96" y="1508987"/>
            <a:ext cx="3168352" cy="3513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28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839D8-9A62-4B10-9D7B-47662945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80" y="1"/>
            <a:ext cx="11678567" cy="144789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Воспитательная система </a:t>
            </a:r>
            <a:r>
              <a:rPr lang="ru-RU" sz="31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Френе</a:t>
            </a:r>
            <a:r>
              <a:rPr lang="ru-RU" sz="3100" b="1" dirty="0"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  </a:t>
            </a:r>
            <a:br>
              <a:rPr lang="ru-RU" sz="3100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itchFamily="18" charset="0"/>
              </a:rPr>
              <a:t>Основные положения</a:t>
            </a:r>
            <a:b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4845F-B055-4AC3-9BE7-7621CB2FC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53" y="928511"/>
            <a:ext cx="11761694" cy="570351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3F5EDB6-4C5B-4E4B-A450-8A885EC0EFD1}"/>
              </a:ext>
            </a:extLst>
          </p:cNvPr>
          <p:cNvSpPr/>
          <p:nvPr/>
        </p:nvSpPr>
        <p:spPr>
          <a:xfrm>
            <a:off x="298280" y="1031566"/>
            <a:ext cx="4890655" cy="104923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– процесс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природосообразный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проходит естественно, в соответствии с особенностями возраста и способностями личности</a:t>
            </a:r>
          </a:p>
          <a:p>
            <a:pPr lvl="0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16CD2E4-298F-4E41-907C-C823A162B04D}"/>
              </a:ext>
            </a:extLst>
          </p:cNvPr>
          <p:cNvSpPr/>
          <p:nvPr/>
        </p:nvSpPr>
        <p:spPr>
          <a:xfrm>
            <a:off x="401782" y="4880254"/>
            <a:ext cx="4483519" cy="10492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большая роль в воспитательном процессе принадлежит школьному самоуправлению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56B5EA0-2BB2-43F2-88F1-831547D1E2CC}"/>
              </a:ext>
            </a:extLst>
          </p:cNvPr>
          <p:cNvSpPr/>
          <p:nvPr/>
        </p:nvSpPr>
        <p:spPr>
          <a:xfrm>
            <a:off x="412488" y="2409997"/>
            <a:ext cx="4533584" cy="7469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приоритеты воспитательного процесса - межличностные отношения и ценностные ориентации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F1AF03B-3C9C-4BBF-86F5-FFFD22DA0B84}"/>
              </a:ext>
            </a:extLst>
          </p:cNvPr>
          <p:cNvSpPr/>
          <p:nvPr/>
        </p:nvSpPr>
        <p:spPr>
          <a:xfrm>
            <a:off x="412488" y="3560618"/>
            <a:ext cx="4472812" cy="9421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 полезный труд обязателен на всех этапах воспитания и развития личности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884F531-74EC-476C-ADBD-ECCDDCB1D6F2}"/>
              </a:ext>
            </a:extLst>
          </p:cNvPr>
          <p:cNvSpPr/>
          <p:nvPr/>
        </p:nvSpPr>
        <p:spPr>
          <a:xfrm>
            <a:off x="5778417" y="1054726"/>
            <a:ext cx="5929489" cy="8705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целенаправленно развивать эмоциональную и интеллектуальную активность личности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D49EAA-3C88-4A61-9AF5-50D76C1DC655}"/>
              </a:ext>
            </a:extLst>
          </p:cNvPr>
          <p:cNvSpPr/>
          <p:nvPr/>
        </p:nvSpPr>
        <p:spPr>
          <a:xfrm>
            <a:off x="5778417" y="2193891"/>
            <a:ext cx="5929488" cy="8705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никого не воспитывает, не развивает, на равных с детьми участвует в решении общих проблем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5BD542C-80D3-4824-BA4F-7B64D62E1BE2}"/>
              </a:ext>
            </a:extLst>
          </p:cNvPr>
          <p:cNvSpPr/>
          <p:nvPr/>
        </p:nvSpPr>
        <p:spPr>
          <a:xfrm>
            <a:off x="5778418" y="3420980"/>
            <a:ext cx="6108782" cy="11906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деятельности детей нет ошибок, а есть недоразумения, разобравшись в которых совместно со всеми, можно их не допускать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6AB2E0-9CC5-4CD6-900B-1D7E817BF599}"/>
              </a:ext>
            </a:extLst>
          </p:cNvPr>
          <p:cNvSpPr/>
          <p:nvPr/>
        </p:nvSpPr>
        <p:spPr>
          <a:xfrm>
            <a:off x="5778417" y="4880254"/>
            <a:ext cx="6108783" cy="11990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назидательной дисциплины, т.к. дисциплинирует само ощущение собственной и коллективной безопасности и совместного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323508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128" y="408373"/>
            <a:ext cx="8260672" cy="78838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Black" panose="020B0A04020102020204" pitchFamily="34" charset="0"/>
                <a:cs typeface="Times New Roman" pitchFamily="18" charset="0"/>
              </a:rPr>
              <a:t>Воспитательные системы </a:t>
            </a:r>
            <a:br>
              <a:rPr lang="ru-RU" sz="2800" b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b="1" dirty="0">
                <a:latin typeface="Arial Black" panose="020B0A04020102020204" pitchFamily="34" charset="0"/>
                <a:cs typeface="Times New Roman" pitchFamily="18" charset="0"/>
              </a:rPr>
              <a:t>второй половины </a:t>
            </a:r>
            <a:r>
              <a:rPr lang="en-US" sz="2800" b="1" dirty="0">
                <a:latin typeface="Arial Black" panose="020B0A04020102020204" pitchFamily="34" charset="0"/>
                <a:cs typeface="Times New Roman" pitchFamily="18" charset="0"/>
              </a:rPr>
              <a:t>XX</a:t>
            </a:r>
            <a:r>
              <a:rPr lang="ru-RU" sz="2800" b="1" dirty="0">
                <a:latin typeface="Arial Black" panose="020B0A04020102020204" pitchFamily="34" charset="0"/>
                <a:cs typeface="Times New Roman" pitchFamily="18" charset="0"/>
              </a:rPr>
              <a:t> 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996068"/>
            <a:ext cx="8963891" cy="4457268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«эффективная школа»</a:t>
            </a:r>
          </a:p>
          <a:p>
            <a:endParaRPr lang="ru-RU" sz="2400" dirty="0"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«справедливые сообщества»</a:t>
            </a:r>
          </a:p>
          <a:p>
            <a:endParaRPr lang="ru-RU" sz="2400" dirty="0">
              <a:latin typeface="Arial Black" panose="020B0A0402010202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«школа глобального образования» и многие другие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29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40" y="-702526"/>
            <a:ext cx="10920120" cy="1112429"/>
          </a:xfrm>
        </p:spPr>
        <p:txBody>
          <a:bodyPr>
            <a:noAutofit/>
          </a:bodyPr>
          <a:lstStyle/>
          <a:p>
            <a:br>
              <a:rPr lang="ru-RU" sz="2800" b="1" i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2800" b="1" i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«эффективная школа» (</a:t>
            </a:r>
            <a:r>
              <a:rPr lang="ru-RU" sz="2800" b="1" i="1" cap="none" dirty="0">
                <a:latin typeface="Arial Black" panose="020B0A04020102020204" pitchFamily="34" charset="0"/>
                <a:cs typeface="Times New Roman" pitchFamily="18" charset="0"/>
              </a:rPr>
              <a:t>Англия, Австралия и </a:t>
            </a:r>
            <a:r>
              <a:rPr lang="ru-RU" sz="2800" b="1" i="1" dirty="0">
                <a:latin typeface="Arial Black" panose="020B0A04020102020204" pitchFamily="34" charset="0"/>
                <a:cs typeface="Times New Roman" pitchFamily="18" charset="0"/>
              </a:rPr>
              <a:t>США)</a:t>
            </a:r>
            <a:br>
              <a:rPr lang="ru-RU" sz="2800" dirty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537520"/>
              </p:ext>
            </p:extLst>
          </p:nvPr>
        </p:nvGraphicFramePr>
        <p:xfrm>
          <a:off x="2921876" y="409903"/>
          <a:ext cx="6011917" cy="627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0347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i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600" b="1" i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</a:t>
            </a:r>
            <a:br>
              <a:rPr lang="ru-RU" sz="3600" b="1" i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600" b="1" i="1" dirty="0">
                <a:latin typeface="Arial Black" panose="020B0A04020102020204" pitchFamily="34" charset="0"/>
                <a:cs typeface="Times New Roman" pitchFamily="18" charset="0"/>
              </a:rPr>
              <a:t>«справедливые сообщества»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810" y="1561170"/>
            <a:ext cx="10972800" cy="515186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0050" lvl="1" indent="0">
              <a:buNone/>
            </a:pPr>
            <a:endParaRPr lang="ru-RU" sz="20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ru-RU" sz="2000" b="1" dirty="0">
                <a:latin typeface="Arial Black" panose="020B0A04020102020204" pitchFamily="34" charset="0"/>
                <a:cs typeface="Times New Roman" pitchFamily="18" charset="0"/>
              </a:rPr>
              <a:t>В основе - идеи американского психолога Л. </a:t>
            </a:r>
            <a:r>
              <a:rPr lang="ru-RU" sz="2000" b="1" dirty="0" err="1">
                <a:latin typeface="Arial Black" panose="020B0A04020102020204" pitchFamily="34" charset="0"/>
                <a:cs typeface="Times New Roman" pitchFamily="18" charset="0"/>
              </a:rPr>
              <a:t>Кольберга</a:t>
            </a:r>
            <a:r>
              <a:rPr lang="ru-RU" sz="2000" b="1" dirty="0">
                <a:latin typeface="Arial Black" panose="020B0A04020102020204" pitchFamily="34" charset="0"/>
                <a:cs typeface="Times New Roman" pitchFamily="18" charset="0"/>
              </a:rPr>
              <a:t> (воспитание - продвижение личности от низшей ступени к более высоким ступеням морального развития). </a:t>
            </a:r>
          </a:p>
          <a:p>
            <a:pPr marL="0" lvl="0" indent="0">
              <a:buNone/>
            </a:pPr>
            <a:endParaRPr lang="ru-RU" sz="2000" b="1" dirty="0">
              <a:cs typeface="Times New Roman" pitchFamily="18" charset="0"/>
            </a:endParaRPr>
          </a:p>
          <a:p>
            <a:r>
              <a:rPr lang="ru-RU" sz="2000" b="1" dirty="0">
                <a:cs typeface="Times New Roman" pitchFamily="18" charset="0"/>
              </a:rPr>
              <a:t>Общая характеристика сообществ - эмоционально комфортная обстановка в школе, чуткость и забота друг о друге, нравственная и интеллектуальная развитость детей, сотрудничество.</a:t>
            </a:r>
          </a:p>
          <a:p>
            <a:pPr lvl="0"/>
            <a:r>
              <a:rPr lang="ru-RU" sz="2000" b="1" dirty="0">
                <a:cs typeface="Times New Roman" pitchFamily="18" charset="0"/>
              </a:rPr>
              <a:t>Школа живет по собственному кодексу поведения, построенному на основе принципов справедливости и заботы друг о друге</a:t>
            </a:r>
          </a:p>
          <a:p>
            <a:r>
              <a:rPr lang="ru-RU" sz="2000" b="1" dirty="0">
                <a:cs typeface="Times New Roman" pitchFamily="18" charset="0"/>
              </a:rPr>
              <a:t>Управление осуществляется органами, выбранными демократическим путем.</a:t>
            </a:r>
          </a:p>
          <a:p>
            <a:pPr lvl="0"/>
            <a:r>
              <a:rPr lang="ru-RU" sz="2000" b="1" dirty="0">
                <a:cs typeface="Times New Roman" pitchFamily="18" charset="0"/>
              </a:rPr>
              <a:t> Дети постоянно включаются  в нравственный анализ своих и чужих поступков. Одна из форм воспитания - решение морально-нравственных дилемм, в результате чего и педагоги, и учащиеся приобретают прочные ценностные ориентиры</a:t>
            </a:r>
          </a:p>
          <a:p>
            <a:r>
              <a:rPr lang="ru-RU" sz="2000" b="1" dirty="0">
                <a:cs typeface="Times New Roman" pitchFamily="18" charset="0"/>
              </a:rPr>
              <a:t>Жизнь сообщества включает разнообразную деятельность на пользу близким и далеким людям</a:t>
            </a:r>
          </a:p>
          <a:p>
            <a:pPr lvl="0"/>
            <a:endParaRPr lang="ru-RU" sz="20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cs typeface="Times New Roman" pitchFamily="18" charset="0"/>
              </a:rPr>
              <a:t> </a:t>
            </a:r>
          </a:p>
          <a:p>
            <a:pPr lvl="0"/>
            <a:endParaRPr lang="ru-RU" sz="2000" b="1" dirty="0">
              <a:cs typeface="Times New Roman" pitchFamily="18" charset="0"/>
            </a:endParaRPr>
          </a:p>
          <a:p>
            <a:endParaRPr lang="ru-RU" sz="2000" b="1" dirty="0">
              <a:cs typeface="Times New Roman" pitchFamily="18" charset="0"/>
            </a:endParaRPr>
          </a:p>
          <a:p>
            <a:pPr lvl="0"/>
            <a:endParaRPr lang="ru-RU" sz="2000" b="1" dirty="0"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6400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414" y="140823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</a:t>
            </a:r>
            <a:br>
              <a:rPr lang="ru-RU" sz="3200" b="1" i="1" dirty="0">
                <a:latin typeface="Arial Black" panose="020B0A04020102020204" pitchFamily="34" charset="0"/>
                <a:cs typeface="Times New Roman" pitchFamily="18" charset="0"/>
              </a:rPr>
            </a:br>
            <a:r>
              <a:rPr lang="ru-RU" sz="3200" b="1" i="1" dirty="0">
                <a:latin typeface="Arial Black" panose="020B0A04020102020204" pitchFamily="34" charset="0"/>
                <a:cs typeface="Times New Roman" pitchFamily="18" charset="0"/>
              </a:rPr>
              <a:t>«школа глобального образования»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7989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00050" lvl="1" indent="0">
              <a:buNone/>
            </a:pPr>
            <a:endParaRPr lang="ru-RU" sz="15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 marL="400050" lvl="1" indent="0">
              <a:buNone/>
            </a:pPr>
            <a:r>
              <a:rPr lang="ru-RU" sz="1800" b="1" dirty="0">
                <a:latin typeface="Arial Black" panose="020B0A04020102020204" pitchFamily="34" charset="0"/>
                <a:cs typeface="Times New Roman" pitchFamily="18" charset="0"/>
              </a:rPr>
              <a:t>В основе - концепция американского философа Р. </a:t>
            </a:r>
            <a:r>
              <a:rPr lang="ru-RU" sz="1800" b="1" dirty="0" err="1">
                <a:latin typeface="Arial Black" panose="020B0A04020102020204" pitchFamily="34" charset="0"/>
                <a:cs typeface="Times New Roman" pitchFamily="18" charset="0"/>
              </a:rPr>
              <a:t>Хенви</a:t>
            </a:r>
            <a:r>
              <a:rPr lang="ru-RU" sz="1800" b="1" dirty="0">
                <a:latin typeface="Arial Black" panose="020B0A04020102020204" pitchFamily="34" charset="0"/>
                <a:cs typeface="Times New Roman" pitchFamily="18" charset="0"/>
              </a:rPr>
              <a:t>, (мир как единое целое,  огромная глобальная община, существующая в виде системы взаимосвязей и взаимозависимостей, где благополучие каждого зависит от благополучия всех). </a:t>
            </a:r>
          </a:p>
          <a:p>
            <a:pPr marL="0" lvl="0" indent="0">
              <a:buNone/>
            </a:pPr>
            <a:endParaRPr lang="ru-RU" sz="2300" b="1" dirty="0">
              <a:cs typeface="Times New Roman" pitchFamily="18" charset="0"/>
            </a:endParaRPr>
          </a:p>
          <a:p>
            <a:r>
              <a:rPr lang="ru-RU" sz="2300" b="1" dirty="0">
                <a:cs typeface="Times New Roman" pitchFamily="18" charset="0"/>
              </a:rPr>
              <a:t>Школьник должен научиться видеть планету в целом и отдельные ее аспекты как взаимосвязанные во всех элементах сложные системы</a:t>
            </a:r>
          </a:p>
          <a:p>
            <a:pPr lvl="0"/>
            <a:r>
              <a:rPr lang="ru-RU" sz="2300" b="1" dirty="0">
                <a:cs typeface="Times New Roman" pitchFamily="18" charset="0"/>
              </a:rPr>
              <a:t>Школьник должен научиться рассматривать свою национальную культуру как органическую и необходимую часть общемировой культуры, а в национальной культуре видеть и ценить элементы культуры общечеловеческой </a:t>
            </a:r>
          </a:p>
          <a:p>
            <a:r>
              <a:rPr lang="ru-RU" sz="2300" b="1" dirty="0">
                <a:cs typeface="Times New Roman" pitchFamily="18" charset="0"/>
              </a:rPr>
              <a:t>Школьник должен научиться осознавать себя как суверенную личность, члена семьи и общества, действующего субъекта исторического процесса</a:t>
            </a:r>
          </a:p>
          <a:p>
            <a:pPr lvl="0"/>
            <a:r>
              <a:rPr lang="ru-RU" sz="2300" b="1" dirty="0">
                <a:cs typeface="Times New Roman" pitchFamily="18" charset="0"/>
              </a:rPr>
              <a:t>Школьник должен научиться применять приобретенные в школе знания, способы деятельности, умения и навыки на практике, в конкретных делах по улучшению состояния социальной и природной</a:t>
            </a:r>
          </a:p>
          <a:p>
            <a:endParaRPr lang="ru-RU" sz="2300" b="1" dirty="0"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32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8D713-E8AA-4FD3-8D67-2E2A3007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«Педагогика общей заботы» </a:t>
            </a:r>
            <a:br>
              <a:rPr lang="ru-RU" sz="32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И.П. Иванова, Ф.Я. Шапиро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A943B-2737-4391-AED2-3E9C4D350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377" y="1634359"/>
            <a:ext cx="5593719" cy="4855649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Возникла в 50-е гг. XX в. </a:t>
            </a:r>
          </a:p>
          <a:p>
            <a:pPr marL="0" indent="0">
              <a:buNone/>
            </a:pPr>
            <a:r>
              <a:rPr lang="ru-RU" sz="2400" b="1" dirty="0"/>
              <a:t>Принципы: </a:t>
            </a:r>
          </a:p>
          <a:p>
            <a:r>
              <a:rPr lang="ru-RU" sz="2000" b="1" dirty="0"/>
              <a:t>сотрудничество взрослых и детей,</a:t>
            </a:r>
          </a:p>
          <a:p>
            <a:r>
              <a:rPr lang="ru-RU" sz="2000" b="1" dirty="0"/>
              <a:t>социально полезная направленность,</a:t>
            </a:r>
          </a:p>
          <a:p>
            <a:r>
              <a:rPr lang="ru-RU" sz="2000" b="1" dirty="0" err="1"/>
              <a:t>многоролевой</a:t>
            </a:r>
            <a:r>
              <a:rPr lang="ru-RU" sz="2000" b="1" dirty="0"/>
              <a:t> характер и романтизм деятельности, </a:t>
            </a:r>
          </a:p>
          <a:p>
            <a:r>
              <a:rPr lang="ru-RU" sz="2000" b="1" dirty="0"/>
              <a:t>творчество, </a:t>
            </a:r>
          </a:p>
          <a:p>
            <a:r>
              <a:rPr lang="ru-RU" sz="2000" b="1" dirty="0"/>
              <a:t>единое целеполагание, </a:t>
            </a:r>
          </a:p>
          <a:p>
            <a:r>
              <a:rPr lang="ru-RU" sz="2000" b="1" dirty="0"/>
              <a:t>общее участие в организации дела,</a:t>
            </a:r>
          </a:p>
          <a:p>
            <a:r>
              <a:rPr lang="ru-RU" sz="2000" b="1" dirty="0"/>
              <a:t>ситуации-образцы, </a:t>
            </a:r>
          </a:p>
          <a:p>
            <a:r>
              <a:rPr lang="ru-RU" sz="2000" b="1" dirty="0"/>
              <a:t>эмоциональное насыщение жизни коллектива.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762D9-DF57-4EE8-A996-283ED62F5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7707" y="1634361"/>
            <a:ext cx="5311916" cy="4855650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Идеи: </a:t>
            </a:r>
          </a:p>
          <a:p>
            <a:r>
              <a:rPr lang="ru-RU" sz="1800" b="1" dirty="0"/>
              <a:t>коллективная творческая направленность деятельности, выработка и осмысление взрослыми и детьми целей и идеалов своей совместной жизни. </a:t>
            </a:r>
          </a:p>
          <a:p>
            <a:r>
              <a:rPr lang="ru-RU" sz="1800" b="1" dirty="0"/>
              <a:t>Эмоциональная насыщенность жизни коллектива предусматривала увеличение эмоционального напряжения, возникновение чувств единения, доверия, душевного подъема при помощи специальных средств (символы, традиции, обряды). </a:t>
            </a:r>
          </a:p>
          <a:p>
            <a:r>
              <a:rPr lang="ru-RU" sz="1800" b="1" dirty="0"/>
              <a:t>Развиваясь во внешкольной среде, данная методика строилась первоначально как чисто воспитательная, вне учебного процесса, вне официальной структуры школы. </a:t>
            </a:r>
          </a:p>
        </p:txBody>
      </p:sp>
    </p:spTree>
    <p:extLst>
      <p:ext uri="{BB962C8B-B14F-4D97-AF65-F5344CB8AC3E}">
        <p14:creationId xmlns:p14="http://schemas.microsoft.com/office/powerpoint/2010/main" val="36913017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1DFD4-1CD0-47B0-8319-C27F610A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Воспитательная система В.А. Сухомлинского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52A1C-240E-4E6C-905F-1FA2031CF5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61171"/>
            <a:ext cx="5235388" cy="4803770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Принципы: </a:t>
            </a:r>
          </a:p>
          <a:p>
            <a:r>
              <a:rPr lang="ru-RU" sz="2000" b="1" dirty="0"/>
              <a:t>гуманизм, </a:t>
            </a:r>
          </a:p>
          <a:p>
            <a:r>
              <a:rPr lang="ru-RU" sz="2000" b="1" dirty="0"/>
              <a:t>признание личности ребёнка высшей ценностью, на которую должны быть ориентированы процессы воспитания и образования, </a:t>
            </a:r>
          </a:p>
          <a:p>
            <a:r>
              <a:rPr lang="ru-RU" sz="2000" b="1" dirty="0"/>
              <a:t>творческая деятельность сплочённого коллектива педагогов-единомышленников и учащихся.,</a:t>
            </a:r>
          </a:p>
          <a:p>
            <a:r>
              <a:rPr lang="ru-RU" sz="2000" b="1" dirty="0"/>
              <a:t>вера в реальность, осуществимость и достижимость коммунистического идеала.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229406-A513-4D96-A512-FDD603037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7014" y="1561170"/>
            <a:ext cx="5027230" cy="4803770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Процесс обучения </a:t>
            </a:r>
          </a:p>
          <a:p>
            <a:pPr marL="0" indent="0" algn="ctr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радостный труд:</a:t>
            </a:r>
          </a:p>
          <a:p>
            <a:pPr marL="0" indent="0" algn="ctr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dirty="0"/>
              <a:t>формирование мировоззрения учащихся; </a:t>
            </a:r>
          </a:p>
          <a:p>
            <a:pPr marL="0" indent="0" algn="ctr">
              <a:buNone/>
            </a:pPr>
            <a:r>
              <a:rPr lang="ru-RU" sz="2000" b="1" dirty="0"/>
              <a:t>важная роль в обучении - слово учителя, художественный стиль изложения, сочинение вместе с детьми сказок, художественных произведений, </a:t>
            </a:r>
          </a:p>
          <a:p>
            <a:pPr marL="0" indent="0" algn="ctr">
              <a:buNone/>
            </a:pPr>
            <a:r>
              <a:rPr lang="ru-RU" sz="2000" b="1" dirty="0"/>
              <a:t>чтение книг. 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/>
              <a:t>Комплексная эстетическая программа «воспитание красотой». </a:t>
            </a:r>
          </a:p>
        </p:txBody>
      </p:sp>
    </p:spTree>
    <p:extLst>
      <p:ext uri="{BB962C8B-B14F-4D97-AF65-F5344CB8AC3E}">
        <p14:creationId xmlns:p14="http://schemas.microsoft.com/office/powerpoint/2010/main" val="596523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132" y="199791"/>
            <a:ext cx="10404087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100" dirty="0">
                <a:latin typeface="Arial Black" panose="020B0A04020102020204" pitchFamily="34" charset="0"/>
              </a:rPr>
              <a:t>Гуманистическая воспитательная система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114300" indent="0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sz="3200" b="1" i="1" dirty="0">
              <a:cs typeface="Times New Roman" pitchFamily="18" charset="0"/>
            </a:endParaRPr>
          </a:p>
          <a:p>
            <a:pPr marL="114300" indent="0" algn="ctr">
              <a:buNone/>
            </a:pPr>
            <a:endParaRPr lang="ru-RU" sz="3200" b="1" i="1" dirty="0"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3200" b="1" i="1" dirty="0">
                <a:cs typeface="Times New Roman" pitchFamily="18" charset="0"/>
              </a:rPr>
              <a:t>Воспитательная система общей заботы </a:t>
            </a:r>
          </a:p>
          <a:p>
            <a:pPr marL="114300" indent="0" algn="ctr">
              <a:buNone/>
            </a:pPr>
            <a:r>
              <a:rPr lang="ru-RU" sz="3200" b="1" dirty="0">
                <a:cs typeface="Times New Roman" pitchFamily="18" charset="0"/>
              </a:rPr>
              <a:t>(средняя школа № 825 г. Москвы (директор </a:t>
            </a:r>
            <a:r>
              <a:rPr lang="ru-RU" sz="3200" b="1" dirty="0" err="1">
                <a:cs typeface="Times New Roman" pitchFamily="18" charset="0"/>
              </a:rPr>
              <a:t>В.А.Караковский</a:t>
            </a:r>
            <a:r>
              <a:rPr lang="ru-RU" sz="3200" b="1" dirty="0">
                <a:cs typeface="Times New Roman" pitchFamily="18" charset="0"/>
              </a:rPr>
              <a:t>) –</a:t>
            </a:r>
          </a:p>
          <a:p>
            <a:pPr marL="114300" indent="0" algn="ctr">
              <a:buNone/>
            </a:pPr>
            <a:r>
              <a:rPr lang="ru-RU" sz="3200" b="1" dirty="0">
                <a:cs typeface="Times New Roman" pitchFamily="18" charset="0"/>
              </a:rPr>
              <a:t> </a:t>
            </a:r>
          </a:p>
          <a:p>
            <a:pPr marL="114300" indent="0" algn="ctr">
              <a:buNone/>
            </a:pPr>
            <a:r>
              <a:rPr lang="ru-RU" sz="3200" b="1" dirty="0">
                <a:cs typeface="Times New Roman" pitchFamily="18" charset="0"/>
              </a:rPr>
              <a:t>разновидность системы коллективного воспитания, т.к. предполагает воспитание учащихся через систему коллективных творческих дел. </a:t>
            </a:r>
            <a:r>
              <a:rPr lang="ru-RU" sz="3200" b="1" dirty="0">
                <a:solidFill>
                  <a:schemeClr val="bg1"/>
                </a:solidFill>
              </a:rPr>
              <a:t>концепция </a:t>
            </a:r>
            <a:r>
              <a:rPr lang="ru-RU" sz="3200" dirty="0">
                <a:solidFill>
                  <a:schemeClr val="bg1"/>
                </a:solidFill>
              </a:rPr>
              <a:t>«Мы – школа».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02" y="981065"/>
            <a:ext cx="2499916" cy="316835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931F87-F289-4EAE-B06A-1B9E5E665D85}"/>
              </a:ext>
            </a:extLst>
          </p:cNvPr>
          <p:cNvSpPr/>
          <p:nvPr/>
        </p:nvSpPr>
        <p:spPr>
          <a:xfrm>
            <a:off x="6411952" y="2844724"/>
            <a:ext cx="3616712" cy="130469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cs typeface="Times New Roman" pitchFamily="18" charset="0"/>
              </a:rPr>
              <a:t>В.А.Караковский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70453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2CE1E-B972-4671-A32D-2D87537F1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070" y="138224"/>
            <a:ext cx="9221932" cy="14048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Воспитание как одна из составляющих 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39210-C814-4810-BE2A-4AFBE4F77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2243" y="1807535"/>
            <a:ext cx="7022458" cy="45216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ru-RU" sz="2400" b="1" dirty="0"/>
              <a:t>Цели: </a:t>
            </a:r>
          </a:p>
          <a:p>
            <a:pPr marL="685800">
              <a:defRPr/>
            </a:pPr>
            <a:r>
              <a:rPr lang="ru-RU" sz="2400" b="1" dirty="0">
                <a:solidFill>
                  <a:srgbClr val="002060"/>
                </a:solidFill>
              </a:rPr>
              <a:t>интеллектуальное, духовно-нравственное, творческое, физическое и профессиональное развитие личности</a:t>
            </a:r>
            <a:r>
              <a:rPr lang="ru-RU" sz="2400" b="1" dirty="0"/>
              <a:t>, </a:t>
            </a:r>
          </a:p>
          <a:p>
            <a:pPr marL="685800">
              <a:defRPr/>
            </a:pPr>
            <a:r>
              <a:rPr lang="ru-RU" sz="2400" b="1" dirty="0"/>
              <a:t>удовлетворение ее образовательных потребностей и интересов, а также</a:t>
            </a:r>
          </a:p>
          <a:p>
            <a:pPr marL="685800">
              <a:defRPr/>
            </a:pPr>
            <a:r>
              <a:rPr lang="ru-RU" sz="2400" b="1" dirty="0"/>
              <a:t> совокупность приобретенных знаний, умений, навыков и компетенций определенного объема и сложности</a:t>
            </a:r>
            <a:endParaRPr lang="ru-RU" sz="2400" b="1" i="1" dirty="0"/>
          </a:p>
          <a:p>
            <a:pPr indent="0">
              <a:buNone/>
              <a:defRPr/>
            </a:pPr>
            <a:endParaRPr lang="ru-RU" sz="2400" b="1" i="1" dirty="0"/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endParaRPr lang="ru-RU" sz="1350" b="1" i="1" dirty="0"/>
          </a:p>
          <a:p>
            <a:pPr indent="0">
              <a:buNone/>
              <a:defRPr/>
            </a:pPr>
            <a:r>
              <a:rPr lang="ru-RU" sz="1350" b="1" i="1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D4D90CE-529E-43DF-A2F1-F0A98F738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6360" y="1807535"/>
            <a:ext cx="3160713" cy="34121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000" b="1" dirty="0"/>
              <a:t>Образование -  триединый процесс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воспитания,  </a:t>
            </a:r>
            <a:r>
              <a:rPr lang="ru-RU" sz="3000" b="1" dirty="0"/>
              <a:t>обучения и развития личности  </a:t>
            </a:r>
          </a:p>
          <a:p>
            <a:pPr algn="ctr">
              <a:defRPr/>
            </a:pPr>
            <a:endParaRPr lang="ru-RU" sz="555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ru-RU" sz="55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766E85B-40D4-4107-9F20-825624E1F9E6}"/>
              </a:ext>
            </a:extLst>
          </p:cNvPr>
          <p:cNvSpPr/>
          <p:nvPr/>
        </p:nvSpPr>
        <p:spPr>
          <a:xfrm>
            <a:off x="1376359" y="5524356"/>
            <a:ext cx="3160713" cy="80486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Кодекс Республики Беларусь об образовании (2011)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780" y="747132"/>
            <a:ext cx="8586440" cy="498459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ru-RU" sz="2400" i="1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800" dirty="0">
                <a:latin typeface="Arial Black" panose="020B0A04020102020204" pitchFamily="34" charset="0"/>
                <a:cs typeface="Times New Roman" pitchFamily="18" charset="0"/>
              </a:rPr>
              <a:t>Коллективное творческое дело – </a:t>
            </a:r>
          </a:p>
          <a:p>
            <a:pPr marL="114300" indent="0">
              <a:buNone/>
            </a:pPr>
            <a:r>
              <a:rPr lang="ru-RU" sz="2400" dirty="0">
                <a:cs typeface="Times New Roman" pitchFamily="18" charset="0"/>
              </a:rPr>
              <a:t>социальная деятельность детской группы, направленная на создание нового (творческого) продукта (новизна продукта может быть относительной, главное, чтобы детская группа, создавала его впервые). Это совокупность приемов, действий, выстроенных в следующей  последовательности:</a:t>
            </a:r>
          </a:p>
          <a:p>
            <a:r>
              <a:rPr lang="ru-RU" sz="2400" dirty="0">
                <a:cs typeface="Times New Roman" pitchFamily="18" charset="0"/>
              </a:rPr>
              <a:t>предварительная работа воспитателей; </a:t>
            </a:r>
          </a:p>
          <a:p>
            <a:r>
              <a:rPr lang="ru-RU" sz="2400" dirty="0">
                <a:cs typeface="Times New Roman" pitchFamily="18" charset="0"/>
              </a:rPr>
              <a:t>коллективное планирование;</a:t>
            </a:r>
          </a:p>
          <a:p>
            <a:r>
              <a:rPr lang="ru-RU" sz="2400" dirty="0">
                <a:cs typeface="Times New Roman" pitchFamily="18" charset="0"/>
              </a:rPr>
              <a:t>коллективная подготовка; </a:t>
            </a:r>
          </a:p>
          <a:p>
            <a:r>
              <a:rPr lang="ru-RU" sz="2400" dirty="0">
                <a:cs typeface="Times New Roman" pitchFamily="18" charset="0"/>
              </a:rPr>
              <a:t>совместное участие в творческой деятельности; </a:t>
            </a:r>
          </a:p>
          <a:p>
            <a:r>
              <a:rPr lang="ru-RU" sz="2400" dirty="0">
                <a:cs typeface="Times New Roman" pitchFamily="18" charset="0"/>
              </a:rPr>
              <a:t>коллективное подведение итогов; </a:t>
            </a:r>
          </a:p>
          <a:p>
            <a:r>
              <a:rPr lang="ru-RU" sz="2400" dirty="0">
                <a:cs typeface="Times New Roman" pitchFamily="18" charset="0"/>
              </a:rPr>
              <a:t>ближайшее последействие.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1438168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8B2ED-1E81-4E9B-A6B9-5DE1E4AC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65" y="499602"/>
            <a:ext cx="10405543" cy="47331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Arial Black" panose="020B0A04020102020204" pitchFamily="34" charset="0"/>
              </a:rPr>
              <a:t>Гуманистическая воспитательная система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6DEAB7-936E-4AC2-8992-F1782703B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283" y="972917"/>
            <a:ext cx="9980341" cy="550594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Arial Black" panose="020B0A04020102020204" pitchFamily="34" charset="0"/>
              </a:rPr>
              <a:t>Особенности: </a:t>
            </a:r>
          </a:p>
          <a:p>
            <a:r>
              <a:rPr lang="ru-RU" sz="2000" b="1" dirty="0"/>
              <a:t>1) педагогический совет (администрация, учителя, представители от старшеклассников) и большой совет (директор, педагоги, представители от каждого класса, начиная с шестого);</a:t>
            </a:r>
          </a:p>
          <a:p>
            <a:r>
              <a:rPr lang="ru-RU" sz="2000" b="1" dirty="0"/>
              <a:t> 2) стиль взаимоотношений: обсуждение детских проблем, доброжелательное отношение к каждому ребенку, отсутствие грубости, резкого тона и конфликтов между педагогами и школьниками, личные дружеские связи между учителями и учениками; </a:t>
            </a:r>
          </a:p>
          <a:p>
            <a:r>
              <a:rPr lang="ru-RU" sz="2000" b="1" dirty="0"/>
              <a:t>3) ключевые общешкольные дела – традиционные мероприятия, вносящие организационную упорядоченность в жизнь школы, но каждый раз разрабатывающиеся и </a:t>
            </a:r>
            <a:r>
              <a:rPr lang="ru-RU" sz="2000" b="1" dirty="0" err="1"/>
              <a:t>проводящиеся</a:t>
            </a:r>
            <a:r>
              <a:rPr lang="ru-RU" sz="2000" b="1" dirty="0"/>
              <a:t> на основе оригинального, нетрадиционного, творческого подхода; </a:t>
            </a:r>
          </a:p>
          <a:p>
            <a:r>
              <a:rPr lang="ru-RU" sz="2000" b="1" dirty="0"/>
              <a:t>4) коммунарский сбор как главный функциональный узел воспитательной системы, проводимый в весенние каникулы в течение трех дней, представляет собой комплекс коллективных творческих дел, осуществляемых в условиях высокой интенсивности, с обязательным выездом за город.</a:t>
            </a:r>
          </a:p>
        </p:txBody>
      </p:sp>
    </p:spTree>
    <p:extLst>
      <p:ext uri="{BB962C8B-B14F-4D97-AF65-F5344CB8AC3E}">
        <p14:creationId xmlns:p14="http://schemas.microsoft.com/office/powerpoint/2010/main" val="1216917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474" y="305272"/>
            <a:ext cx="10893052" cy="65527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школы диалога культур </a:t>
            </a: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Arial Black" panose="020B0A04020102020204" pitchFamily="34" charset="0"/>
                <a:cs typeface="Times New Roman" pitchFamily="18" charset="0"/>
              </a:rPr>
              <a:t>В.С.Библер</a:t>
            </a:r>
            <a:r>
              <a:rPr lang="ru-RU" sz="2400" b="1" dirty="0">
                <a:latin typeface="Arial Black" panose="020B0A04020102020204" pitchFamily="34" charset="0"/>
                <a:cs typeface="Times New Roman" pitchFamily="18" charset="0"/>
              </a:rPr>
              <a:t> и др.) </a:t>
            </a:r>
          </a:p>
          <a:p>
            <a:pPr algn="ctr"/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11430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600" b="1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600" b="1" dirty="0">
                <a:cs typeface="Times New Roman" pitchFamily="18" charset="0"/>
              </a:rPr>
              <a:t>Процесс воспитания в школе диалога культур – </a:t>
            </a:r>
          </a:p>
          <a:p>
            <a:pPr marL="114300" indent="0">
              <a:buNone/>
            </a:pPr>
            <a:r>
              <a:rPr lang="ru-RU" sz="2600" b="1" dirty="0">
                <a:cs typeface="Times New Roman" pitchFamily="18" charset="0"/>
              </a:rPr>
              <a:t>процесс </a:t>
            </a:r>
            <a:r>
              <a:rPr lang="ru-RU" sz="2600" b="1" dirty="0" err="1">
                <a:cs typeface="Times New Roman" pitchFamily="18" charset="0"/>
              </a:rPr>
              <a:t>культуроемкого</a:t>
            </a:r>
            <a:r>
              <a:rPr lang="ru-RU" sz="2600" b="1" dirty="0">
                <a:cs typeface="Times New Roman" pitchFamily="18" charset="0"/>
              </a:rPr>
              <a:t> развития личности </a:t>
            </a:r>
          </a:p>
          <a:p>
            <a:pPr marL="571500" indent="-457200"/>
            <a:r>
              <a:rPr lang="ru-RU" sz="2600" b="1" dirty="0">
                <a:cs typeface="Times New Roman" pitchFamily="18" charset="0"/>
              </a:rPr>
              <a:t>харьковская гимназия «Очаг», (</a:t>
            </a:r>
            <a:r>
              <a:rPr lang="ru-RU" sz="2600" b="1" dirty="0" err="1">
                <a:cs typeface="Times New Roman" pitchFamily="18" charset="0"/>
              </a:rPr>
              <a:t>С.Ю.Курганов</a:t>
            </a:r>
            <a:r>
              <a:rPr lang="ru-RU" sz="2600" b="1" dirty="0">
                <a:cs typeface="Times New Roman" pitchFamily="18" charset="0"/>
              </a:rPr>
              <a:t>, В. Осетинский, Е.Г. Донская, </a:t>
            </a:r>
            <a:r>
              <a:rPr lang="ru-RU" sz="2600" b="1" dirty="0" err="1">
                <a:cs typeface="Times New Roman" pitchFamily="18" charset="0"/>
              </a:rPr>
              <a:t>И.М.Соломадин</a:t>
            </a:r>
            <a:r>
              <a:rPr lang="ru-RU" sz="2600" b="1" dirty="0">
                <a:cs typeface="Times New Roman" pitchFamily="18" charset="0"/>
              </a:rPr>
              <a:t> и др. </a:t>
            </a:r>
          </a:p>
          <a:p>
            <a:pPr marL="571500" indent="-457200"/>
            <a:r>
              <a:rPr lang="ru-RU" sz="2600" b="1" dirty="0">
                <a:cs typeface="Times New Roman" pitchFamily="18" charset="0"/>
              </a:rPr>
              <a:t>новосибирская школа «Умка» (</a:t>
            </a:r>
            <a:r>
              <a:rPr lang="ru-RU" sz="2600" b="1" dirty="0" err="1">
                <a:cs typeface="Times New Roman" pitchFamily="18" charset="0"/>
              </a:rPr>
              <a:t>Н.И.Кузнецова</a:t>
            </a:r>
            <a:r>
              <a:rPr lang="ru-RU" sz="2600" b="1" dirty="0">
                <a:cs typeface="Times New Roman" pitchFamily="18" charset="0"/>
              </a:rPr>
              <a:t> и </a:t>
            </a:r>
            <a:r>
              <a:rPr lang="ru-RU" sz="2600" b="1" dirty="0" err="1">
                <a:cs typeface="Times New Roman" pitchFamily="18" charset="0"/>
              </a:rPr>
              <a:t>В.Г.Касаткина</a:t>
            </a:r>
            <a:r>
              <a:rPr lang="ru-RU" sz="2600" b="1" dirty="0"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69" y="1161690"/>
            <a:ext cx="3767075" cy="352383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786D4D7-AB72-4297-8E93-C406E3E662B8}"/>
              </a:ext>
            </a:extLst>
          </p:cNvPr>
          <p:cNvSpPr/>
          <p:nvPr/>
        </p:nvSpPr>
        <p:spPr>
          <a:xfrm>
            <a:off x="6523462" y="1161689"/>
            <a:ext cx="2274849" cy="691823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С.Библер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9772FA1-FB94-463D-82BC-3A6935E09201}"/>
              </a:ext>
            </a:extLst>
          </p:cNvPr>
          <p:cNvSpPr/>
          <p:nvPr/>
        </p:nvSpPr>
        <p:spPr>
          <a:xfrm>
            <a:off x="6523462" y="2093793"/>
            <a:ext cx="4159406" cy="1129692"/>
          </a:xfrm>
          <a:prstGeom prst="round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гимназия «Очаг»: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С.Ю.Курганов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В. Осетинский, Е.Г. Донская,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И.М.Соломадин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B0E217-0737-461D-9DC0-61C5A67914EF}"/>
              </a:ext>
            </a:extLst>
          </p:cNvPr>
          <p:cNvSpPr/>
          <p:nvPr/>
        </p:nvSpPr>
        <p:spPr>
          <a:xfrm>
            <a:off x="6523462" y="3463766"/>
            <a:ext cx="3245006" cy="1129692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школа «Умка»: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И.Кузнецова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В.Г.Касаткина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497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35756"/>
              </p:ext>
            </p:extLst>
          </p:nvPr>
        </p:nvGraphicFramePr>
        <p:xfrm>
          <a:off x="346841" y="189186"/>
          <a:ext cx="11166286" cy="648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23B6AD-074D-4A7C-B5D2-085552CAC7E9}"/>
              </a:ext>
            </a:extLst>
          </p:cNvPr>
          <p:cNvSpPr/>
          <p:nvPr/>
        </p:nvSpPr>
        <p:spPr>
          <a:xfrm>
            <a:off x="346841" y="315311"/>
            <a:ext cx="6169573" cy="1292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Black" panose="020B0A04020102020204" pitchFamily="34" charset="0"/>
                <a:cs typeface="Times New Roman" pitchFamily="18" charset="0"/>
              </a:rPr>
              <a:t>Воспитательная система школы диалога культур 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(</a:t>
            </a:r>
            <a:r>
              <a:rPr lang="ru-RU" sz="1400" b="1" dirty="0" err="1">
                <a:latin typeface="Arial Black" panose="020B0A04020102020204" pitchFamily="34" charset="0"/>
                <a:cs typeface="Times New Roman" pitchFamily="18" charset="0"/>
              </a:rPr>
              <a:t>В.С.Библер</a:t>
            </a:r>
            <a:r>
              <a:rPr lang="ru-RU" sz="1400" b="1" dirty="0">
                <a:latin typeface="Arial Black" panose="020B0A04020102020204" pitchFamily="34" charset="0"/>
                <a:cs typeface="Times New Roman" pitchFamily="18" charset="0"/>
              </a:rPr>
              <a:t> и др.) </a:t>
            </a:r>
          </a:p>
        </p:txBody>
      </p:sp>
    </p:spTree>
    <p:extLst>
      <p:ext uri="{BB962C8B-B14F-4D97-AF65-F5344CB8AC3E}">
        <p14:creationId xmlns:p14="http://schemas.microsoft.com/office/powerpoint/2010/main" val="2222368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DA434-9D3C-4E9D-9201-98AA7CD5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85" y="178254"/>
            <a:ext cx="10181064" cy="77200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Воспитательная система М.П. Щетинина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E9AB5-F81F-4A26-A5CA-4F7EC6BDB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503" y="1048215"/>
            <a:ext cx="10805497" cy="53414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Обучение в школе основывается на принципе отказа от стандартных систем образования.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Метод т. Н.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  <a:r>
              <a:rPr lang="ru-RU" sz="1800" b="1" dirty="0"/>
              <a:t> «погружений» - изучение различных предметов разделено по дням. «Погружения» происходят периодически, раз в несколько месяцев.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Особенности методики преподавания: </a:t>
            </a:r>
          </a:p>
          <a:p>
            <a:pPr marL="0" indent="0">
              <a:buNone/>
            </a:pPr>
            <a:r>
              <a:rPr lang="ru-RU" sz="1800" b="1" dirty="0"/>
              <a:t>• Разновозрастные группы учащихся. </a:t>
            </a:r>
          </a:p>
          <a:p>
            <a:pPr marL="0" indent="0">
              <a:buNone/>
            </a:pPr>
            <a:r>
              <a:rPr lang="ru-RU" sz="1800" b="1" dirty="0"/>
              <a:t>• Отсутствие системы классов.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Школа состоит из нескольких уютных домов разной этажности, расположенных на небольшом пространстве у подножия горы. В каждом доме живут дети разных возрастов — ученики школы. Они составляют группу, отряд, малый коллектив (научно-педагогическое производственное объединение –НППО). Руководят старший или старшая, которые когда-то закончили школу Щетинина, получили педагогическое образование. Каждый НППО выбирает себе в качестве основного тот или иной образовательный предмет или образовательную область. Каждый ученик проходит предмет как ученик, как преподаватель и как методист.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06AF5B-1C0B-4CFF-9B8F-97D3FA55B897}"/>
              </a:ext>
            </a:extLst>
          </p:cNvPr>
          <p:cNvSpPr/>
          <p:nvPr/>
        </p:nvSpPr>
        <p:spPr>
          <a:xfrm>
            <a:off x="6514339" y="2736638"/>
            <a:ext cx="4447310" cy="1384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Школа создана в 1994 г.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 поселке Текос Краснодарского края, работала до 2019 г.</a:t>
            </a:r>
          </a:p>
        </p:txBody>
      </p:sp>
    </p:spTree>
    <p:extLst>
      <p:ext uri="{BB962C8B-B14F-4D97-AF65-F5344CB8AC3E}">
        <p14:creationId xmlns:p14="http://schemas.microsoft.com/office/powerpoint/2010/main" val="26851182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Arial Black"/>
                <a:cs typeface="Arial Black"/>
              </a:rPr>
              <a:t>ОСНОВНЫЕ ИДЕИ ПЕДАГОГИКИ СОТРУДНИЧЕСТВА</a:t>
            </a:r>
            <a:br>
              <a:rPr lang="ru-RU" sz="2400" dirty="0">
                <a:latin typeface="Arial Black"/>
                <a:cs typeface="Arial Black"/>
              </a:rPr>
            </a:br>
            <a:endParaRPr lang="ru-RU" sz="2400" dirty="0">
              <a:latin typeface="Arial Black"/>
              <a:cs typeface="Arial Black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196752"/>
            <a:ext cx="8229600" cy="54726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ru-RU" sz="2900" dirty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Arial Black"/>
                <a:cs typeface="Arial Black"/>
              </a:rPr>
              <a:t>Представители педагогики сотрудничества:</a:t>
            </a:r>
            <a:r>
              <a:rPr lang="ru-RU" sz="2900" b="1" dirty="0">
                <a:latin typeface="Arial Black"/>
                <a:cs typeface="Arial Black"/>
              </a:rPr>
              <a:t> </a:t>
            </a:r>
            <a:endParaRPr lang="ru-RU" sz="2900" dirty="0">
              <a:latin typeface="Arial Black"/>
              <a:cs typeface="Arial Black"/>
            </a:endParaRP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Ш.А. Амонашвили;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И.П. Волков;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Е.Н. Ильин;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С.Н. Лысенкова;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В.Ф. Шаталов;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М.П. Щетинин. </a:t>
            </a:r>
          </a:p>
          <a:p>
            <a:pPr marL="0" indent="0">
              <a:buNone/>
            </a:pPr>
            <a:endParaRPr lang="ru-RU" sz="2900" b="1" dirty="0">
              <a:latin typeface="Arial Black"/>
              <a:cs typeface="Arial Black"/>
            </a:endParaRPr>
          </a:p>
          <a:p>
            <a:pPr marL="0" indent="0">
              <a:buNone/>
            </a:pPr>
            <a:r>
              <a:rPr lang="ru-RU" sz="3300" b="1" dirty="0">
                <a:solidFill>
                  <a:srgbClr val="FF0000"/>
                </a:solidFill>
                <a:latin typeface="Arial Black"/>
                <a:cs typeface="Arial Black"/>
              </a:rPr>
              <a:t>Отношения с учениками – отношения сотрудничества </a:t>
            </a:r>
            <a:endParaRPr lang="ru-RU" sz="33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сотрудничества с родителями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трудной цели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опоры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свободного выбора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опережения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крупных блоков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творческого самоуправления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творческого производительного труда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самоанализа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Идея соответствующей формы </a:t>
            </a:r>
          </a:p>
          <a:p>
            <a:pPr marL="400050" lvl="1" indent="0">
              <a:buNone/>
            </a:pPr>
            <a:r>
              <a:rPr lang="ru-RU" sz="2900" dirty="0">
                <a:latin typeface="Arial Black"/>
                <a:cs typeface="Arial Black"/>
              </a:rPr>
              <a:t>Учение без принуждения</a:t>
            </a:r>
          </a:p>
        </p:txBody>
      </p:sp>
    </p:spTree>
    <p:extLst>
      <p:ext uri="{BB962C8B-B14F-4D97-AF65-F5344CB8AC3E}">
        <p14:creationId xmlns:p14="http://schemas.microsoft.com/office/powerpoint/2010/main" val="12888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2F7BF-EC9A-4F34-90BD-0B7110995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35" y="0"/>
            <a:ext cx="11642411" cy="105930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100" dirty="0">
                <a:latin typeface="Arial Black" panose="020B0A04020102020204" pitchFamily="34" charset="0"/>
              </a:rPr>
              <a:t>Скаутское движение в Беларуси </a:t>
            </a:r>
            <a:br>
              <a:rPr lang="ru-RU" sz="3100" dirty="0">
                <a:latin typeface="Arial Black" panose="020B0A04020102020204" pitchFamily="34" charset="0"/>
              </a:rPr>
            </a:br>
            <a:r>
              <a:rPr lang="ru-RU" sz="2200" dirty="0">
                <a:latin typeface="Arial Black" panose="020B0A04020102020204" pitchFamily="34" charset="0"/>
              </a:rPr>
              <a:t>(начало 1988 г. в Минске - первый скаутский отряд)</a:t>
            </a:r>
            <a:br>
              <a:rPr lang="ru-RU" sz="2200" dirty="0">
                <a:latin typeface="Arial Black" panose="020B0A04020102020204" pitchFamily="34" charset="0"/>
              </a:rPr>
            </a:b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CAC74-12AB-4029-A74A-0E96D1438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389412"/>
            <a:ext cx="4960706" cy="51417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Задачи скаутов: </a:t>
            </a:r>
          </a:p>
          <a:p>
            <a:pPr marL="0" indent="0">
              <a:buNone/>
            </a:pPr>
            <a:r>
              <a:rPr lang="ru-RU" sz="2000" b="1" dirty="0"/>
              <a:t>• пробуждение у детей внутренней потребности к самостоятельности, самосовершенствованию и служению людям через участие в общественной жизни </a:t>
            </a:r>
          </a:p>
          <a:p>
            <a:pPr marL="0" indent="0">
              <a:buNone/>
            </a:pPr>
            <a:r>
              <a:rPr lang="ru-RU" sz="2000" b="1" dirty="0"/>
              <a:t>• самодеятельность небольших групп членов организации, которыми руководят свои же ровесники и которые действуют под руководством взрослого (патрульная система)</a:t>
            </a:r>
          </a:p>
          <a:p>
            <a:pPr marL="0" indent="0">
              <a:buNone/>
            </a:pPr>
            <a:r>
              <a:rPr lang="ru-RU" sz="2000" b="1" dirty="0"/>
              <a:t> • система испытаний на звания и специальности, которые отмечают успехи членов организации в достижении поставленных целей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55256D-54BB-468A-B350-2B311E82D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FB2D546-B5C0-4479-A95D-A3AB1390B841}"/>
              </a:ext>
            </a:extLst>
          </p:cNvPr>
          <p:cNvSpPr/>
          <p:nvPr/>
        </p:nvSpPr>
        <p:spPr>
          <a:xfrm>
            <a:off x="5832087" y="1389412"/>
            <a:ext cx="5750313" cy="52444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Возрастные ступени: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волчата, белочки — 6-11 лет;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скауты — 12-14 лет (</a:t>
            </a:r>
            <a:r>
              <a:rPr lang="ru-RU" sz="1600" b="1" dirty="0" err="1">
                <a:solidFill>
                  <a:schemeClr val="tx1"/>
                </a:solidFill>
              </a:rPr>
              <a:t>каб</a:t>
            </a:r>
            <a:r>
              <a:rPr lang="ru-RU" sz="1600" b="1" dirty="0">
                <a:solidFill>
                  <a:schemeClr val="tx1"/>
                </a:solidFill>
              </a:rPr>
              <a:t>-скауты);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ровер-скауты — 15-17 лет;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лидеры и руководители — старше 18 лет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Законы скаутов :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Честь, верность Богу и преданность Родине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Долг скаута — быть полезным и помогать другим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— друг всем и брат любому другому скауту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вежлив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— друг животных и всей природы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дисциплинирован, подчиняется родителям, лидеру патруля, руководителю и скаут-мастеру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весел и никогда не падает духом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скромен, бережлив и уважает чужую собственность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• Скаут чист в мыслях, словах и делах</a:t>
            </a:r>
          </a:p>
        </p:txBody>
      </p:sp>
    </p:spTree>
    <p:extLst>
      <p:ext uri="{BB962C8B-B14F-4D97-AF65-F5344CB8AC3E}">
        <p14:creationId xmlns:p14="http://schemas.microsoft.com/office/powerpoint/2010/main" val="4228859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FA916-B354-4DA7-B513-C436FE7A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23" y="98308"/>
            <a:ext cx="10768660" cy="105930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Белорусская Республиканская 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пионерская организация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21FB0-E74B-492F-B7D7-9AE8D6333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23" y="1416205"/>
            <a:ext cx="2279542" cy="5252223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/>
          </a:p>
          <a:p>
            <a:pPr marL="0" indent="0" algn="ctr">
              <a:buNone/>
            </a:pPr>
            <a:r>
              <a:rPr lang="ru-RU" sz="1800" b="1" dirty="0"/>
              <a:t>Это самостоятельное, добровольное, общественное объединение детей и взрослых, ориентированное на общечеловеческие ценности, представляющие и защищающее интересы и права своих членов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A031C2-7BD5-446F-AC2F-4E06EAFE4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4868" y="1416205"/>
            <a:ext cx="7449015" cy="525222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Законы пионерской дружины:</a:t>
            </a:r>
            <a:r>
              <a:rPr lang="ru-RU" sz="1800" b="1" dirty="0"/>
              <a:t> </a:t>
            </a:r>
          </a:p>
          <a:p>
            <a:pPr marL="0" indent="0">
              <a:buNone/>
            </a:pPr>
            <a:r>
              <a:rPr lang="ru-RU" sz="1800" b="1" dirty="0"/>
              <a:t>• пионер патриот, помнит и чтит историю своего Отечества</a:t>
            </a:r>
          </a:p>
          <a:p>
            <a:pPr marL="0" indent="0">
              <a:buNone/>
            </a:pPr>
            <a:r>
              <a:rPr lang="ru-RU" sz="1800" b="1" dirty="0"/>
              <a:t> • пионер всегда готов прийти на помощь </a:t>
            </a:r>
          </a:p>
          <a:p>
            <a:pPr marL="0" indent="0">
              <a:buNone/>
            </a:pPr>
            <a:r>
              <a:rPr lang="ru-RU" sz="1800" b="1" dirty="0"/>
              <a:t>• пионер любит и охраняет природу </a:t>
            </a:r>
          </a:p>
          <a:p>
            <a:pPr marL="0" indent="0">
              <a:buNone/>
            </a:pPr>
            <a:r>
              <a:rPr lang="ru-RU" sz="1800" b="1" dirty="0"/>
              <a:t>• пионер честен в своих поступках и помыслах</a:t>
            </a:r>
          </a:p>
          <a:p>
            <a:pPr marL="0" indent="0">
              <a:buNone/>
            </a:pPr>
            <a:r>
              <a:rPr lang="ru-RU" sz="1800" b="1" dirty="0"/>
              <a:t> • пионер ведет здоровый образ жизни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2000" b="1" dirty="0">
                <a:latin typeface="Arial Black" panose="020B0A04020102020204" pitchFamily="34" charset="0"/>
              </a:rPr>
              <a:t>Правилам и традиции пионерской организации: </a:t>
            </a:r>
          </a:p>
          <a:p>
            <a:pPr marL="0" indent="0">
              <a:buNone/>
            </a:pPr>
            <a:r>
              <a:rPr lang="ru-RU" sz="1800" b="1" dirty="0"/>
              <a:t>• пионер бережёт своё доброе имя, достоинство организации </a:t>
            </a:r>
          </a:p>
          <a:p>
            <a:pPr marL="0" indent="0">
              <a:buNone/>
            </a:pPr>
            <a:r>
              <a:rPr lang="ru-RU" sz="1800" b="1" dirty="0"/>
              <a:t>• слово пионера не расходится с делом </a:t>
            </a:r>
          </a:p>
          <a:p>
            <a:pPr marL="0" indent="0">
              <a:buNone/>
            </a:pPr>
            <a:r>
              <a:rPr lang="ru-RU" sz="1800" b="1" dirty="0"/>
              <a:t>• пионер заботится обо всех, кто нуждается в помощи </a:t>
            </a:r>
          </a:p>
          <a:p>
            <a:pPr marL="0" indent="0">
              <a:buNone/>
            </a:pPr>
            <a:r>
              <a:rPr lang="ru-RU" sz="1800" b="1" dirty="0"/>
              <a:t>• пионер – хозяин своей организации, с уважением относится к труду, бережлив, умеет зарабатывать деньги, знает им цену </a:t>
            </a:r>
          </a:p>
          <a:p>
            <a:pPr marL="0" indent="0">
              <a:buNone/>
            </a:pPr>
            <a:r>
              <a:rPr lang="ru-RU" sz="1800" b="1" dirty="0"/>
              <a:t>• пионер уважает мнение товарищей, верен дружбе</a:t>
            </a:r>
          </a:p>
        </p:txBody>
      </p:sp>
    </p:spTree>
    <p:extLst>
      <p:ext uri="{BB962C8B-B14F-4D97-AF65-F5344CB8AC3E}">
        <p14:creationId xmlns:p14="http://schemas.microsoft.com/office/powerpoint/2010/main" val="10574822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7347" name="AutoShape 2" descr="https://mail.yandex.ru/message_part/image.jpeg?hid=1.1&amp;ids=2300000001655685324&amp;no_disposition=y&amp;name=image.jpeg&amp;exif_rotate=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7348" name="AutoShape 4" descr="https://mail.yandex.ru/message_part/image.jpeg?hid=1.1&amp;ids=2300000001655685324&amp;no_disposition=y&amp;name=image.jpeg&amp;exif_rotate=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7349" name="AutoShape 6" descr="https://mail.yandex.ru/message_part/image.jpeg?hid=1.1&amp;ids=2300000001655685324&amp;no_disposition=y&amp;name=image.jpeg&amp;exif_rotate=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7350" name="AutoShape 8" descr="https://mail.yandex.ru/message_part/image.jpeg?hid=1.1&amp;ids=2300000001655685324&amp;no_disposition=y&amp;name=image.jpeg&amp;exif_rotate=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" name="Рисунок 9" descr="http://img802.imageshack.us/img802/2096/zz7jh5g7nry.jpg"/>
          <p:cNvPicPr/>
          <p:nvPr/>
        </p:nvPicPr>
        <p:blipFill>
          <a:blip r:embed="rId2" cstate="print"/>
          <a:srcRect l="4224" t="5475" r="5162" b="15207"/>
          <a:stretch>
            <a:fillRect/>
          </a:stretch>
        </p:blipFill>
        <p:spPr bwMode="auto">
          <a:xfrm>
            <a:off x="1215483" y="1863246"/>
            <a:ext cx="8963563" cy="452640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h="38100"/>
          </a:sp3d>
        </p:spPr>
      </p:pic>
      <p:sp>
        <p:nvSpPr>
          <p:cNvPr id="12" name="Равнобедренный треугольник 11"/>
          <p:cNvSpPr/>
          <p:nvPr/>
        </p:nvSpPr>
        <p:spPr>
          <a:xfrm rot="10451989">
            <a:off x="9681633" y="2684463"/>
            <a:ext cx="476251" cy="44291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Капля 12"/>
          <p:cNvSpPr/>
          <p:nvPr/>
        </p:nvSpPr>
        <p:spPr>
          <a:xfrm rot="17228790">
            <a:off x="5846514" y="4663231"/>
            <a:ext cx="950913" cy="2810933"/>
          </a:xfrm>
          <a:prstGeom prst="teardrop">
            <a:avLst>
              <a:gd name="adj" fmla="val 169495"/>
            </a:avLst>
          </a:prstGeom>
          <a:solidFill>
            <a:schemeClr val="accent5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 у нас же разные  возможности…</a:t>
            </a:r>
            <a:endParaRPr lang="ru-RU" sz="1400" b="1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1727200" y="3962401"/>
            <a:ext cx="1625600" cy="460375"/>
          </a:xfrm>
          <a:prstGeom prst="wedgeEllipseCallout">
            <a:avLst>
              <a:gd name="adj1" fmla="val -14016"/>
              <a:gd name="adj2" fmla="val 122589"/>
            </a:avLst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Класс!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555083" y="4422776"/>
            <a:ext cx="1320800" cy="381000"/>
          </a:xfrm>
          <a:prstGeom prst="wedgeEllipseCallout">
            <a:avLst>
              <a:gd name="adj1" fmla="val 9723"/>
              <a:gd name="adj2" fmla="val 193571"/>
            </a:avLst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Урааа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5333999" y="2997907"/>
            <a:ext cx="1828800" cy="304800"/>
          </a:xfrm>
          <a:prstGeom prst="wedgeEllipseCallout">
            <a:avLst>
              <a:gd name="adj1" fmla="val 11806"/>
              <a:gd name="adj2" fmla="val 221235"/>
            </a:avLst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Буллль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301083" y="-234176"/>
            <a:ext cx="11050860" cy="1447906"/>
          </a:xfrm>
          <a:prstGeom prst="wedgeEllipseCallout">
            <a:avLst>
              <a:gd name="adj1" fmla="val 24783"/>
              <a:gd name="adj2" fmla="val 98673"/>
            </a:avLst>
          </a:prstGeom>
          <a:solidFill>
            <a:srgbClr val="FFECD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В  нашем  Лесу  проводится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ЕДИНЫЙ  ЭКЗАМЕН: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все  должны  залезть  на  это  дерево!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Мы  объективно  измерим, кто  из  вас окажется  выше,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1"/>
                </a:solidFill>
              </a:rPr>
              <a:t>и  составим  рейтинг</a:t>
            </a:r>
            <a:r>
              <a:rPr lang="ru-RU" sz="1400" b="1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Овальная выноска 20"/>
          <p:cNvSpPr/>
          <p:nvPr/>
        </p:nvSpPr>
        <p:spPr>
          <a:xfrm>
            <a:off x="7162799" y="4705113"/>
            <a:ext cx="1320800" cy="272639"/>
          </a:xfrm>
          <a:prstGeom prst="wedgeEllipseCallout">
            <a:avLst>
              <a:gd name="adj1" fmla="val -57291"/>
              <a:gd name="adj2" fmla="val -61878"/>
            </a:avLst>
          </a:prstGeom>
          <a:solidFill>
            <a:schemeClr val="accent5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Купим!</a:t>
            </a:r>
          </a:p>
        </p:txBody>
      </p:sp>
      <p:sp>
        <p:nvSpPr>
          <p:cNvPr id="22" name="Овальная выноска 21"/>
          <p:cNvSpPr/>
          <p:nvPr/>
        </p:nvSpPr>
        <p:spPr>
          <a:xfrm>
            <a:off x="6096000" y="4977752"/>
            <a:ext cx="1483487" cy="460375"/>
          </a:xfrm>
          <a:prstGeom prst="wedgeEllipseCallout">
            <a:avLst>
              <a:gd name="adj1" fmla="val -76705"/>
              <a:gd name="adj2" fmla="val -52519"/>
            </a:avLst>
          </a:prstGeom>
          <a:solidFill>
            <a:schemeClr val="accent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Ну, раз надо…</a:t>
            </a:r>
          </a:p>
        </p:txBody>
      </p:sp>
      <p:sp>
        <p:nvSpPr>
          <p:cNvPr id="23" name="Овальная выноска 22"/>
          <p:cNvSpPr/>
          <p:nvPr/>
        </p:nvSpPr>
        <p:spPr>
          <a:xfrm>
            <a:off x="6632027" y="3379233"/>
            <a:ext cx="2181119" cy="304800"/>
          </a:xfrm>
          <a:prstGeom prst="wedgeEllipseCallout">
            <a:avLst>
              <a:gd name="adj1" fmla="val 14493"/>
              <a:gd name="adj2" fmla="val 133029"/>
            </a:avLst>
          </a:prstGeom>
          <a:solidFill>
            <a:schemeClr val="accent5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chemeClr val="tx1"/>
                </a:solidFill>
              </a:rPr>
              <a:t>А нас натаскают </a:t>
            </a:r>
            <a:r>
              <a:rPr lang="en-US" sz="1000" b="1" dirty="0">
                <a:solidFill>
                  <a:schemeClr val="tx1"/>
                </a:solidFill>
              </a:rPr>
              <a:t>?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37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752" y="1870842"/>
            <a:ext cx="9606455" cy="10471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latin typeface="Comic Sans MS" panose="030F0702030302020204" pitchFamily="66" charset="0"/>
              </a:rPr>
              <a:t>Благодарю за внимание! 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98D88B-1FEA-4CA8-AA33-56160713B852}"/>
              </a:ext>
            </a:extLst>
          </p:cNvPr>
          <p:cNvSpPr/>
          <p:nvPr/>
        </p:nvSpPr>
        <p:spPr>
          <a:xfrm>
            <a:off x="3048000" y="4439296"/>
            <a:ext cx="6096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000" b="1" dirty="0" err="1">
                <a:latin typeface="Arial Black" panose="020B0A04020102020204" pitchFamily="34" charset="0"/>
              </a:rPr>
              <a:t>Лекция</a:t>
            </a:r>
            <a:r>
              <a:rPr lang="en-US" sz="2000" b="1" dirty="0">
                <a:latin typeface="Arial Black" panose="020B0A0402010202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</a:rPr>
              <a:t>15</a:t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Воспитательные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89009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7507-4818-4A22-918C-E10E5F91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1107"/>
            <a:ext cx="11419680" cy="13498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ВОСПИТАТЕЛЬНАЯ СИСТЕМА </a:t>
            </a:r>
            <a:b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ВОСПИТАТЕЛЬНАЯ ТЕХНОЛОГИЯ</a:t>
            </a:r>
            <a:b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ВОСПИТАТЕЛЬНАЯ СИСТЕМА ШКОЛЫ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842F8-2355-4E7E-A9D1-6F0AEC5A6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23" y="1459549"/>
            <a:ext cx="5890777" cy="344859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FD643-C696-4797-B266-A2710CE47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229" y="3636334"/>
            <a:ext cx="5598115" cy="220093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b="1" dirty="0"/>
              <a:t>	Воспитательная система </a:t>
            </a:r>
            <a:r>
              <a:rPr lang="ru-RU" sz="1600" dirty="0"/>
              <a:t>– это целостный социальный организм, функционирующий при условии взаимодействия основных компонентов воспитания (субъекты, цели, содержание и способы деятельности, отношения) и обладающий такими интегративными характеристиками, как образ жизни коллектива, его психологический климат (Л.И. Новикова).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8E3D74A-F3ED-408B-81FD-A310668F7DC7}"/>
              </a:ext>
            </a:extLst>
          </p:cNvPr>
          <p:cNvSpPr/>
          <p:nvPr/>
        </p:nvSpPr>
        <p:spPr>
          <a:xfrm>
            <a:off x="185994" y="1442708"/>
            <a:ext cx="5598118" cy="17407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	Педагогическая система школы </a:t>
            </a:r>
            <a:r>
              <a:rPr lang="ru-RU" sz="1600" dirty="0">
                <a:solidFill>
                  <a:schemeClr val="tx1"/>
                </a:solidFill>
              </a:rPr>
              <a:t>– целенаправленная, самоорганизующаяся система, в которой основной целью выступает включение подрастающих поколений в жизнь общества, их развитие как творческих, активных личностей, осваивающих культуру общества.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635B045-2DCD-4BFD-AB49-0B4C845467D7}"/>
              </a:ext>
            </a:extLst>
          </p:cNvPr>
          <p:cNvSpPr/>
          <p:nvPr/>
        </p:nvSpPr>
        <p:spPr>
          <a:xfrm>
            <a:off x="6115228" y="1442707"/>
            <a:ext cx="5598117" cy="1778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	Воспитательная система </a:t>
            </a:r>
            <a:r>
              <a:rPr lang="ru-RU" sz="1600" dirty="0">
                <a:solidFill>
                  <a:schemeClr val="tx1"/>
                </a:solidFill>
              </a:rPr>
              <a:t>– сложное социальное психолого-педагогическое, саморегулирующееся и управляемое образование, охватывающее весь педагогический процесс, интегрирующее учебные занятия, внеурочную жизнь детей, разнообразную деятельность и общение (Л.А. Байкова, Л.К. Гребенкина и др.)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C6FC4D4-EECE-40C0-9290-59D8C991AF52}"/>
              </a:ext>
            </a:extLst>
          </p:cNvPr>
          <p:cNvSpPr/>
          <p:nvPr/>
        </p:nvSpPr>
        <p:spPr>
          <a:xfrm>
            <a:off x="185994" y="3846143"/>
            <a:ext cx="5598118" cy="19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	Воспитательная система школы </a:t>
            </a:r>
            <a:r>
              <a:rPr lang="ru-RU" sz="1600" dirty="0">
                <a:solidFill>
                  <a:schemeClr val="tx1"/>
                </a:solidFill>
              </a:rPr>
              <a:t>– это способ организации ее жизнедеятельности, предполагающий упорядоченность дидактического и воспитательного процессов, их взаимопроникновение в соответствии с принятой педагогической идеей, совершенствование и изменение характера сложных связей между компонентами системы (И.А. </a:t>
            </a:r>
            <a:r>
              <a:rPr lang="ru-RU" sz="1600" dirty="0" err="1">
                <a:solidFill>
                  <a:schemeClr val="tx1"/>
                </a:solidFill>
              </a:rPr>
              <a:t>Карпюк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</a:p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F9929759-6FA3-4E1A-8D44-7E53D64638A4}"/>
              </a:ext>
            </a:extLst>
          </p:cNvPr>
          <p:cNvSpPr/>
          <p:nvPr/>
        </p:nvSpPr>
        <p:spPr>
          <a:xfrm>
            <a:off x="2384659" y="3282016"/>
            <a:ext cx="1004000" cy="56412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38A25F-3887-4DBD-B023-08FF311903E4}"/>
              </a:ext>
            </a:extLst>
          </p:cNvPr>
          <p:cNvSpPr/>
          <p:nvPr/>
        </p:nvSpPr>
        <p:spPr>
          <a:xfrm>
            <a:off x="1586753" y="6091518"/>
            <a:ext cx="8767482" cy="755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Воспитательная технология ?</a:t>
            </a:r>
          </a:p>
        </p:txBody>
      </p:sp>
    </p:spTree>
    <p:extLst>
      <p:ext uri="{BB962C8B-B14F-4D97-AF65-F5344CB8AC3E}">
        <p14:creationId xmlns:p14="http://schemas.microsoft.com/office/powerpoint/2010/main" val="39704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BE190-43BE-4E8D-A627-D03B8201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46" y="305870"/>
            <a:ext cx="9605635" cy="6983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Воспитательная технология </a:t>
            </a:r>
            <a:br>
              <a:rPr lang="ru-RU" sz="2800" dirty="0">
                <a:latin typeface="Arial Black" panose="020B0A04020102020204" pitchFamily="34" charset="0"/>
              </a:rPr>
            </a:br>
            <a:r>
              <a:rPr lang="ru-RU" sz="2800" dirty="0">
                <a:latin typeface="Arial Black" panose="020B0A04020102020204" pitchFamily="34" charset="0"/>
              </a:rPr>
              <a:t>(</a:t>
            </a:r>
            <a:r>
              <a:rPr lang="ru-RU" sz="2800" i="1" dirty="0">
                <a:latin typeface="Arial Black" panose="020B0A04020102020204" pitchFamily="34" charset="0"/>
              </a:rPr>
              <a:t>Технология воспитания) 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524FD-707B-4B38-BA97-2B0833CFB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334" y="1286540"/>
            <a:ext cx="3547875" cy="3363795"/>
          </a:xfrm>
          <a:ln w="57150">
            <a:solidFill>
              <a:srgbClr val="92D050"/>
            </a:solidFill>
          </a:ln>
        </p:spPr>
        <p:txBody>
          <a:bodyPr>
            <a:normAutofit fontScale="47500" lnSpcReduction="20000"/>
          </a:bodyPr>
          <a:lstStyle/>
          <a:p>
            <a:pPr marL="400050" lvl="1" indent="0">
              <a:buNone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None/>
            </a:pPr>
            <a:r>
              <a:rPr lang="ru-RU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воспитания </a:t>
            </a:r>
            <a:r>
              <a:rPr lang="ru-RU" sz="3400" dirty="0">
                <a:solidFill>
                  <a:srgbClr val="C00000"/>
                </a:solidFill>
              </a:rPr>
              <a:t>– это система последовательного развертывания педагогической деятельности и общения, направленных на достижение поставленной цели во всей системе. </a:t>
            </a:r>
          </a:p>
          <a:p>
            <a:pPr marL="400050" lvl="1" indent="0">
              <a:buNone/>
            </a:pPr>
            <a:r>
              <a:rPr lang="ru-RU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воспитания </a:t>
            </a:r>
            <a:r>
              <a:rPr lang="ru-RU" sz="3400" dirty="0">
                <a:solidFill>
                  <a:srgbClr val="C00000"/>
                </a:solidFill>
              </a:rPr>
              <a:t>– проявление индивидуального мастерства педагога в реализации им оптимальных средств, форм и методов воздействия на развитие личности в конкретной ситуации.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4C959-A18A-4B16-8DAF-1031935A7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600201"/>
            <a:ext cx="5623949" cy="4534785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0CABDF0-9646-48B0-99E0-CDE3A380E5DE}"/>
              </a:ext>
            </a:extLst>
          </p:cNvPr>
          <p:cNvSpPr/>
          <p:nvPr/>
        </p:nvSpPr>
        <p:spPr>
          <a:xfrm>
            <a:off x="4293348" y="1286540"/>
            <a:ext cx="3402105" cy="33637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Воспитательная система (система воспитания) </a:t>
            </a:r>
            <a:r>
              <a:rPr lang="ru-RU" sz="1600" dirty="0">
                <a:solidFill>
                  <a:schemeClr val="tx1"/>
                </a:solidFill>
              </a:rPr>
              <a:t>–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совокупность взаимосвязанных целей и принципов организации воспитательного процесса, методов и приемов их реализации в рамках определенной социальной структуры (семьи, школы, вуза, государства).</a:t>
            </a: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6CA3081-CA09-476B-AB9E-BD41D8B3331C}"/>
              </a:ext>
            </a:extLst>
          </p:cNvPr>
          <p:cNvSpPr/>
          <p:nvPr/>
        </p:nvSpPr>
        <p:spPr>
          <a:xfrm>
            <a:off x="7990139" y="1307198"/>
            <a:ext cx="3831410" cy="3329872"/>
          </a:xfrm>
          <a:prstGeom prst="roundRect">
            <a:avLst>
              <a:gd name="adj" fmla="val 861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Воспитательная система </a:t>
            </a:r>
            <a:r>
              <a:rPr lang="ru-RU" sz="1600" dirty="0">
                <a:solidFill>
                  <a:schemeClr val="tx1"/>
                </a:solidFill>
              </a:rPr>
              <a:t>– сложное социальное психолого-педагогическое, саморегулирующееся и управляемое образование, охватывающее весь педагогический процесс, интегрирующее учебные занятия, внеурочную жизнь детей, разнообразную деятельность и общение.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16017-E63F-4C27-B9A3-3E8802D7C1DE}"/>
              </a:ext>
            </a:extLst>
          </p:cNvPr>
          <p:cNvSpPr/>
          <p:nvPr/>
        </p:nvSpPr>
        <p:spPr>
          <a:xfrm>
            <a:off x="1263095" y="5144726"/>
            <a:ext cx="8930244" cy="13161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000" b="1" dirty="0">
                <a:solidFill>
                  <a:srgbClr val="C00000"/>
                </a:solidFill>
              </a:rPr>
              <a:t>авторские воспитательные системы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</a:p>
          <a:p>
            <a:pPr algn="ctr" fontAlgn="base"/>
            <a:r>
              <a:rPr lang="ru-RU" sz="2000" dirty="0">
                <a:solidFill>
                  <a:schemeClr val="tx1"/>
                </a:solidFill>
              </a:rPr>
              <a:t>создаются в школах, руководимых творчески работающими, </a:t>
            </a:r>
          </a:p>
          <a:p>
            <a:pPr algn="ctr" fontAlgn="base"/>
            <a:r>
              <a:rPr lang="ru-RU" sz="2000" dirty="0">
                <a:solidFill>
                  <a:srgbClr val="C00000"/>
                </a:solidFill>
              </a:rPr>
              <a:t>нестандартно организующими воспитательный процесс руководителями (названия систем по имени).</a:t>
            </a:r>
          </a:p>
        </p:txBody>
      </p:sp>
    </p:spTree>
    <p:extLst>
      <p:ext uri="{BB962C8B-B14F-4D97-AF65-F5344CB8AC3E}">
        <p14:creationId xmlns:p14="http://schemas.microsoft.com/office/powerpoint/2010/main" val="316661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36AB42-EEDA-4466-BA75-B1E1F230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773" y="946298"/>
            <a:ext cx="4330487" cy="546067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600" dirty="0"/>
              <a:t>В основе </a:t>
            </a:r>
            <a:r>
              <a:rPr lang="ru-RU" sz="1600" b="1" dirty="0"/>
              <a:t>педагогической технологии </a:t>
            </a:r>
            <a:r>
              <a:rPr lang="ru-RU" sz="1600" dirty="0"/>
              <a:t>- полная управляемость учебным процессом, его проектирование и анализ путём поэтапного воспроизведения.</a:t>
            </a:r>
          </a:p>
          <a:p>
            <a:pPr marL="0" indent="0">
              <a:buNone/>
            </a:pP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Педагогическая технология </a:t>
            </a:r>
            <a:r>
              <a:rPr lang="ru-RU" sz="1600" dirty="0"/>
              <a:t>– это сложная система приёмов и методик, объединенных приоритетными общеобразовательными целями, концептуально взаимосвязанными между собой задачами и содержанием, формами и методами организации учебно-воспитательного процесса. </a:t>
            </a:r>
          </a:p>
          <a:p>
            <a:pPr marL="0" indent="0">
              <a:buNone/>
            </a:pPr>
            <a:r>
              <a:rPr lang="ru-RU" sz="1600" dirty="0"/>
              <a:t>Тенденция более быстрого развития технологии обучения по сравнению с технологией воспитания. Технология воспитания в большей зависимости от субъективных факторов.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B4D12F-D7F2-4CF6-B9B5-1AF7B006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501" y="946298"/>
            <a:ext cx="5297275" cy="31897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	</a:t>
            </a:r>
            <a:r>
              <a:rPr lang="ru-RU" sz="1600" dirty="0">
                <a:solidFill>
                  <a:srgbClr val="C00000"/>
                </a:solidFill>
              </a:rPr>
              <a:t>Процессы создания и реализации </a:t>
            </a:r>
            <a:r>
              <a:rPr lang="ru-RU" sz="1600" b="1" dirty="0">
                <a:solidFill>
                  <a:srgbClr val="C00000"/>
                </a:solidFill>
              </a:rPr>
              <a:t>воспитательных технологий </a:t>
            </a:r>
            <a:r>
              <a:rPr lang="ru-RU" sz="1600" dirty="0">
                <a:solidFill>
                  <a:srgbClr val="C00000"/>
                </a:solidFill>
              </a:rPr>
              <a:t>сложнее чем обучающих. В их основе -  отношения между воспитателем и  обучающимися, они требуют от педагога такого мастерства, чтобы обучающиеся сами выбрали отношение к делу, которое предлагает педагог.</a:t>
            </a:r>
            <a:r>
              <a:rPr lang="ru-RU" sz="1600" dirty="0"/>
              <a:t> В педагогической литературе распространено мнение о несовместимости такого тонкого личностного, творческого процесса, как воспитание, с техникой, стандартом, автоматизацией. Вместе с тем, ученые стремятся </a:t>
            </a:r>
            <a:r>
              <a:rPr lang="ru-RU" sz="1600" dirty="0" err="1"/>
              <a:t>технологизировать</a:t>
            </a:r>
            <a:r>
              <a:rPr lang="ru-RU" sz="1600" dirty="0"/>
              <a:t> воспитательный процесс снабдить учителя – воспитателя «орудиями труда» и рекомендациями по их использованию.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91764DB-3BB3-44B1-ACD3-0367D6821CAB}"/>
              </a:ext>
            </a:extLst>
          </p:cNvPr>
          <p:cNvSpPr/>
          <p:nvPr/>
        </p:nvSpPr>
        <p:spPr>
          <a:xfrm>
            <a:off x="5994501" y="4497573"/>
            <a:ext cx="5297275" cy="1909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Пока технология не создана, доминирует индивидуальное мастерство, которое может преобразовываться в  «коллективное» - технологию, сокращая путь к цели, экономит время и затраты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400" dirty="0"/>
          </a:p>
        </p:txBody>
      </p:sp>
      <p:cxnSp>
        <p:nvCxnSpPr>
          <p:cNvPr id="10" name="Соединительная линия уступом 9"/>
          <p:cNvCxnSpPr>
            <a:cxnSpLocks/>
          </p:cNvCxnSpPr>
          <p:nvPr/>
        </p:nvCxnSpPr>
        <p:spPr>
          <a:xfrm rot="5400000" flipH="1" flipV="1">
            <a:off x="2834011" y="3449833"/>
            <a:ext cx="5460673" cy="45360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2C3727-6BA1-49B8-8126-2BCCE8460E8F}"/>
              </a:ext>
            </a:extLst>
          </p:cNvPr>
          <p:cNvSpPr/>
          <p:nvPr/>
        </p:nvSpPr>
        <p:spPr>
          <a:xfrm>
            <a:off x="783774" y="-224801"/>
            <a:ext cx="1050800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 Black" panose="020B0A04020102020204" pitchFamily="34" charset="0"/>
              </a:rPr>
              <a:t>Педагогическая/воспитательная технология</a:t>
            </a:r>
          </a:p>
        </p:txBody>
      </p:sp>
    </p:spTree>
    <p:extLst>
      <p:ext uri="{BB962C8B-B14F-4D97-AF65-F5344CB8AC3E}">
        <p14:creationId xmlns:p14="http://schemas.microsoft.com/office/powerpoint/2010/main" val="419933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90329"/>
              </p:ext>
            </p:extLst>
          </p:nvPr>
        </p:nvGraphicFramePr>
        <p:xfrm>
          <a:off x="1703389" y="107577"/>
          <a:ext cx="8713787" cy="663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7DBB37-40A8-4496-9C7C-CA1BB65AAEE1}"/>
              </a:ext>
            </a:extLst>
          </p:cNvPr>
          <p:cNvSpPr/>
          <p:nvPr/>
        </p:nvSpPr>
        <p:spPr>
          <a:xfrm>
            <a:off x="255181" y="191387"/>
            <a:ext cx="4412513" cy="8399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Arial Black" panose="020B0A04020102020204" pitchFamily="34" charset="0"/>
              </a:rPr>
              <a:t>Признаки </a:t>
            </a:r>
          </a:p>
          <a:p>
            <a:r>
              <a:rPr lang="ru-RU" sz="2000" b="1" dirty="0">
                <a:latin typeface="Arial Black" panose="020B0A04020102020204" pitchFamily="34" charset="0"/>
              </a:rPr>
              <a:t>воспитательной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2406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F84BB-8079-4AD8-A561-D649F1D7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23" y="274637"/>
            <a:ext cx="10986977" cy="70355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Компоненты воспитательной системы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0F1AC-6D56-421F-B9BF-FB825C18A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991" y="1196441"/>
            <a:ext cx="4979719" cy="5055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0050" lvl="1" indent="0">
              <a:buNone/>
            </a:pPr>
            <a:endParaRPr lang="ru-RU" sz="2000" dirty="0"/>
          </a:p>
          <a:p>
            <a:pPr marL="400050" lvl="1" indent="0">
              <a:buNone/>
            </a:pPr>
            <a:r>
              <a:rPr lang="ru-RU" sz="2000" dirty="0"/>
              <a:t>1. </a:t>
            </a:r>
            <a:r>
              <a:rPr lang="ru-RU" sz="2000" dirty="0">
                <a:solidFill>
                  <a:srgbClr val="C00000"/>
                </a:solidFill>
              </a:rPr>
              <a:t>Теоретическая концепция (цели, задачи, принципы, совокупность педагогических идей, теорий, положительный педагогический опыт)</a:t>
            </a:r>
            <a:r>
              <a:rPr lang="ru-RU" sz="2000" dirty="0"/>
              <a:t>, для реализации которой создается воспитательная система. </a:t>
            </a:r>
          </a:p>
          <a:p>
            <a:pPr marL="400050" lvl="1" indent="0">
              <a:buNone/>
            </a:pPr>
            <a:r>
              <a:rPr lang="ru-RU" sz="2000" dirty="0"/>
              <a:t>2. </a:t>
            </a:r>
            <a:r>
              <a:rPr lang="ru-RU" sz="2000" dirty="0">
                <a:solidFill>
                  <a:srgbClr val="C00000"/>
                </a:solidFill>
              </a:rPr>
              <a:t>Содержание системы (научные знания, информация, ценности, достижения культуры и т.п. ) </a:t>
            </a:r>
          </a:p>
          <a:p>
            <a:pPr marL="400050" lvl="1" indent="0">
              <a:buNone/>
            </a:pPr>
            <a:r>
              <a:rPr lang="ru-RU" sz="2000" dirty="0"/>
              <a:t>3. </a:t>
            </a:r>
            <a:r>
              <a:rPr lang="ru-RU" sz="2000" dirty="0">
                <a:solidFill>
                  <a:srgbClr val="C00000"/>
                </a:solidFill>
              </a:rPr>
              <a:t>Субъекты деятельности </a:t>
            </a:r>
            <a:r>
              <a:rPr lang="ru-RU" sz="2000" dirty="0"/>
              <a:t>как ее участники и организаторы. </a:t>
            </a:r>
          </a:p>
          <a:p>
            <a:pPr marL="400050" lvl="1" indent="0">
              <a:buNone/>
            </a:pPr>
            <a:r>
              <a:rPr lang="ru-RU" sz="2000" dirty="0"/>
              <a:t>4. </a:t>
            </a:r>
            <a:r>
              <a:rPr lang="ru-RU" sz="2000" dirty="0">
                <a:solidFill>
                  <a:srgbClr val="C00000"/>
                </a:solidFill>
              </a:rPr>
              <a:t>Развитые формы общения и гуманистические отношения</a:t>
            </a:r>
            <a:r>
              <a:rPr lang="ru-RU" sz="2000" dirty="0"/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9F20CB-762F-48D3-B6D3-7375DE027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6441" y="1196440"/>
            <a:ext cx="3881299" cy="505550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00050" lvl="1" indent="0">
              <a:buNone/>
            </a:pPr>
            <a:endParaRPr lang="ru-RU" sz="2000" dirty="0"/>
          </a:p>
          <a:p>
            <a:pPr marL="400050" lvl="1" indent="0">
              <a:buNone/>
            </a:pPr>
            <a:r>
              <a:rPr lang="ru-RU" sz="2000" dirty="0"/>
              <a:t>5. </a:t>
            </a:r>
            <a:r>
              <a:rPr lang="ru-RU" sz="2000" dirty="0">
                <a:solidFill>
                  <a:srgbClr val="C00000"/>
                </a:solidFill>
              </a:rPr>
              <a:t>Управление, </a:t>
            </a:r>
            <a:r>
              <a:rPr lang="ru-RU" sz="2000" dirty="0"/>
              <a:t>обеспечивающее интеграцию всех компонентов в целостную систему, а также ее развитие. </a:t>
            </a:r>
          </a:p>
          <a:p>
            <a:pPr marL="400050" lvl="1" indent="0">
              <a:buNone/>
            </a:pPr>
            <a:r>
              <a:rPr lang="ru-RU" sz="2000" dirty="0"/>
              <a:t>6. </a:t>
            </a:r>
            <a:r>
              <a:rPr lang="ru-RU" sz="2000" dirty="0">
                <a:solidFill>
                  <a:srgbClr val="C00000"/>
                </a:solidFill>
              </a:rPr>
              <a:t>Внутренняя и внешняя среда системы, освоенная ее субъектами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3118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4930</TotalTime>
  <Words>3922</Words>
  <Application>Microsoft Office PowerPoint</Application>
  <PresentationFormat>Широкоэкранный</PresentationFormat>
  <Paragraphs>617</Paragraphs>
  <Slides>49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Calibri</vt:lpstr>
      <vt:lpstr>Comic Sans MS</vt:lpstr>
      <vt:lpstr>Segoe UI</vt:lpstr>
      <vt:lpstr>Segoe UI Black</vt:lpstr>
      <vt:lpstr>Times New Roman</vt:lpstr>
      <vt:lpstr>Wingdings</vt:lpstr>
      <vt:lpstr>Тема Office</vt:lpstr>
      <vt:lpstr>Presentation</vt:lpstr>
      <vt:lpstr>Тема 18.  Воспитательные системы </vt:lpstr>
      <vt:lpstr>Презентация PowerPoint</vt:lpstr>
      <vt:lpstr>Воспитание: определение, цель </vt:lpstr>
      <vt:lpstr>Воспитание как одна из составляющих  образования</vt:lpstr>
      <vt:lpstr>ВОСПИТАТЕЛЬНАЯ СИСТЕМА  ВОСПИТАТЕЛЬНАЯ ТЕХНОЛОГИЯ ВОСПИТАТЕЛЬНАЯ СИСТЕМА ШКОЛЫ </vt:lpstr>
      <vt:lpstr>Воспитательная технология  (Технология воспитания) </vt:lpstr>
      <vt:lpstr>Презентация PowerPoint</vt:lpstr>
      <vt:lpstr>Презентация PowerPoint</vt:lpstr>
      <vt:lpstr>Компоненты воспитательной системы </vt:lpstr>
      <vt:lpstr>Воспитательная система:  этапы функционирования</vt:lpstr>
      <vt:lpstr>Презентация PowerPoint</vt:lpstr>
      <vt:lpstr> ВОСПИТАНИЕ В ДРЕВНЕЙ ГРЕЦИИ Спарта </vt:lpstr>
      <vt:lpstr>ВОСПИТАНИЕ В ДРЕВНЕЙ ГРЕЦИИ Афины</vt:lpstr>
      <vt:lpstr> ЗАРОЖДЕНИЕ ХРИСТИАНСКОЙ ТРАДИЦИИ ВОСПИТАНИЯ</vt:lpstr>
      <vt:lpstr>   СИСТЕМА ИЕЗУИТСКОГО ВОСПИТАНИЯ   </vt:lpstr>
      <vt:lpstr> СИСТЕМА РЫЦАРСКОГО ВОСПИТАНИЯ</vt:lpstr>
      <vt:lpstr>АВТОРСКИЕ СИСТЕМЫ ГУМАНИСТИЧЕСКОГО обучения и всестороннего воспитания</vt:lpstr>
      <vt:lpstr>    ПЕДАГОГИЧЕСКАЯ СИСТЕМА  И.Г. ПЕСТАЛОЦЦИ (1746-1827)     </vt:lpstr>
      <vt:lpstr> ПЕДАГОГИЧЕСКАЯ СИСТЕМА А. ДИСТЕРВЕГА (1790-1866)</vt:lpstr>
      <vt:lpstr>Вальдорфская школа:   Воспитательная система немецкого философа и педагога  Рудольфа Штейнера (1861–1925 г.г.) </vt:lpstr>
      <vt:lpstr> Воспитательная система Штейнера.  Основные положения </vt:lpstr>
      <vt:lpstr>Воспитательная система С.Т.Шацкого </vt:lpstr>
      <vt:lpstr> Воспитательная система С.Т.Шацкого   </vt:lpstr>
      <vt:lpstr>Презентация PowerPoint</vt:lpstr>
      <vt:lpstr>Презентация PowerPoint</vt:lpstr>
      <vt:lpstr>ПЕДАГОГИЧЕСКАЯ СИСТЕМА А.С. МАКАРЕНКО</vt:lpstr>
      <vt:lpstr>Этапы организации воспитания (в соответствии с этапами развития коллектива)</vt:lpstr>
      <vt:lpstr>Воспитательная система итальянского педагога Марии Монтессори (1870–1952 г.г.) </vt:lpstr>
      <vt:lpstr>Воспитательная система Монтессори  Основные положения </vt:lpstr>
      <vt:lpstr>Презентация PowerPoint</vt:lpstr>
      <vt:lpstr>Воспитательная система французского педагога и философа Селестена Френе  (1896–1966 г.г.)  </vt:lpstr>
      <vt:lpstr>Воспитательная система Френе   Основные положения </vt:lpstr>
      <vt:lpstr>Воспитательные системы  второй половины XX века</vt:lpstr>
      <vt:lpstr> Воспитательная система «эффективная школа» (Англия, Австралия и США) </vt:lpstr>
      <vt:lpstr> Воспитательная система  «справедливые сообщества»   </vt:lpstr>
      <vt:lpstr>Воспитательная система  «школа глобального образования»</vt:lpstr>
      <vt:lpstr>«Педагогика общей заботы»  И.П. Иванова, Ф.Я. Шапиро</vt:lpstr>
      <vt:lpstr>Воспитательная система В.А. Сухомлинского </vt:lpstr>
      <vt:lpstr>Презентация PowerPoint</vt:lpstr>
      <vt:lpstr>Презентация PowerPoint</vt:lpstr>
      <vt:lpstr>Гуманистическая воспитательная система </vt:lpstr>
      <vt:lpstr>Презентация PowerPoint</vt:lpstr>
      <vt:lpstr>Презентация PowerPoint</vt:lpstr>
      <vt:lpstr>Воспитательная система М.П. Щетинина  </vt:lpstr>
      <vt:lpstr>ОСНОВНЫЕ ИДЕИ ПЕДАГОГИКИ СОТРУДНИЧЕСТВА </vt:lpstr>
      <vt:lpstr> Скаутское движение в Беларуси  (начало 1988 г. в Минске - первый скаутский отряд) </vt:lpstr>
      <vt:lpstr>Белорусская Республиканская  пионерская организация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 Введение в дисциплину «Психология дизайн-деятельности»</dc:title>
  <dc:creator>Fujitsu</dc:creator>
  <cp:lastModifiedBy>Татьяна Кузьминич</cp:lastModifiedBy>
  <cp:revision>402</cp:revision>
  <cp:lastPrinted>2022-09-12T21:30:05Z</cp:lastPrinted>
  <dcterms:created xsi:type="dcterms:W3CDTF">2020-09-07T03:13:46Z</dcterms:created>
  <dcterms:modified xsi:type="dcterms:W3CDTF">2025-04-14T21:22:47Z</dcterms:modified>
</cp:coreProperties>
</file>