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0" r:id="rId12"/>
    <p:sldId id="267" r:id="rId13"/>
    <p:sldId id="268" r:id="rId14"/>
    <p:sldId id="270" r:id="rId15"/>
    <p:sldId id="269" r:id="rId16"/>
    <p:sldId id="271" r:id="rId17"/>
    <p:sldId id="272" r:id="rId18"/>
    <p:sldId id="59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8" autoAdjust="0"/>
    <p:restoredTop sz="94660"/>
  </p:normalViewPr>
  <p:slideViewPr>
    <p:cSldViewPr snapToGrid="0">
      <p:cViewPr varScale="1">
        <p:scale>
          <a:sx n="46" d="100"/>
          <a:sy n="46" d="100"/>
        </p:scale>
        <p:origin x="66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78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F05AB-3D58-43F4-8338-0500BD773DE3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BB3FB-B239-47CB-B08B-7FA4427E8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089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3937B3-19BA-4952-985F-BF7B81D648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2565CF2-B3BA-4B69-8831-1D7B911A2F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65CA98-575D-414D-A425-B8FF8E7B9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948E1C-CD01-4CE1-8D53-37C30214B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430DA4-AAB6-439E-8F54-F9EDF1140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89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725E9C-978E-492A-8D29-F7FA547EE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E463EFA-2AA5-41FE-95FA-CA8EE9B9B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0ACAD8-ACEF-46C6-9359-1712E2AD1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D02188-45D9-4488-A291-4BFDA678A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9F61EF-5446-4CFE-9565-2B30CC89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97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B50EEC0-B73A-4392-AD9E-12841969D2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91C176C-726B-443B-BEF4-5DECCAD48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8FD54D-A926-4EAE-870B-6ADA83A4F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D1EA5-BA22-4A18-BEDF-82A7684E7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E52EA4-EA21-4C50-8A84-68228BEAB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9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D02CF4-5ADF-4216-903D-2D8CF0035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2FC424-923B-4724-85A3-0DC75C3E2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6AF5B9-AA5C-4F82-B975-14ED06E9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9F15CB-0C3D-4284-A49A-773B029C8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AD1B00-2016-4D3D-A664-25C48A14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89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721EDC-8DA3-454C-8FB1-569E44A40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08125A-1946-41E8-A707-429F97608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B3E7BC-355A-45FD-B89E-F91879F94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F424AA-3305-485A-A1C0-7E6C28648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2923AC-3CC2-446C-899C-7F3790D53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99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8E6991-0DE8-4E26-8303-E3746CCA7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17CB83-0FBC-4FF6-90E7-1729398ED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89AC88-F712-44E2-BDAC-E0076B014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EF1161-98CB-49BF-9A7E-C2A6707CD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DDE6E2-AF30-4940-9DBF-ADE6E598D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9E0EF94-C003-4AF3-91D1-EB5E05E91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5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2C5FE1-78E6-4450-926A-5D2F6BB39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61D7BD-AD5D-4A9D-9C9C-916A098F4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2705D7F-FCFA-4FBF-8D6F-B76A2DFBB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D302003-9F27-4680-BE23-6EAB4D6A4A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F74B2BA-C356-48C4-91C4-24C012D9FD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BA8896-1182-4635-820B-A8B790486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4310602-E4EA-40C9-B4A1-A319BCE8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FE6A57B-E7AD-4E00-BB89-6DD8E3AFA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47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F7DEF-F5D3-46F6-B4B4-769FD11FF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83854CD-44EC-49F0-9E6A-CD0DA1A6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8DDAE09-83F0-4261-BB01-A0B6571B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A5854D3-1B74-4EAD-ABA3-5FCC1DE7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899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74DD20E-5EDF-471F-A6C3-33C81489F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8F2C79E-D1D5-404A-8B40-ABC32E5E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E591F4D-86D8-4D1A-B755-B3AD50415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6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3E3EB-DECC-4E19-9B74-3DE8C211E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76FBC1-30FC-4967-8F6B-A766257DC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790AEE-A6EF-40F8-ABA3-E66D6987B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0C36C85-119B-4BAF-B33B-E9E08B5EC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4AE342-E9CA-4171-B662-790007266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16ABDF-0BD3-43AC-A48C-896CBDEC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937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679837-D8CB-4A93-A09E-9C6E4847C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E4FACB2-E27D-4809-8B3E-D6AC0D3114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18BEE99-DACA-44C1-B09F-9E31BE6D3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330981-4B94-4369-A618-C2271DBBB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A2B898-18E4-4ADE-9EA9-EBC5ABABB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1C1654-5B5D-4B75-8679-C918F5B1A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92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4832D-2EB3-480F-A973-3481CF46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1A061B-9D37-4D05-92B6-EA2266216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712582-A50D-4E38-9316-D68FC46A3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62FB2-F89A-44DA-A820-77D16E273F64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490E95-418A-4F71-8D12-E8B922A5D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FF45C3-FBAE-48A9-8057-36EB40216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738D3-CC49-4EF2-9B0B-68DEED66C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31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26AA57-5A49-4505-A6B2-030863C18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1117" y="1947749"/>
            <a:ext cx="9144000" cy="26639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/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/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/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Раздел 3.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Лекция 17.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Формы, методы и средства воспитания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/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/>
            </a:r>
            <a:br>
              <a:rPr lang="ru-RU" sz="2800" dirty="0">
                <a:latin typeface="Arial Black" panose="020B0A04020102020204" pitchFamily="34" charset="0"/>
              </a:rPr>
            </a:b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E25BEA4-EDD4-4AB9-ADEC-3BD090549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066" y="5122842"/>
            <a:ext cx="6051933" cy="10190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ru-RU" sz="2000" b="1" dirty="0"/>
              <a:t>Кузьминич Т.В., </a:t>
            </a:r>
          </a:p>
          <a:p>
            <a:pPr algn="r"/>
            <a:r>
              <a:rPr lang="ru-RU" sz="2000" b="1" dirty="0"/>
              <a:t>кандидат педагогических наук, доцент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EBBAFA9-9B3C-4C8E-87CA-FBDF7E4C20DF}"/>
              </a:ext>
            </a:extLst>
          </p:cNvPr>
          <p:cNvSpPr/>
          <p:nvPr/>
        </p:nvSpPr>
        <p:spPr>
          <a:xfrm>
            <a:off x="2067497" y="619126"/>
            <a:ext cx="1479933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Педагогика ЭУМК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950AD79-BD98-42CB-93EB-8D774735607A}"/>
              </a:ext>
            </a:extLst>
          </p:cNvPr>
          <p:cNvSpPr/>
          <p:nvPr/>
        </p:nvSpPr>
        <p:spPr>
          <a:xfrm>
            <a:off x="8482988" y="716096"/>
            <a:ext cx="164151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2025</a:t>
            </a:r>
          </a:p>
        </p:txBody>
      </p:sp>
      <p:pic>
        <p:nvPicPr>
          <p:cNvPr id="9" name="Рисунок 8" descr="Академическая шапочка">
            <a:extLst>
              <a:ext uri="{FF2B5EF4-FFF2-40B4-BE49-F238E27FC236}">
                <a16:creationId xmlns:a16="http://schemas.microsoft.com/office/drawing/2014/main" id="{4FF25F02-69D6-46B9-8900-11F10C1B0A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9622" y="780771"/>
            <a:ext cx="752755" cy="75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117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F32690-34FC-4872-A149-DD9100437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053" y="217384"/>
            <a:ext cx="10515600" cy="9614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dirty="0">
                <a:latin typeface="Arial Black" panose="020B0A04020102020204" pitchFamily="34" charset="0"/>
              </a:rPr>
              <a:t/>
            </a:r>
            <a:br>
              <a:rPr lang="ru-RU" sz="3100" dirty="0">
                <a:latin typeface="Arial Black" panose="020B0A04020102020204" pitchFamily="34" charset="0"/>
              </a:rPr>
            </a:br>
            <a:r>
              <a:rPr lang="ru-RU" sz="3100" dirty="0">
                <a:latin typeface="Arial Black" panose="020B0A04020102020204" pitchFamily="34" charset="0"/>
              </a:rPr>
              <a:t>Бинарные методы воспитания ( </a:t>
            </a:r>
            <a:r>
              <a:rPr lang="ru-RU" sz="3100" dirty="0" err="1">
                <a:latin typeface="Arial Black" panose="020B0A04020102020204" pitchFamily="34" charset="0"/>
              </a:rPr>
              <a:t>М.И.Махмутов</a:t>
            </a:r>
            <a:r>
              <a:rPr lang="ru-RU" sz="3100" dirty="0">
                <a:latin typeface="Arial Black" panose="020B0A04020102020204" pitchFamily="34" charset="0"/>
              </a:rPr>
              <a:t>)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93CE18-1E86-4C36-A925-4E99BBECB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57" y="1322024"/>
            <a:ext cx="11490592" cy="561744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Arial Black" panose="020B0A04020102020204" pitchFamily="34" charset="0"/>
              </a:rPr>
              <a:t>Бинарные методы воспитания ( </a:t>
            </a:r>
            <a:r>
              <a:rPr lang="ru-RU" sz="2000" b="1" dirty="0" err="1">
                <a:latin typeface="Arial Black" panose="020B0A04020102020204" pitchFamily="34" charset="0"/>
              </a:rPr>
              <a:t>М.И.Махмутов</a:t>
            </a:r>
            <a:r>
              <a:rPr lang="ru-RU" sz="2000" b="1" dirty="0">
                <a:latin typeface="Arial Black" panose="020B0A04020102020204" pitchFamily="34" charset="0"/>
              </a:rPr>
              <a:t>)</a:t>
            </a:r>
          </a:p>
          <a:p>
            <a:r>
              <a:rPr lang="ru-RU" sz="2000" b="1" dirty="0"/>
              <a:t>Методы воспитания</a:t>
            </a:r>
          </a:p>
          <a:p>
            <a:r>
              <a:rPr lang="ru-RU" sz="2000" b="1" dirty="0"/>
              <a:t>Методы самовоспитания.</a:t>
            </a:r>
          </a:p>
          <a:p>
            <a:pPr lvl="1"/>
            <a:r>
              <a:rPr lang="ru-RU" sz="1600" b="1" dirty="0"/>
              <a:t>В соответствии с гуманистической педагогической практикой  педагог стремится помочь учащемуся в его развитии и совершенствовании всех сущностных человеческих сфер человека. Каждый метод воспитания и соответствующий ему метод самовоспитания отличаются тем, на какую сущностную сферу человека они оказывают доминирующее воздействие (педагогика индивидуальности. (</a:t>
            </a:r>
            <a:r>
              <a:rPr lang="ru-RU" sz="1600" b="1" dirty="0" err="1"/>
              <a:t>О.С.Гребенюк</a:t>
            </a:r>
            <a:r>
              <a:rPr lang="ru-RU" sz="1600" b="1" dirty="0"/>
              <a:t>. Калининград, 1995): 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77012C9-935C-404E-91DF-584C59CD4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542191"/>
              </p:ext>
            </p:extLst>
          </p:nvPr>
        </p:nvGraphicFramePr>
        <p:xfrm>
          <a:off x="861152" y="3623837"/>
          <a:ext cx="10515600" cy="3016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14848648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76581169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66588313"/>
                    </a:ext>
                  </a:extLst>
                </a:gridCol>
              </a:tblGrid>
              <a:tr h="36426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Сущностная человеческая сфера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Методы воспитания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Методы самовоспитания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531584"/>
                  </a:ext>
                </a:extLst>
              </a:tr>
              <a:tr h="37893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Интеллектуальная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убеждение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err="1">
                          <a:solidFill>
                            <a:schemeClr val="tx1"/>
                          </a:solidFill>
                        </a:rPr>
                        <a:t>Свмоубеждение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682780"/>
                  </a:ext>
                </a:extLst>
              </a:tr>
              <a:tr h="37893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Мотивационная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стимулирование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Мотивация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76052"/>
                  </a:ext>
                </a:extLst>
              </a:tr>
              <a:tr h="37893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Эмоциональная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внушение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Самовнушение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707139"/>
                  </a:ext>
                </a:extLst>
              </a:tr>
              <a:tr h="37893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Волевая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требование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Упражнение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161442"/>
                  </a:ext>
                </a:extLst>
              </a:tr>
              <a:tr h="37893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Сфера саморегуляции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Коррекция поведения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err="1">
                          <a:solidFill>
                            <a:schemeClr val="tx1"/>
                          </a:solidFill>
                        </a:rPr>
                        <a:t>Самокоррекция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90187"/>
                  </a:ext>
                </a:extLst>
              </a:tr>
              <a:tr h="37893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Предметно-практическая сфера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Воспитывающие ситуации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Социальные пробы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070288"/>
                  </a:ext>
                </a:extLst>
              </a:tr>
              <a:tr h="37893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Экзистенциальная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Метод дилемм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рефлексия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627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128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72B32B-1AE4-4401-994A-3661A2BA4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26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Закономерности выбора методов воспитания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D65871-D97E-4B38-AFDE-842664C99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152"/>
            <a:ext cx="10515600" cy="467432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Выбор методов воспитания зависит от:</a:t>
            </a:r>
          </a:p>
          <a:p>
            <a:r>
              <a:rPr lang="ru-RU" sz="2000" b="1" dirty="0"/>
              <a:t> общих и конкретных целей воспитания</a:t>
            </a:r>
          </a:p>
          <a:p>
            <a:r>
              <a:rPr lang="ru-RU" sz="2000" b="1" dirty="0"/>
              <a:t> содержания и средств целей воспитания</a:t>
            </a:r>
          </a:p>
          <a:p>
            <a:r>
              <a:rPr lang="ru-RU" sz="2000" b="1" dirty="0"/>
              <a:t> профессионализма, мастерства и культуры педагога.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Достижение целей воспитания происходит в процессе реализации совокупности методов:</a:t>
            </a:r>
          </a:p>
          <a:p>
            <a:r>
              <a:rPr lang="ru-RU" sz="2000" b="1" dirty="0"/>
              <a:t>Сочетание методов в каждом конкретном случае адекватно поставленной цели и уровню воспитанности учащихся</a:t>
            </a:r>
          </a:p>
          <a:p>
            <a:r>
              <a:rPr lang="ru-RU" sz="2000" b="1" dirty="0"/>
              <a:t> каждый метод реализуется в зависимости от опыта педагога и его индивидуального стиля профессиональной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037434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44597C-BDF3-45F2-B9ED-6EE419B4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3725"/>
            <a:ext cx="10515600" cy="12169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Формы воспитательной работы.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000" dirty="0">
                <a:latin typeface="Arial Black" panose="020B0A04020102020204" pitchFamily="34" charset="0"/>
              </a:rPr>
              <a:t>Понятие и классификации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8D6275-ED00-4ECE-8CDA-F27C3EE26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4559"/>
            <a:ext cx="10515600" cy="38524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Форма воспитания – это система организации воспитательной работы, которая задает логику взаимодействий участников воспитательного процесса как коллективной деятельности, взаимодействия его участников.</a:t>
            </a:r>
          </a:p>
          <a:p>
            <a:r>
              <a:rPr lang="ru-RU" dirty="0"/>
              <a:t>Формы воспитания чрезвычайно многообразны и классифицируются по различным  признакам</a:t>
            </a:r>
          </a:p>
        </p:txBody>
      </p:sp>
    </p:spTree>
    <p:extLst>
      <p:ext uri="{BB962C8B-B14F-4D97-AF65-F5344CB8AC3E}">
        <p14:creationId xmlns:p14="http://schemas.microsoft.com/office/powerpoint/2010/main" val="2163105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7E779-A64C-408B-8C48-6219FA4F1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046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Классификация форм воспитательной работы (1-5)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9F309A-7165-42F0-9109-3CE21C90D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322024"/>
            <a:ext cx="3149906" cy="52550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Основания классификации:</a:t>
            </a:r>
          </a:p>
          <a:p>
            <a:pPr marL="0" indent="0">
              <a:buNone/>
            </a:pPr>
            <a:r>
              <a:rPr lang="ru-RU" sz="1600" b="1" dirty="0"/>
              <a:t>1. по количеству воспитанников</a:t>
            </a:r>
          </a:p>
          <a:p>
            <a:endParaRPr lang="ru-RU" sz="1600" b="1" dirty="0"/>
          </a:p>
          <a:p>
            <a:pPr marL="0" indent="0">
              <a:buNone/>
            </a:pPr>
            <a:r>
              <a:rPr lang="ru-RU" sz="1600" b="1" dirty="0"/>
              <a:t>2. По количеству организаторов</a:t>
            </a:r>
          </a:p>
          <a:p>
            <a:endParaRPr lang="ru-RU" sz="1600" b="1" dirty="0"/>
          </a:p>
          <a:p>
            <a:endParaRPr lang="ru-RU" sz="1600" b="1" dirty="0"/>
          </a:p>
          <a:p>
            <a:pPr marL="0" indent="0">
              <a:buNone/>
            </a:pPr>
            <a:r>
              <a:rPr lang="ru-RU" sz="1600" b="1" dirty="0"/>
              <a:t>3. По результату</a:t>
            </a:r>
          </a:p>
          <a:p>
            <a:endParaRPr lang="ru-RU" sz="1600" b="1" dirty="0"/>
          </a:p>
          <a:p>
            <a:endParaRPr lang="ru-RU" sz="1600" b="1" dirty="0"/>
          </a:p>
          <a:p>
            <a:pPr marL="0" indent="0">
              <a:buNone/>
            </a:pPr>
            <a:r>
              <a:rPr lang="ru-RU" sz="1600" b="1" dirty="0"/>
              <a:t>4.По наличию предварительной подготовки</a:t>
            </a:r>
          </a:p>
          <a:p>
            <a:endParaRPr lang="ru-RU" sz="1600" b="1" dirty="0"/>
          </a:p>
          <a:p>
            <a:pPr marL="0" indent="0">
              <a:buNone/>
            </a:pPr>
            <a:r>
              <a:rPr lang="ru-RU" sz="1600" b="1" dirty="0"/>
              <a:t>5. По характеру включения воспитанников в деятельность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D28B75C-D7C2-49CF-973A-DFED15B6F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63528" y="1322024"/>
            <a:ext cx="7090273" cy="52550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ru-RU" dirty="0"/>
          </a:p>
          <a:p>
            <a:pPr marL="457200" lvl="1" indent="0">
              <a:buNone/>
            </a:pPr>
            <a:r>
              <a:rPr lang="ru-RU" sz="3300" b="1" dirty="0"/>
              <a:t>1.1.индивидуальные </a:t>
            </a:r>
          </a:p>
          <a:p>
            <a:pPr marL="457200" lvl="1" indent="0">
              <a:buNone/>
            </a:pPr>
            <a:r>
              <a:rPr lang="ru-RU" sz="3300" b="1" dirty="0"/>
              <a:t>1.2.Групповые</a:t>
            </a:r>
          </a:p>
          <a:p>
            <a:pPr marL="457200" lvl="1" indent="0">
              <a:buNone/>
            </a:pPr>
            <a:r>
              <a:rPr lang="ru-RU" sz="3300" b="1" dirty="0"/>
              <a:t>1.3.Коллективные</a:t>
            </a:r>
          </a:p>
          <a:p>
            <a:pPr marL="0" indent="0">
              <a:buNone/>
            </a:pPr>
            <a:endParaRPr lang="ru-RU" sz="3700" b="1" dirty="0"/>
          </a:p>
          <a:p>
            <a:pPr marL="457200" lvl="1" indent="0">
              <a:buNone/>
            </a:pPr>
            <a:r>
              <a:rPr lang="ru-RU" sz="3300" b="1" dirty="0"/>
              <a:t>2.1.Организуемые одним человеком</a:t>
            </a:r>
          </a:p>
          <a:p>
            <a:pPr marL="457200" lvl="1" indent="0">
              <a:buNone/>
            </a:pPr>
            <a:r>
              <a:rPr lang="ru-RU" sz="3300" b="1" dirty="0"/>
              <a:t>2.2.Группой организаторов</a:t>
            </a:r>
          </a:p>
          <a:p>
            <a:pPr marL="457200" lvl="1" indent="0">
              <a:buNone/>
            </a:pPr>
            <a:r>
              <a:rPr lang="ru-RU" sz="3300" b="1" dirty="0"/>
              <a:t>2.3.Всем коллективом</a:t>
            </a:r>
          </a:p>
          <a:p>
            <a:endParaRPr lang="ru-RU" sz="3700" b="1" dirty="0"/>
          </a:p>
          <a:p>
            <a:pPr marL="457200" lvl="1" indent="0">
              <a:buNone/>
            </a:pPr>
            <a:r>
              <a:rPr lang="ru-RU" sz="3300" b="1" dirty="0"/>
              <a:t>3.1.Информационный обмен</a:t>
            </a:r>
          </a:p>
          <a:p>
            <a:pPr marL="457200" lvl="1" indent="0">
              <a:buNone/>
            </a:pPr>
            <a:r>
              <a:rPr lang="ru-RU" sz="3300" b="1" dirty="0"/>
              <a:t>3.2.Выработка общего решения, КОЛЛЕКТИВНОГО МНЕНИЯ</a:t>
            </a:r>
          </a:p>
          <a:p>
            <a:pPr marL="457200" lvl="1" indent="0">
              <a:buNone/>
            </a:pPr>
            <a:r>
              <a:rPr lang="ru-RU" sz="3300" b="1" dirty="0"/>
              <a:t>3.2.Общественно значимый продукт</a:t>
            </a:r>
          </a:p>
          <a:p>
            <a:pPr marL="0" indent="0">
              <a:buNone/>
            </a:pPr>
            <a:endParaRPr lang="ru-RU" sz="3700" b="1" dirty="0"/>
          </a:p>
          <a:p>
            <a:pPr marL="457200" lvl="1" indent="0">
              <a:buNone/>
            </a:pPr>
            <a:r>
              <a:rPr lang="ru-RU" sz="3300" b="1" dirty="0"/>
              <a:t>4.1.Экспромт</a:t>
            </a:r>
          </a:p>
          <a:p>
            <a:pPr marL="457200" lvl="1" indent="0">
              <a:buNone/>
            </a:pPr>
            <a:r>
              <a:rPr lang="ru-RU" sz="3300" b="1" dirty="0"/>
              <a:t>4.2.Планируемые формы, как итог воспитательной работы за длительный период времени</a:t>
            </a:r>
          </a:p>
          <a:p>
            <a:pPr marL="0" indent="0">
              <a:buNone/>
            </a:pPr>
            <a:endParaRPr lang="ru-RU" sz="3700" b="1" dirty="0"/>
          </a:p>
          <a:p>
            <a:pPr marL="457200" lvl="1" indent="0">
              <a:buNone/>
            </a:pPr>
            <a:r>
              <a:rPr lang="ru-RU" sz="3300" b="1" dirty="0"/>
              <a:t>5.1. Предусматривающие обязательное участие отдельный членов ученического коллектива</a:t>
            </a:r>
          </a:p>
          <a:p>
            <a:pPr marL="457200" lvl="1" indent="0">
              <a:buNone/>
            </a:pPr>
            <a:r>
              <a:rPr lang="ru-RU" sz="3300" b="1" dirty="0"/>
              <a:t>5.2. Основанные на добровольном участии</a:t>
            </a:r>
          </a:p>
          <a:p>
            <a:pPr marL="457200" lvl="1" indent="0">
              <a:buNone/>
            </a:pPr>
            <a:endParaRPr lang="ru-RU" sz="3300" b="1" dirty="0"/>
          </a:p>
        </p:txBody>
      </p:sp>
    </p:spTree>
    <p:extLst>
      <p:ext uri="{BB962C8B-B14F-4D97-AF65-F5344CB8AC3E}">
        <p14:creationId xmlns:p14="http://schemas.microsoft.com/office/powerpoint/2010/main" val="366246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7E779-A64C-408B-8C48-6219FA4F1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8176"/>
            <a:ext cx="10515600" cy="67046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Классификация форм воспитательной работы (6-12)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9F309A-7165-42F0-9109-3CE21C90D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4573" y="1322024"/>
            <a:ext cx="2908454" cy="54202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Основания классификации:</a:t>
            </a:r>
          </a:p>
          <a:p>
            <a:pPr marL="0" indent="0">
              <a:buNone/>
            </a:pPr>
            <a:r>
              <a:rPr lang="ru-RU" sz="1200" b="1" dirty="0"/>
              <a:t>6.По взаимодействию коллектива с другими людьми и коллективами</a:t>
            </a:r>
          </a:p>
          <a:p>
            <a:pPr marL="0" indent="0">
              <a:buNone/>
            </a:pPr>
            <a:endParaRPr lang="ru-RU" sz="1200" b="1" dirty="0"/>
          </a:p>
          <a:p>
            <a:pPr marL="0" indent="0">
              <a:buNone/>
            </a:pPr>
            <a:r>
              <a:rPr lang="ru-RU" sz="1200" b="1" dirty="0"/>
              <a:t>7.По характеру доминирующей деятельности воспитанников</a:t>
            </a:r>
          </a:p>
          <a:p>
            <a:pPr marL="0" indent="0">
              <a:buNone/>
            </a:pPr>
            <a:endParaRPr lang="ru-RU" sz="1200" b="1" dirty="0"/>
          </a:p>
          <a:p>
            <a:pPr marL="0" indent="0">
              <a:buNone/>
            </a:pPr>
            <a:r>
              <a:rPr lang="ru-RU" sz="1200" b="1" dirty="0"/>
              <a:t>8.По способу влияния педагога</a:t>
            </a:r>
          </a:p>
          <a:p>
            <a:pPr marL="0" indent="0">
              <a:buNone/>
            </a:pPr>
            <a:endParaRPr lang="ru-RU" sz="1200" b="1" dirty="0"/>
          </a:p>
          <a:p>
            <a:pPr marL="0" indent="0">
              <a:buNone/>
            </a:pPr>
            <a:r>
              <a:rPr lang="ru-RU" sz="1200" b="1" dirty="0"/>
              <a:t>9.По включению воспитанников в подготовку</a:t>
            </a:r>
          </a:p>
          <a:p>
            <a:pPr marL="0" indent="0">
              <a:buNone/>
            </a:pPr>
            <a:endParaRPr lang="ru-RU" sz="1200" b="1" dirty="0"/>
          </a:p>
          <a:p>
            <a:pPr marL="0" indent="0">
              <a:buNone/>
            </a:pPr>
            <a:r>
              <a:rPr lang="ru-RU" sz="1200" b="1" dirty="0"/>
              <a:t>10.По субъекту организации</a:t>
            </a:r>
          </a:p>
          <a:p>
            <a:pPr marL="0" indent="0">
              <a:buNone/>
            </a:pPr>
            <a:endParaRPr lang="ru-RU" sz="1200" b="1" dirty="0"/>
          </a:p>
          <a:p>
            <a:pPr marL="0" indent="0">
              <a:buNone/>
            </a:pPr>
            <a:r>
              <a:rPr lang="ru-RU" sz="1200" b="1" dirty="0"/>
              <a:t>11.По длительности применения</a:t>
            </a:r>
          </a:p>
          <a:p>
            <a:pPr marL="0" indent="0">
              <a:buNone/>
            </a:pPr>
            <a:endParaRPr lang="ru-RU" sz="1200" b="1" dirty="0"/>
          </a:p>
          <a:p>
            <a:pPr marL="0" indent="0">
              <a:buNone/>
            </a:pPr>
            <a:endParaRPr lang="ru-RU" sz="1200" b="1" dirty="0"/>
          </a:p>
          <a:p>
            <a:pPr marL="0" indent="0">
              <a:buNone/>
            </a:pPr>
            <a:r>
              <a:rPr lang="ru-RU" sz="1200" b="1" dirty="0"/>
              <a:t>12.По частоте использования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D28B75C-D7C2-49CF-973A-DFED15B6F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36414" y="1322023"/>
            <a:ext cx="8174516" cy="542029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dirty="0"/>
          </a:p>
          <a:p>
            <a:pPr marL="457200" lvl="1" indent="0">
              <a:buNone/>
            </a:pPr>
            <a:r>
              <a:rPr lang="ru-RU" sz="4400" b="1" dirty="0"/>
              <a:t>6.1.Открытые </a:t>
            </a:r>
          </a:p>
          <a:p>
            <a:pPr marL="457200" lvl="1" indent="0">
              <a:buNone/>
            </a:pPr>
            <a:r>
              <a:rPr lang="ru-RU" sz="4400" b="1" dirty="0"/>
              <a:t>6.2.Закрытые</a:t>
            </a:r>
          </a:p>
          <a:p>
            <a:pPr marL="0" indent="0">
              <a:buNone/>
            </a:pPr>
            <a:endParaRPr lang="ru-RU" sz="4400" b="1" dirty="0"/>
          </a:p>
          <a:p>
            <a:pPr marL="457200" lvl="1" indent="0">
              <a:buNone/>
            </a:pPr>
            <a:r>
              <a:rPr lang="ru-RU" sz="4400" b="1" dirty="0"/>
              <a:t>7.1.Игровые</a:t>
            </a:r>
          </a:p>
          <a:p>
            <a:pPr marL="457200" lvl="1" indent="0">
              <a:buNone/>
            </a:pPr>
            <a:r>
              <a:rPr lang="ru-RU" sz="4400" b="1" dirty="0"/>
              <a:t>7.2.Познавательные</a:t>
            </a:r>
          </a:p>
          <a:p>
            <a:pPr marL="457200" lvl="1" indent="0">
              <a:buNone/>
            </a:pPr>
            <a:r>
              <a:rPr lang="ru-RU" sz="4400" b="1" dirty="0"/>
              <a:t>7.3.Трудовые</a:t>
            </a:r>
          </a:p>
          <a:p>
            <a:pPr marL="457200" lvl="1" indent="0">
              <a:buNone/>
            </a:pPr>
            <a:r>
              <a:rPr lang="ru-RU" sz="4400" b="1" dirty="0"/>
              <a:t>7.4.Спортивные</a:t>
            </a:r>
          </a:p>
          <a:p>
            <a:pPr marL="457200" lvl="1" indent="0">
              <a:buNone/>
            </a:pPr>
            <a:r>
              <a:rPr lang="ru-RU" sz="4400" b="1" dirty="0"/>
              <a:t>7.5.Коммуникативные</a:t>
            </a:r>
          </a:p>
          <a:p>
            <a:pPr marL="457200" lvl="1" indent="0">
              <a:buNone/>
            </a:pPr>
            <a:r>
              <a:rPr lang="ru-RU" sz="4400" b="1" dirty="0"/>
              <a:t>7.6.Ценностно-ориентирующие</a:t>
            </a:r>
          </a:p>
          <a:p>
            <a:endParaRPr lang="ru-RU" sz="4400" b="1" dirty="0"/>
          </a:p>
          <a:p>
            <a:pPr marL="457200" lvl="1" indent="0">
              <a:buNone/>
            </a:pPr>
            <a:r>
              <a:rPr lang="ru-RU" sz="4400" b="1" dirty="0"/>
              <a:t>8.1.Непосредственные</a:t>
            </a:r>
          </a:p>
          <a:p>
            <a:pPr marL="457200" lvl="1" indent="0">
              <a:buNone/>
            </a:pPr>
            <a:r>
              <a:rPr lang="ru-RU" sz="4400" b="1" dirty="0"/>
              <a:t>8.2.Опосредованные</a:t>
            </a:r>
          </a:p>
          <a:p>
            <a:pPr marL="457200" lvl="1" indent="0">
              <a:buNone/>
            </a:pPr>
            <a:endParaRPr lang="ru-RU" sz="4400" b="1" dirty="0"/>
          </a:p>
          <a:p>
            <a:pPr marL="0" indent="0">
              <a:buNone/>
            </a:pPr>
            <a:endParaRPr lang="ru-RU" sz="4400" b="1" dirty="0"/>
          </a:p>
          <a:p>
            <a:pPr marL="457200" lvl="1" indent="0">
              <a:buNone/>
            </a:pPr>
            <a:r>
              <a:rPr lang="ru-RU" sz="4400" b="1" dirty="0"/>
              <a:t>9.1.Подготовленные с участием воспитанников</a:t>
            </a:r>
          </a:p>
          <a:p>
            <a:pPr marL="457200" lvl="1" indent="0">
              <a:buNone/>
            </a:pPr>
            <a:r>
              <a:rPr lang="ru-RU" sz="4400" b="1" dirty="0"/>
              <a:t>9.2.Без участия воспитанников</a:t>
            </a:r>
          </a:p>
          <a:p>
            <a:pPr marL="0" indent="0">
              <a:buNone/>
            </a:pPr>
            <a:endParaRPr lang="ru-RU" sz="4400" b="1" dirty="0"/>
          </a:p>
          <a:p>
            <a:pPr marL="457200" lvl="1" indent="0">
              <a:buNone/>
            </a:pPr>
            <a:r>
              <a:rPr lang="ru-RU" sz="4400" b="1" dirty="0"/>
              <a:t>10.1.формы, в которых организаторами выступают педагоги</a:t>
            </a:r>
          </a:p>
          <a:p>
            <a:pPr marL="457200" lvl="1" indent="0">
              <a:buNone/>
            </a:pPr>
            <a:r>
              <a:rPr lang="ru-RU" sz="4400" b="1" dirty="0"/>
              <a:t>10.2.формы, в которых деятельность организуется на основе сотрудничества педагогов и воспитанников</a:t>
            </a:r>
          </a:p>
          <a:p>
            <a:pPr marL="457200" lvl="1" indent="0">
              <a:buNone/>
            </a:pPr>
            <a:endParaRPr lang="ru-RU" sz="4400" b="1" dirty="0"/>
          </a:p>
          <a:p>
            <a:pPr marL="457200" lvl="1" indent="0">
              <a:buNone/>
            </a:pPr>
            <a:r>
              <a:rPr lang="ru-RU" sz="4400" b="1" dirty="0"/>
              <a:t>11.1.форма воспитания как эпизод воспитательного дела, мероприятия</a:t>
            </a:r>
          </a:p>
          <a:p>
            <a:pPr marL="457200" lvl="1" indent="0">
              <a:buNone/>
            </a:pPr>
            <a:r>
              <a:rPr lang="ru-RU" sz="4400" b="1" dirty="0"/>
              <a:t>11.2.в форме состязания знатоков по правилам </a:t>
            </a:r>
            <a:r>
              <a:rPr lang="ru-RU" sz="4400" b="1" dirty="0" err="1"/>
              <a:t>брэйн</a:t>
            </a:r>
            <a:r>
              <a:rPr lang="ru-RU" sz="4400" b="1" dirty="0"/>
              <a:t>-ринга</a:t>
            </a:r>
          </a:p>
          <a:p>
            <a:pPr marL="457200" lvl="1" indent="0">
              <a:buNone/>
            </a:pPr>
            <a:r>
              <a:rPr lang="ru-RU" sz="4400" b="1" dirty="0"/>
              <a:t>11.3.как мероприятие определенной формы</a:t>
            </a:r>
          </a:p>
          <a:p>
            <a:pPr marL="457200" lvl="1" indent="0">
              <a:buNone/>
            </a:pPr>
            <a:r>
              <a:rPr lang="ru-RU" sz="4400" b="1" dirty="0"/>
              <a:t>11.4.как система воспитательных дел и мероприятий, рассчитанная на длительный срок реализации</a:t>
            </a:r>
          </a:p>
          <a:p>
            <a:pPr marL="457200" lvl="1" indent="0">
              <a:buNone/>
            </a:pPr>
            <a:endParaRPr lang="ru-RU" sz="4400" b="1" dirty="0"/>
          </a:p>
          <a:p>
            <a:pPr marL="457200" lvl="1" indent="0">
              <a:buNone/>
            </a:pPr>
            <a:r>
              <a:rPr lang="ru-RU" sz="4400" b="1" dirty="0"/>
              <a:t>12.1.традиционные</a:t>
            </a:r>
          </a:p>
          <a:p>
            <a:pPr marL="457200" lvl="1" indent="0">
              <a:buNone/>
            </a:pPr>
            <a:r>
              <a:rPr lang="ru-RU" sz="4400" b="1" dirty="0"/>
              <a:t>12.2.эпизодические</a:t>
            </a:r>
          </a:p>
          <a:p>
            <a:pPr marL="457200" lvl="1" indent="0">
              <a:buNone/>
            </a:pPr>
            <a:r>
              <a:rPr lang="ru-RU" sz="4400" b="1" dirty="0"/>
              <a:t>12.3.несмтандартные</a:t>
            </a:r>
          </a:p>
          <a:p>
            <a:pPr marL="457200" lvl="1" indent="0">
              <a:buNone/>
            </a:pPr>
            <a:endParaRPr lang="ru-RU" sz="3300" b="1" dirty="0"/>
          </a:p>
        </p:txBody>
      </p:sp>
    </p:spTree>
    <p:extLst>
      <p:ext uri="{BB962C8B-B14F-4D97-AF65-F5344CB8AC3E}">
        <p14:creationId xmlns:p14="http://schemas.microsoft.com/office/powerpoint/2010/main" val="1546338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EC916D-2E0F-4A5B-B920-AE7FA4F6A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6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Коллективное творческое дело (КТД)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03303A-7ED6-4C28-BC79-C5FFD0CA58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53378"/>
            <a:ext cx="5177010" cy="514487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600" b="1" dirty="0"/>
              <a:t>Форма работы, направленная на</a:t>
            </a:r>
          </a:p>
          <a:p>
            <a:pPr marL="0" indent="0">
              <a:lnSpc>
                <a:spcPct val="100000"/>
              </a:lnSpc>
              <a:buNone/>
            </a:pPr>
            <a:endParaRPr lang="ru-RU" sz="1900" b="1" dirty="0"/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sz="1900" dirty="0"/>
              <a:t>Развитие творческих и интеллектуальных способностей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sz="1900" dirty="0"/>
              <a:t>Реализацию коммуникативных потребностей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sz="1900" dirty="0"/>
              <a:t> обучение правилам и формам совместной работы</a:t>
            </a:r>
          </a:p>
          <a:p>
            <a:pPr marL="914400" lvl="2" indent="0">
              <a:buNone/>
            </a:pPr>
            <a:endParaRPr lang="ru-RU" sz="2600" b="1" dirty="0"/>
          </a:p>
          <a:p>
            <a:pPr marL="914400" lvl="2" indent="0">
              <a:buNone/>
            </a:pPr>
            <a:r>
              <a:rPr lang="ru-RU" sz="2600" b="1" dirty="0"/>
              <a:t>Типы КТД:</a:t>
            </a:r>
          </a:p>
          <a:p>
            <a:pPr lvl="2"/>
            <a:r>
              <a:rPr lang="ru-RU" dirty="0"/>
              <a:t>Большое творческое дело (требует предварительной подготовки участников) – сценарные ролевые игры</a:t>
            </a:r>
          </a:p>
          <a:p>
            <a:pPr lvl="2"/>
            <a:r>
              <a:rPr lang="ru-RU" dirty="0"/>
              <a:t>Малое не требует – конкурсы</a:t>
            </a:r>
          </a:p>
          <a:p>
            <a:pPr lvl="2"/>
            <a:r>
              <a:rPr lang="ru-RU" dirty="0"/>
              <a:t>Представление – не подразумевает выдачи участникам заданий - концерт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E13E6E-C4C0-4683-9DAE-EE13A4D26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7748" y="1553378"/>
            <a:ext cx="4986051" cy="42490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Алгоритм организации КТД:</a:t>
            </a:r>
          </a:p>
          <a:p>
            <a:pPr marL="0" indent="0">
              <a:buNone/>
            </a:pPr>
            <a:endParaRPr lang="ru-RU" b="1" dirty="0"/>
          </a:p>
          <a:p>
            <a:pPr lvl="1"/>
            <a:r>
              <a:rPr lang="ru-RU" dirty="0"/>
              <a:t>Определение </a:t>
            </a:r>
            <a:r>
              <a:rPr lang="ru-RU" dirty="0" err="1"/>
              <a:t>педагогич</a:t>
            </a:r>
            <a:r>
              <a:rPr lang="ru-RU" dirty="0"/>
              <a:t>. цели</a:t>
            </a:r>
          </a:p>
          <a:p>
            <a:pPr lvl="1"/>
            <a:r>
              <a:rPr lang="ru-RU" dirty="0"/>
              <a:t>Определение контекста КТД</a:t>
            </a:r>
          </a:p>
          <a:p>
            <a:pPr lvl="1"/>
            <a:r>
              <a:rPr lang="ru-RU" dirty="0"/>
              <a:t>Определение содержания КТД</a:t>
            </a:r>
          </a:p>
          <a:p>
            <a:pPr lvl="1"/>
            <a:r>
              <a:rPr lang="ru-RU" dirty="0"/>
              <a:t>Определение возраста и кол-ва участников</a:t>
            </a:r>
          </a:p>
          <a:p>
            <a:pPr lvl="1"/>
            <a:r>
              <a:rPr lang="ru-RU" dirty="0"/>
              <a:t>Определение типа и формы дела</a:t>
            </a:r>
          </a:p>
          <a:p>
            <a:pPr lvl="1"/>
            <a:r>
              <a:rPr lang="ru-RU" dirty="0"/>
              <a:t>Решение орг. проблем</a:t>
            </a:r>
          </a:p>
          <a:p>
            <a:pPr lvl="1"/>
            <a:r>
              <a:rPr lang="ru-RU" dirty="0"/>
              <a:t>Проведение КТД</a:t>
            </a:r>
          </a:p>
          <a:p>
            <a:pPr lvl="1"/>
            <a:r>
              <a:rPr lang="ru-RU" dirty="0"/>
              <a:t>Подведение итогов КТД</a:t>
            </a:r>
          </a:p>
        </p:txBody>
      </p:sp>
    </p:spTree>
    <p:extLst>
      <p:ext uri="{BB962C8B-B14F-4D97-AF65-F5344CB8AC3E}">
        <p14:creationId xmlns:p14="http://schemas.microsoft.com/office/powerpoint/2010/main" val="3776145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26365D-2C03-44AA-AD58-1910F7759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45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Воспитательные дела (ВД) и мероприятия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2A3A86-6DAF-49CC-BEEC-20620A1B95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79654"/>
            <a:ext cx="5181600" cy="5288095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  <a:p>
            <a:r>
              <a:rPr lang="ru-RU" sz="4000" b="1" dirty="0" err="1"/>
              <a:t>Восп</a:t>
            </a:r>
            <a:r>
              <a:rPr lang="ru-RU" sz="4000" b="1" dirty="0"/>
              <a:t> дело и мероприятие </a:t>
            </a:r>
            <a:r>
              <a:rPr lang="ru-RU" sz="4000" dirty="0"/>
              <a:t>– отрезок </a:t>
            </a:r>
            <a:r>
              <a:rPr lang="ru-RU" sz="4000" dirty="0" err="1"/>
              <a:t>восп</a:t>
            </a:r>
            <a:r>
              <a:rPr lang="ru-RU" sz="4000" dirty="0"/>
              <a:t> работы, элемент системы воспитания</a:t>
            </a:r>
          </a:p>
          <a:p>
            <a:r>
              <a:rPr lang="ru-RU" sz="4000" dirty="0"/>
              <a:t>- это совокупность </a:t>
            </a:r>
            <a:r>
              <a:rPr lang="ru-RU" sz="4000" dirty="0" err="1"/>
              <a:t>восп</a:t>
            </a:r>
            <a:r>
              <a:rPr lang="ru-RU" sz="4000" dirty="0"/>
              <a:t> воздействий, материальных и духовных условий, подчиненных единой комплексной </a:t>
            </a:r>
            <a:r>
              <a:rPr lang="ru-RU" sz="4000" dirty="0" err="1"/>
              <a:t>восп</a:t>
            </a:r>
            <a:r>
              <a:rPr lang="ru-RU" sz="4000" dirty="0"/>
              <a:t> цели, взаимодействующих друг с другом и представляющих собой целостное образование (</a:t>
            </a:r>
            <a:r>
              <a:rPr lang="ru-RU" sz="4000" dirty="0" err="1"/>
              <a:t>Ю.А.Конаржевский</a:t>
            </a:r>
            <a:r>
              <a:rPr lang="ru-RU" sz="4000" dirty="0"/>
              <a:t>)</a:t>
            </a:r>
          </a:p>
          <a:p>
            <a:r>
              <a:rPr lang="ru-RU" sz="4000" b="1" dirty="0" err="1"/>
              <a:t>Восп</a:t>
            </a:r>
            <a:r>
              <a:rPr lang="ru-RU" sz="4000" b="1" dirty="0"/>
              <a:t> мероприятие </a:t>
            </a:r>
            <a:r>
              <a:rPr lang="ru-RU" sz="4000" dirty="0"/>
              <a:t>– обусловленная целями и задачами воспитания система, которая в свою очередь входит в систему </a:t>
            </a:r>
            <a:r>
              <a:rPr lang="ru-RU" sz="4000" dirty="0" err="1"/>
              <a:t>восп</a:t>
            </a:r>
            <a:r>
              <a:rPr lang="ru-RU" sz="4000" dirty="0"/>
              <a:t> работы с классом воспитательной системы школы</a:t>
            </a:r>
          </a:p>
          <a:p>
            <a:r>
              <a:rPr lang="ru-RU" sz="4000" b="1" dirty="0" err="1"/>
              <a:t>Восп</a:t>
            </a:r>
            <a:r>
              <a:rPr lang="ru-RU" sz="4000" b="1" dirty="0"/>
              <a:t> мероприятие </a:t>
            </a:r>
            <a:r>
              <a:rPr lang="ru-RU" sz="4000" dirty="0"/>
              <a:t>не регламентировано во времени – классный час, собрание-»летучка», </a:t>
            </a:r>
            <a:r>
              <a:rPr lang="ru-RU" sz="4000" dirty="0" err="1"/>
              <a:t>орг</a:t>
            </a:r>
            <a:r>
              <a:rPr lang="ru-RU" sz="4000" dirty="0"/>
              <a:t> пятиминутка – любой специально организованный педагогом отрезок </a:t>
            </a:r>
            <a:r>
              <a:rPr lang="ru-RU" sz="4000" dirty="0" err="1"/>
              <a:t>восп</a:t>
            </a:r>
            <a:r>
              <a:rPr lang="ru-RU" sz="4000" dirty="0"/>
              <a:t> процесса. </a:t>
            </a:r>
          </a:p>
          <a:p>
            <a:r>
              <a:rPr lang="ru-RU" sz="4000" b="1" dirty="0" err="1"/>
              <a:t>Восп</a:t>
            </a:r>
            <a:r>
              <a:rPr lang="ru-RU" sz="4000" b="1" dirty="0"/>
              <a:t> дело </a:t>
            </a:r>
            <a:r>
              <a:rPr lang="ru-RU" sz="4000" dirty="0"/>
              <a:t>(с 1990 </a:t>
            </a:r>
            <a:r>
              <a:rPr lang="ru-RU" sz="4000" dirty="0" err="1"/>
              <a:t>гг</a:t>
            </a:r>
            <a:r>
              <a:rPr lang="ru-RU" sz="4000" dirty="0"/>
              <a:t>) как и </a:t>
            </a:r>
            <a:r>
              <a:rPr lang="ru-RU" sz="4000" dirty="0" err="1"/>
              <a:t>восп</a:t>
            </a:r>
            <a:r>
              <a:rPr lang="ru-RU" sz="4000" dirty="0"/>
              <a:t> мероприятие имеет коллективный характер, осознается уч-ся как нечто важное, полезное для личного развития и социализации </a:t>
            </a:r>
          </a:p>
          <a:p>
            <a:r>
              <a:rPr lang="ru-RU" sz="4000" b="1" dirty="0"/>
              <a:t>ВД -</a:t>
            </a:r>
            <a:r>
              <a:rPr lang="ru-RU" sz="4000" dirty="0"/>
              <a:t> это наиболее общее название специально организованного отрезка совместной деятельности педагога и уч-ся. </a:t>
            </a:r>
            <a:r>
              <a:rPr lang="ru-RU" sz="4000" dirty="0" err="1"/>
              <a:t>Восп</a:t>
            </a:r>
            <a:r>
              <a:rPr lang="ru-RU" sz="4000" dirty="0"/>
              <a:t> процесс состоит из цепи ВД. </a:t>
            </a:r>
            <a:r>
              <a:rPr lang="ru-RU" sz="4000" dirty="0" err="1"/>
              <a:t>Восп</a:t>
            </a:r>
            <a:r>
              <a:rPr lang="ru-RU" sz="4000" dirty="0"/>
              <a:t> дела  может охватывать несколько отрезков </a:t>
            </a:r>
            <a:r>
              <a:rPr lang="ru-RU" sz="4000" dirty="0" err="1"/>
              <a:t>восп</a:t>
            </a:r>
            <a:r>
              <a:rPr lang="ru-RU" sz="4000" dirty="0"/>
              <a:t> работы.</a:t>
            </a:r>
          </a:p>
          <a:p>
            <a:endParaRPr lang="ru-RU" sz="4000" dirty="0"/>
          </a:p>
          <a:p>
            <a:endParaRPr lang="ru-RU" sz="36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783DF9-341A-4749-91D6-432BF8628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79654"/>
            <a:ext cx="5181600" cy="5288095"/>
          </a:xfrm>
        </p:spPr>
        <p:txBody>
          <a:bodyPr>
            <a:normAutofit fontScale="400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3600" dirty="0">
                <a:latin typeface="Arial Black" panose="020B0A04020102020204" pitchFamily="34" charset="0"/>
              </a:rPr>
              <a:t>В основе ВД  лежат два подхода: </a:t>
            </a:r>
          </a:p>
          <a:p>
            <a:pPr marL="0" indent="0">
              <a:buNone/>
            </a:pPr>
            <a:r>
              <a:rPr lang="ru-RU" sz="3600" b="1" dirty="0"/>
              <a:t>деятельностный</a:t>
            </a:r>
            <a:r>
              <a:rPr lang="ru-RU" sz="3600" dirty="0"/>
              <a:t> (организация различных видов деятельности учащихся – познавательной, трудовой, спортивной, ценностно-ориентированной и коммуникативной и </a:t>
            </a:r>
          </a:p>
          <a:p>
            <a:pPr marL="0" indent="0">
              <a:buNone/>
            </a:pPr>
            <a:r>
              <a:rPr lang="ru-RU" sz="3600" b="1" dirty="0"/>
              <a:t>комплексный </a:t>
            </a:r>
            <a:r>
              <a:rPr lang="ru-RU" sz="3600" dirty="0"/>
              <a:t>– сращивание видов деятельности в едином процессе.</a:t>
            </a:r>
          </a:p>
          <a:p>
            <a:pPr marL="0" indent="0">
              <a:buNone/>
            </a:pPr>
            <a:r>
              <a:rPr lang="ru-RU" sz="3600" b="1" dirty="0">
                <a:latin typeface="Arial Black" panose="020B0A04020102020204" pitchFamily="34" charset="0"/>
              </a:rPr>
              <a:t>В любом ВД выделяют этапы</a:t>
            </a:r>
            <a:r>
              <a:rPr lang="ru-RU" sz="3600" dirty="0">
                <a:latin typeface="Arial Black" panose="020B0A04020102020204" pitchFamily="34" charset="0"/>
              </a:rPr>
              <a:t>: </a:t>
            </a:r>
            <a:r>
              <a:rPr lang="ru-RU" sz="3600" dirty="0"/>
              <a:t>целеполагание, планирование, организация, осуществление, подведение итогов. </a:t>
            </a:r>
          </a:p>
          <a:p>
            <a:pPr marL="0" indent="0">
              <a:buNone/>
            </a:pPr>
            <a:r>
              <a:rPr lang="ru-RU" sz="3600" b="1" dirty="0">
                <a:latin typeface="Arial Black" panose="020B0A04020102020204" pitchFamily="34" charset="0"/>
              </a:rPr>
              <a:t>Методика КТД включает шесть стадий </a:t>
            </a:r>
            <a:r>
              <a:rPr lang="ru-RU" sz="3600" dirty="0"/>
              <a:t>(</a:t>
            </a:r>
            <a:r>
              <a:rPr lang="ru-RU" sz="3600" dirty="0" err="1"/>
              <a:t>И.П.Иванов</a:t>
            </a:r>
            <a:r>
              <a:rPr lang="ru-RU" sz="3600" dirty="0"/>
              <a:t>):</a:t>
            </a:r>
          </a:p>
          <a:p>
            <a:pPr lvl="1"/>
            <a:r>
              <a:rPr lang="ru-RU" sz="3200" dirty="0"/>
              <a:t>Подготовка</a:t>
            </a:r>
          </a:p>
          <a:p>
            <a:pPr lvl="1"/>
            <a:r>
              <a:rPr lang="ru-RU" sz="3200" dirty="0"/>
              <a:t>Коллективное целеполагание и планирование,</a:t>
            </a:r>
          </a:p>
          <a:p>
            <a:pPr lvl="1"/>
            <a:r>
              <a:rPr lang="ru-RU" sz="3200" dirty="0"/>
              <a:t>Подготовка дела</a:t>
            </a:r>
          </a:p>
          <a:p>
            <a:pPr lvl="1"/>
            <a:r>
              <a:rPr lang="ru-RU" sz="3200" dirty="0"/>
              <a:t>Проведение дела</a:t>
            </a:r>
          </a:p>
          <a:p>
            <a:pPr lvl="1"/>
            <a:r>
              <a:rPr lang="ru-RU" sz="3200" dirty="0"/>
              <a:t>Коллективное подведение итогов</a:t>
            </a:r>
          </a:p>
          <a:p>
            <a:pPr lvl="1"/>
            <a:r>
              <a:rPr lang="ru-RU" sz="3200" dirty="0"/>
              <a:t>Последействие (закрепление положительного опыта).</a:t>
            </a:r>
          </a:p>
          <a:p>
            <a:pPr lvl="1"/>
            <a:endParaRPr lang="ru-RU" sz="3200" dirty="0"/>
          </a:p>
          <a:p>
            <a:pPr marL="0" indent="0">
              <a:buNone/>
            </a:pPr>
            <a:r>
              <a:rPr lang="ru-RU" sz="3600" b="1" dirty="0">
                <a:latin typeface="Arial Black" panose="020B0A04020102020204" pitchFamily="34" charset="0"/>
              </a:rPr>
              <a:t>КТД является таковым, если: </a:t>
            </a:r>
          </a:p>
          <a:p>
            <a:pPr marL="0" indent="0">
              <a:buNone/>
            </a:pPr>
            <a:r>
              <a:rPr lang="ru-RU" sz="4000" b="1" dirty="0"/>
              <a:t>педагоги и воспитанники становятся членами одного коллектива</a:t>
            </a:r>
          </a:p>
          <a:p>
            <a:pPr marL="0" indent="0">
              <a:buNone/>
            </a:pPr>
            <a:r>
              <a:rPr lang="ru-RU" sz="4000" b="1" dirty="0"/>
              <a:t>лидерство педагога проявляется не в управлении, а в формулировании задач, поиске способ решения, </a:t>
            </a:r>
          </a:p>
          <a:p>
            <a:pPr marL="0" indent="0">
              <a:buNone/>
            </a:pPr>
            <a:r>
              <a:rPr lang="ru-RU" sz="4000" b="1" dirty="0"/>
              <a:t>в создании мотивации и эмоционального фона.</a:t>
            </a:r>
          </a:p>
        </p:txBody>
      </p:sp>
    </p:spTree>
    <p:extLst>
      <p:ext uri="{BB962C8B-B14F-4D97-AF65-F5344CB8AC3E}">
        <p14:creationId xmlns:p14="http://schemas.microsoft.com/office/powerpoint/2010/main" val="3341736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837645-7AD1-4754-8C75-5973D1C7D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233" y="231355"/>
            <a:ext cx="10532124" cy="830204"/>
          </a:xfr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Средства воспитания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5BF44E-7BAE-4E34-A651-676D642C1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232" y="1355075"/>
            <a:ext cx="8328752" cy="4869455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3800" b="1" dirty="0">
                <a:solidFill>
                  <a:srgbClr val="C00000"/>
                </a:solidFill>
                <a:latin typeface="Arial Black" panose="020B0A04020102020204" pitchFamily="34" charset="0"/>
              </a:rPr>
              <a:t>- это набор явлений и объектов, предметов окружающей действительности, которые используются педагогом в воспитательной работе</a:t>
            </a:r>
          </a:p>
          <a:p>
            <a:pPr marL="0" indent="0">
              <a:buNone/>
            </a:pPr>
            <a:endParaRPr lang="ru-RU" sz="3800" dirty="0"/>
          </a:p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Определяющими средствами воспитания являются различные виды деятельности:</a:t>
            </a:r>
          </a:p>
          <a:p>
            <a:r>
              <a:rPr lang="ru-RU" b="1" dirty="0"/>
              <a:t>Игра, труд, спорт, творчество, общение.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В каждом конкретном возрасте воспитанника </a:t>
            </a:r>
          </a:p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выделяют ведущие типы деятельности: </a:t>
            </a:r>
          </a:p>
          <a:p>
            <a:r>
              <a:rPr lang="ru-RU" b="1" dirty="0"/>
              <a:t> игровая (дошкольный возраст)</a:t>
            </a:r>
          </a:p>
          <a:p>
            <a:r>
              <a:rPr lang="ru-RU" b="1" dirty="0"/>
              <a:t> учебная (младший школьный возраст)</a:t>
            </a:r>
          </a:p>
          <a:p>
            <a:r>
              <a:rPr lang="ru-RU" b="1" dirty="0"/>
              <a:t> личностное общение (подростковый возраст)</a:t>
            </a:r>
          </a:p>
          <a:p>
            <a:r>
              <a:rPr lang="ru-RU" b="1" dirty="0"/>
              <a:t> учебно-профессиональная (старший школьный возраст)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В информационном обществе </a:t>
            </a:r>
          </a:p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растет роль и значение технических средств:</a:t>
            </a:r>
          </a:p>
          <a:p>
            <a:pPr marL="0" indent="0">
              <a:buNone/>
            </a:pPr>
            <a:r>
              <a:rPr lang="ru-RU" b="1" dirty="0">
                <a:latin typeface="+mj-lt"/>
              </a:rPr>
              <a:t>Компьютерные программы, видео, ТВ, кино, ресурсы интернета, и др.</a:t>
            </a:r>
          </a:p>
          <a:p>
            <a:pPr marL="0" indent="0">
              <a:buNone/>
            </a:pPr>
            <a:endParaRPr lang="ru-RU" b="1" dirty="0">
              <a:latin typeface="+mj-lt"/>
            </a:endParaRPr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90956617-7796-4ADD-A52A-F2D4E73E9222}"/>
              </a:ext>
            </a:extLst>
          </p:cNvPr>
          <p:cNvSpPr/>
          <p:nvPr/>
        </p:nvSpPr>
        <p:spPr>
          <a:xfrm>
            <a:off x="6542184" y="3602515"/>
            <a:ext cx="5181599" cy="30241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Важнейшими средствами воспитания являются:</a:t>
            </a:r>
          </a:p>
          <a:p>
            <a:pPr algn="ctr"/>
            <a:endParaRPr lang="ru-RU" sz="1600" b="1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dirty="0"/>
              <a:t>слово педагога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dirty="0"/>
              <a:t>личный пример педагога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ru-RU" dirty="0"/>
              <a:t>уровень культуры педагога</a:t>
            </a:r>
          </a:p>
        </p:txBody>
      </p:sp>
    </p:spTree>
    <p:extLst>
      <p:ext uri="{BB962C8B-B14F-4D97-AF65-F5344CB8AC3E}">
        <p14:creationId xmlns:p14="http://schemas.microsoft.com/office/powerpoint/2010/main" val="799428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6088" y="931603"/>
            <a:ext cx="10379824" cy="2497397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Раздел 3. </a:t>
            </a:r>
            <a:r>
              <a:rPr lang="ru-RU" sz="24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Теория воспитания</a:t>
            </a:r>
            <a:r>
              <a:rPr lang="ru-RU" sz="2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Тема</a:t>
            </a:r>
            <a:r>
              <a:rPr lang="en-US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17. </a:t>
            </a:r>
            <a:b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Средства, формы и методы воспитания</a:t>
            </a: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ru-RU" sz="36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6089" y="3624621"/>
            <a:ext cx="10379824" cy="3068020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ru-RU" sz="3000" i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lvl="1"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«метод воспитания»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Классификация методов воспитания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Закономерности выбора методов воспитания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Формы воспитательной работы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Классификация форм воспитательной работы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Средства воспитания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cs typeface="Times New Roman" panose="02020603050405020304" pitchFamily="18" charset="0"/>
            </a:endParaRPr>
          </a:p>
          <a:p>
            <a:pPr marL="342900" indent="-342900" algn="l">
              <a:buAutoNum type="arabicPeriod"/>
            </a:pPr>
            <a:endParaRPr lang="ru-RU" b="1" dirty="0">
              <a:cs typeface="Times New Roman" panose="02020603050405020304" pitchFamily="18" charset="0"/>
            </a:endParaRPr>
          </a:p>
          <a:p>
            <a:pPr marL="342900" indent="-342900" algn="l">
              <a:buAutoNum type="arabicPeriod"/>
            </a:pPr>
            <a:endParaRPr lang="ru-RU" b="1" dirty="0">
              <a:cs typeface="Times New Roman" panose="02020603050405020304" pitchFamily="18" charset="0"/>
            </a:endParaRPr>
          </a:p>
          <a:p>
            <a:pPr marL="342900" indent="-342900" algn="l">
              <a:buAutoNum type="arabicPeriod"/>
            </a:pPr>
            <a:endParaRPr lang="ru-RU" b="1" dirty="0">
              <a:cs typeface="Times New Roman" panose="02020603050405020304" pitchFamily="18" charset="0"/>
            </a:endParaRPr>
          </a:p>
          <a:p>
            <a:pPr marL="342900" indent="-342900" algn="l">
              <a:buAutoNum type="arabicPeriod"/>
            </a:pPr>
            <a:endParaRPr lang="ru-RU" b="1" dirty="0"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1720189" y="226689"/>
            <a:ext cx="1260602" cy="584775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ЭУМК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75451129-299A-4395-8D0B-313423A62DD6}"/>
              </a:ext>
            </a:extLst>
          </p:cNvPr>
          <p:cNvSpPr/>
          <p:nvPr/>
        </p:nvSpPr>
        <p:spPr>
          <a:xfrm>
            <a:off x="8846544" y="165359"/>
            <a:ext cx="1759735" cy="848193"/>
          </a:xfrm>
          <a:prstGeom prst="ellipse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2025</a:t>
            </a:r>
          </a:p>
        </p:txBody>
      </p:sp>
      <p:pic>
        <p:nvPicPr>
          <p:cNvPr id="7" name="Рисунок 6" descr="Академическая шапочка">
            <a:extLst>
              <a:ext uri="{FF2B5EF4-FFF2-40B4-BE49-F238E27FC236}">
                <a16:creationId xmlns:a16="http://schemas.microsoft.com/office/drawing/2014/main" id="{7278E99A-8114-42ED-AD2F-475D2441D1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3134" y="145732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148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E5BB0F-F606-4D05-A9A6-769C4EFB0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93618"/>
            <a:ext cx="10233025" cy="413558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smtClean="0">
                <a:latin typeface="Arial Black" panose="020B0A04020102020204" pitchFamily="34" charset="0"/>
              </a:rPr>
              <a:t>Вопросы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1. Понятие «метод воспитания»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2. </a:t>
            </a:r>
            <a:r>
              <a:rPr lang="ru-RU" sz="2800" dirty="0">
                <a:latin typeface="Arial Black" panose="020B0A04020102020204" pitchFamily="34" charset="0"/>
              </a:rPr>
              <a:t>Классификация методов </a:t>
            </a:r>
            <a:r>
              <a:rPr lang="ru-RU" sz="2800" dirty="0" smtClean="0">
                <a:latin typeface="Arial Black" panose="020B0A04020102020204" pitchFamily="34" charset="0"/>
              </a:rPr>
              <a:t>воспитания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3. </a:t>
            </a:r>
            <a:r>
              <a:rPr lang="ru-RU" sz="2800" dirty="0">
                <a:latin typeface="Arial Black" panose="020B0A04020102020204" pitchFamily="34" charset="0"/>
              </a:rPr>
              <a:t>Закономерности выбора методов </a:t>
            </a:r>
            <a:r>
              <a:rPr lang="ru-RU" sz="2800" dirty="0" smtClean="0">
                <a:latin typeface="Arial Black" panose="020B0A04020102020204" pitchFamily="34" charset="0"/>
              </a:rPr>
              <a:t>воспитания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4. </a:t>
            </a:r>
            <a:r>
              <a:rPr lang="ru-RU" sz="2800" dirty="0">
                <a:latin typeface="Arial Black" panose="020B0A04020102020204" pitchFamily="34" charset="0"/>
              </a:rPr>
              <a:t>Формы воспитательной </a:t>
            </a:r>
            <a:r>
              <a:rPr lang="ru-RU" sz="2800" dirty="0" smtClean="0">
                <a:latin typeface="Arial Black" panose="020B0A04020102020204" pitchFamily="34" charset="0"/>
              </a:rPr>
              <a:t>работы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5. </a:t>
            </a:r>
            <a:r>
              <a:rPr lang="ru-RU" sz="2800" dirty="0">
                <a:latin typeface="Arial Black" panose="020B0A04020102020204" pitchFamily="34" charset="0"/>
              </a:rPr>
              <a:t>Классификация форм воспитательной </a:t>
            </a:r>
            <a:r>
              <a:rPr lang="ru-RU" sz="2800" dirty="0" smtClean="0">
                <a:latin typeface="Arial Black" panose="020B0A04020102020204" pitchFamily="34" charset="0"/>
              </a:rPr>
              <a:t>работы</a:t>
            </a:r>
            <a:br>
              <a:rPr lang="ru-RU" sz="2800" dirty="0" smtClean="0">
                <a:latin typeface="Arial Black" panose="020B0A04020102020204" pitchFamily="34" charset="0"/>
              </a:rPr>
            </a:br>
            <a:r>
              <a:rPr lang="ru-RU" sz="2800" dirty="0" smtClean="0">
                <a:latin typeface="Arial Black" panose="020B0A04020102020204" pitchFamily="34" charset="0"/>
              </a:rPr>
              <a:t>6. </a:t>
            </a:r>
            <a:r>
              <a:rPr lang="ru-RU" sz="2800" dirty="0">
                <a:latin typeface="Arial Black" panose="020B0A04020102020204" pitchFamily="34" charset="0"/>
              </a:rPr>
              <a:t>Средства воспитания</a:t>
            </a:r>
            <a:r>
              <a:rPr lang="ru-RU" sz="2800" dirty="0" smtClean="0">
                <a:latin typeface="Arial Black" panose="020B0A04020102020204" pitchFamily="34" charset="0"/>
              </a:rPr>
              <a:t> </a:t>
            </a:r>
            <a:r>
              <a:rPr lang="ru-RU" sz="2800" dirty="0">
                <a:latin typeface="Arial Black" panose="020B0A04020102020204" pitchFamily="34" charset="0"/>
              </a:rPr>
              <a:t/>
            </a:r>
            <a:br>
              <a:rPr lang="ru-RU" sz="2800" dirty="0">
                <a:latin typeface="Arial Black" panose="020B0A04020102020204" pitchFamily="34" charset="0"/>
              </a:rPr>
            </a:br>
            <a:endParaRPr lang="ru-RU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27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AF0E0-AAB0-4F68-A9AE-23131E94EFB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Метод воспитания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B05A22-D4B7-42D7-9C96-63D306C3D7E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sz="2100" b="1" dirty="0"/>
              <a:t>От греческого «</a:t>
            </a:r>
            <a:r>
              <a:rPr lang="ru-RU" sz="2100" b="1" dirty="0" err="1"/>
              <a:t>методос</a:t>
            </a:r>
            <a:r>
              <a:rPr lang="ru-RU" sz="2100" b="1" dirty="0"/>
              <a:t>» - путь</a:t>
            </a:r>
          </a:p>
          <a:p>
            <a:r>
              <a:rPr lang="ru-RU" sz="2100" b="1" dirty="0"/>
              <a:t>Способ реализации целей воспитания</a:t>
            </a:r>
          </a:p>
          <a:p>
            <a:r>
              <a:rPr lang="ru-RU" sz="2100" b="1" dirty="0"/>
              <a:t>Упорядоченная проверенная на практике совокупность приемов, указывающая, как надо действовать, сообразуясь с общей и конкретной целями</a:t>
            </a:r>
          </a:p>
          <a:p>
            <a:r>
              <a:rPr lang="ru-RU" sz="2100" b="1" dirty="0"/>
              <a:t>Совокупность наиболее общих способов решения воспитательных задач и осуществления воспитательных взаимодействий</a:t>
            </a:r>
          </a:p>
          <a:p>
            <a:pPr marL="0" indent="0" algn="r">
              <a:buNone/>
            </a:pPr>
            <a:endParaRPr lang="ru-RU" sz="2100" b="1" dirty="0"/>
          </a:p>
          <a:p>
            <a:pPr marL="0" indent="0" algn="r">
              <a:buNone/>
            </a:pPr>
            <a:r>
              <a:rPr lang="ru-RU" sz="2100" b="1" dirty="0"/>
              <a:t> (</a:t>
            </a:r>
            <a:r>
              <a:rPr lang="ru-RU" sz="2100" b="1" dirty="0" err="1"/>
              <a:t>Росийская</a:t>
            </a:r>
            <a:r>
              <a:rPr lang="ru-RU" sz="2100" b="1" dirty="0"/>
              <a:t> </a:t>
            </a:r>
            <a:r>
              <a:rPr lang="ru-RU" sz="2100" b="1" dirty="0" err="1"/>
              <a:t>пед</a:t>
            </a:r>
            <a:r>
              <a:rPr lang="ru-RU" sz="2100" b="1" dirty="0"/>
              <a:t>. энциклопедия. М., 1993)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F6E41A83-90A0-4B77-88C2-521C6842DB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ru-RU" sz="2100" b="1" dirty="0"/>
          </a:p>
          <a:p>
            <a:r>
              <a:rPr lang="ru-RU" sz="2100" b="1" dirty="0"/>
              <a:t>Традиционно ( на основе  субъектно-объектного подхода к пониманию воспитательного  процесса) рассматриваются как способы воздействия на сущностные сферы человека с  целью выработки у него заданных целью воспитания качеств</a:t>
            </a:r>
          </a:p>
          <a:p>
            <a:endParaRPr lang="ru-RU" sz="2100" b="1" dirty="0"/>
          </a:p>
          <a:p>
            <a:r>
              <a:rPr lang="ru-RU" sz="2100" b="1" dirty="0"/>
              <a:t>При субъектно-субъектном подходе методы воспитания понимают как как способы взаимодействия педагогов и обучающихся , в процессе которого происходят изменения в уровне развития качеств личности воспитанников.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34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07063B-1CAA-4935-AE23-7F2AFFC08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741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Классификация методов воспитания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B2E36E-2D9C-4EAF-A232-F89B1275A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9990"/>
            <a:ext cx="10515600" cy="535419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endParaRPr lang="ru-RU" dirty="0"/>
          </a:p>
          <a:p>
            <a:r>
              <a:rPr lang="ru-RU" sz="2900" b="1" dirty="0">
                <a:latin typeface="Arial Black" panose="020B0A04020102020204" pitchFamily="34" charset="0"/>
              </a:rPr>
              <a:t>Классификация методов </a:t>
            </a:r>
            <a:r>
              <a:rPr lang="ru-RU" sz="2900" b="1" dirty="0"/>
              <a:t>– это выстроенная по определенному признаку система методов.</a:t>
            </a:r>
          </a:p>
          <a:p>
            <a:pPr marL="0" indent="0">
              <a:buNone/>
            </a:pPr>
            <a:r>
              <a:rPr lang="ru-RU" sz="2900" b="1" dirty="0"/>
              <a:t>В основе классификации  - определение общих оснований и определение признаков для ранжирования методов как предмета классификации.</a:t>
            </a:r>
          </a:p>
          <a:p>
            <a:r>
              <a:rPr lang="ru-RU" sz="2900" b="1" dirty="0">
                <a:latin typeface="Arial Black" panose="020B0A04020102020204" pitchFamily="34" charset="0"/>
              </a:rPr>
              <a:t>Выделяют группы методов прямого и косвенного педагогического влияния:</a:t>
            </a:r>
          </a:p>
          <a:p>
            <a:r>
              <a:rPr lang="ru-RU" sz="2900" b="1" dirty="0"/>
              <a:t> Прямого педагогического влияния -  предполагают немедленную или отсроченную реакцию учащегося, его действия, направленные на самовоспитание.</a:t>
            </a:r>
          </a:p>
          <a:p>
            <a:r>
              <a:rPr lang="ru-RU" sz="2900" b="1" dirty="0"/>
              <a:t>Косвенное педагогическое влияние -  предполагают создание педагогической ситуации и организацию деятельности, по включению учащегося в деятельность по формированию соответствующей установки на самосовершенствование, выработку определенной позиции в системе отношений с педагогом, товарищами и обществом. </a:t>
            </a:r>
          </a:p>
          <a:p>
            <a:r>
              <a:rPr lang="ru-RU" sz="2900" b="1" dirty="0">
                <a:latin typeface="Arial Black" panose="020B0A04020102020204" pitchFamily="34" charset="0"/>
              </a:rPr>
              <a:t>Методы классифицируются </a:t>
            </a:r>
            <a:r>
              <a:rPr lang="ru-RU" sz="2900" b="1" dirty="0"/>
              <a:t>по  целям, средствам осуществления, последовательности, постепенности их применения</a:t>
            </a:r>
          </a:p>
          <a:p>
            <a:r>
              <a:rPr lang="ru-RU" sz="2900" b="1" dirty="0"/>
              <a:t>В гуманистической теории воспитания преобладают </a:t>
            </a:r>
            <a:r>
              <a:rPr lang="ru-RU" sz="2900" b="1" dirty="0">
                <a:latin typeface="Arial Black" panose="020B0A04020102020204" pitchFamily="34" charset="0"/>
              </a:rPr>
              <a:t>методы, способствующие саморазвития и самореализации воспитанников:</a:t>
            </a:r>
          </a:p>
          <a:p>
            <a:pPr lvl="1"/>
            <a:r>
              <a:rPr lang="ru-RU" sz="2900" b="1" dirty="0"/>
              <a:t>вовлечения в деятельность, </a:t>
            </a:r>
          </a:p>
          <a:p>
            <a:pPr lvl="1"/>
            <a:r>
              <a:rPr lang="ru-RU" sz="2900" b="1" dirty="0"/>
              <a:t>развития сознания и самосознания, </a:t>
            </a:r>
          </a:p>
          <a:p>
            <a:pPr lvl="1"/>
            <a:r>
              <a:rPr lang="ru-RU" sz="2900" b="1" dirty="0"/>
              <a:t>стимулирования и развития интеллектуальной, эмоциональной и волевой сфер.</a:t>
            </a:r>
          </a:p>
          <a:p>
            <a:pPr marL="457200" lvl="1" indent="0">
              <a:buNone/>
            </a:pPr>
            <a:r>
              <a:rPr lang="ru-RU" sz="2900" b="1" dirty="0"/>
              <a:t>	</a:t>
            </a:r>
          </a:p>
          <a:p>
            <a:pPr marL="457200" lvl="1" indent="0">
              <a:buNone/>
            </a:pPr>
            <a:r>
              <a:rPr lang="ru-RU" sz="2900" b="1" dirty="0"/>
              <a:t>При осуществлении субъектно-субъектных отношений преобладают </a:t>
            </a:r>
            <a:r>
              <a:rPr lang="ru-RU" sz="2900" b="1" dirty="0">
                <a:latin typeface="Arial Black" panose="020B0A04020102020204" pitchFamily="34" charset="0"/>
              </a:rPr>
              <a:t>методы сотрудничества:</a:t>
            </a:r>
          </a:p>
          <a:p>
            <a:pPr marL="457200" lvl="1" indent="0">
              <a:buNone/>
            </a:pPr>
            <a:r>
              <a:rPr lang="ru-RU" sz="2900" b="1" dirty="0"/>
              <a:t>Открытый диалог, свободный выбор, коллективный анализ о оценка, «мозговой штурм», самоанализ и самооценка. Импровизация, игра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70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65BF02-8FCB-4FBB-8587-C0C47C3F6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692"/>
            <a:ext cx="10515600" cy="14211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100" dirty="0">
                <a:latin typeface="Arial Black" panose="020B0A04020102020204" pitchFamily="34" charset="0"/>
              </a:rPr>
              <a:t/>
            </a:r>
            <a:br>
              <a:rPr lang="ru-RU" sz="3100" dirty="0">
                <a:latin typeface="Arial Black" panose="020B0A04020102020204" pitchFamily="34" charset="0"/>
              </a:rPr>
            </a:br>
            <a:r>
              <a:rPr lang="ru-RU" sz="3100" dirty="0">
                <a:latin typeface="Arial Black" panose="020B0A04020102020204" pitchFamily="34" charset="0"/>
              </a:rPr>
              <a:t/>
            </a:r>
            <a:br>
              <a:rPr lang="ru-RU" sz="3100" dirty="0">
                <a:latin typeface="Arial Black" panose="020B0A04020102020204" pitchFamily="34" charset="0"/>
              </a:rPr>
            </a:br>
            <a:r>
              <a:rPr lang="ru-RU" sz="3100" dirty="0">
                <a:latin typeface="Arial Black" panose="020B0A04020102020204" pitchFamily="34" charset="0"/>
              </a:rPr>
              <a:t/>
            </a:r>
            <a:br>
              <a:rPr lang="ru-RU" sz="3100" dirty="0">
                <a:latin typeface="Arial Black" panose="020B0A04020102020204" pitchFamily="34" charset="0"/>
              </a:rPr>
            </a:br>
            <a:r>
              <a:rPr lang="ru-RU" sz="3100" dirty="0">
                <a:latin typeface="Arial Black" panose="020B0A04020102020204" pitchFamily="34" charset="0"/>
              </a:rPr>
              <a:t>Виды классификаций методов воспитания</a:t>
            </a:r>
            <a:br>
              <a:rPr lang="ru-RU" sz="3100" dirty="0">
                <a:latin typeface="Arial Black" panose="020B0A04020102020204" pitchFamily="34" charset="0"/>
              </a:rPr>
            </a:br>
            <a:r>
              <a:rPr lang="ru-RU" sz="2200" dirty="0">
                <a:latin typeface="Arial Black" panose="020B0A04020102020204" pitchFamily="34" charset="0"/>
              </a:rPr>
              <a:t/>
            </a:r>
            <a:br>
              <a:rPr lang="ru-RU" sz="2200" dirty="0">
                <a:latin typeface="Arial Black" panose="020B0A04020102020204" pitchFamily="34" charset="0"/>
              </a:rPr>
            </a:br>
            <a:r>
              <a:rPr lang="ru-RU" sz="2200" dirty="0">
                <a:latin typeface="Arial Black" panose="020B0A04020102020204" pitchFamily="34" charset="0"/>
              </a:rPr>
              <a:t>1. По результатам воспитательного процесса</a:t>
            </a:r>
            <a:br>
              <a:rPr lang="ru-RU" sz="2200" dirty="0">
                <a:latin typeface="Arial Black" panose="020B0A04020102020204" pitchFamily="34" charset="0"/>
              </a:rPr>
            </a:br>
            <a:r>
              <a:rPr lang="ru-RU" sz="2200" dirty="0">
                <a:latin typeface="Arial Black" panose="020B0A04020102020204" pitchFamily="34" charset="0"/>
              </a:rPr>
              <a:t>2. Общие методы воспитания</a:t>
            </a:r>
            <a:r>
              <a:rPr lang="ru-RU" sz="3100" dirty="0">
                <a:latin typeface="Arial Black" panose="020B0A04020102020204" pitchFamily="34" charset="0"/>
              </a:rPr>
              <a:t/>
            </a:r>
            <a:br>
              <a:rPr lang="ru-RU" sz="3100" dirty="0">
                <a:latin typeface="Arial Black" panose="020B0A04020102020204" pitchFamily="34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7CAF68-4D7A-468C-A57B-26122342A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9306"/>
            <a:ext cx="10515600" cy="437369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latin typeface="Arial Black" panose="020B0A04020102020204" pitchFamily="34" charset="0"/>
              </a:rPr>
              <a:t>1</a:t>
            </a:r>
            <a:r>
              <a:rPr lang="ru-RU" b="1" dirty="0">
                <a:latin typeface="Arial Black" panose="020B0A04020102020204" pitchFamily="34" charset="0"/>
              </a:rPr>
              <a:t>. По результатам воспитательного процесса:</a:t>
            </a:r>
          </a:p>
          <a:p>
            <a:r>
              <a:rPr lang="ru-RU" b="1" dirty="0"/>
              <a:t>Методы, влияющие на создание нравственных </a:t>
            </a:r>
            <a:r>
              <a:rPr lang="ru-RU" b="1" dirty="0" err="1"/>
              <a:t>установой</a:t>
            </a:r>
            <a:r>
              <a:rPr lang="ru-RU" b="1" dirty="0"/>
              <a:t>, мотивов, отношений, формирующие представления, понятия, идеи.</a:t>
            </a:r>
          </a:p>
          <a:p>
            <a:r>
              <a:rPr lang="ru-RU" b="1" dirty="0"/>
              <a:t> Методы, влияющие на создание привычек, определенных типов поведения.</a:t>
            </a:r>
          </a:p>
          <a:p>
            <a:endParaRPr lang="ru-RU" b="1" dirty="0"/>
          </a:p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2. Общие методы воспитания:</a:t>
            </a:r>
          </a:p>
          <a:p>
            <a:r>
              <a:rPr lang="ru-RU" b="1" dirty="0"/>
              <a:t>Убеждения ( рассказ, объяснение, внушение, лекция, беседа, диспут, дискуссия и др.)</a:t>
            </a:r>
          </a:p>
          <a:p>
            <a:r>
              <a:rPr lang="ru-RU" b="1" dirty="0"/>
              <a:t>Метод положительного примера</a:t>
            </a:r>
          </a:p>
          <a:p>
            <a:r>
              <a:rPr lang="ru-RU" b="1" dirty="0"/>
              <a:t> метод упражнений (приучения)</a:t>
            </a:r>
          </a:p>
          <a:p>
            <a:r>
              <a:rPr lang="ru-RU" b="1" dirty="0"/>
              <a:t> метод одобрения и осуждения</a:t>
            </a:r>
          </a:p>
          <a:p>
            <a:r>
              <a:rPr lang="ru-RU" b="1" dirty="0"/>
              <a:t> метод требования</a:t>
            </a:r>
          </a:p>
          <a:p>
            <a:r>
              <a:rPr lang="ru-RU" b="1" dirty="0"/>
              <a:t>метод контроля, самоконтроля и самооценки</a:t>
            </a:r>
          </a:p>
          <a:p>
            <a:r>
              <a:rPr lang="ru-RU" b="1" dirty="0"/>
              <a:t> метод переключения.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7227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C2E1D1-2D61-4CD2-BD10-6B693DE10BA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Виды классификаций методов воспитания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000" dirty="0">
                <a:latin typeface="Arial Black" panose="020B0A04020102020204" pitchFamily="34" charset="0"/>
              </a:rPr>
              <a:t>3. Классификация на основе концепции деятельности </a:t>
            </a: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2000" dirty="0">
                <a:latin typeface="Arial Black" panose="020B0A04020102020204" pitchFamily="34" charset="0"/>
              </a:rPr>
              <a:t>( </a:t>
            </a:r>
            <a:r>
              <a:rPr lang="ru-RU" sz="2000" dirty="0" err="1">
                <a:latin typeface="Arial Black" panose="020B0A04020102020204" pitchFamily="34" charset="0"/>
              </a:rPr>
              <a:t>Ю.К.Бабанский</a:t>
            </a:r>
            <a:r>
              <a:rPr lang="ru-RU" sz="2000" dirty="0">
                <a:latin typeface="Arial Black" panose="020B0A04020102020204" pitchFamily="34" charset="0"/>
              </a:rPr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D90456-CE17-4322-9EA3-129B99EE0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5239"/>
            <a:ext cx="10515600" cy="45058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В основу классификации положена </a:t>
            </a:r>
            <a:r>
              <a:rPr lang="ru-RU" b="1" dirty="0">
                <a:latin typeface="Arial Black" panose="020B0A04020102020204" pitchFamily="34" charset="0"/>
              </a:rPr>
              <a:t>концепция деятельности:</a:t>
            </a:r>
          </a:p>
          <a:p>
            <a:pPr marL="457200" lvl="1" indent="0">
              <a:buNone/>
            </a:pPr>
            <a:r>
              <a:rPr lang="ru-RU" b="1" dirty="0"/>
              <a:t>1. Осознание процесса деятельности</a:t>
            </a:r>
          </a:p>
          <a:p>
            <a:pPr marL="457200" lvl="1" indent="0">
              <a:buNone/>
            </a:pPr>
            <a:r>
              <a:rPr lang="ru-RU" b="1" dirty="0"/>
              <a:t>2. Организация процесса деятельности</a:t>
            </a:r>
          </a:p>
          <a:p>
            <a:pPr marL="457200" lvl="1" indent="0">
              <a:buNone/>
            </a:pPr>
            <a:r>
              <a:rPr lang="ru-RU" b="1" dirty="0"/>
              <a:t>3.Стимулирование деятельности</a:t>
            </a:r>
          </a:p>
          <a:p>
            <a:pPr marL="457200" lvl="1" indent="0">
              <a:buNone/>
            </a:pPr>
            <a:r>
              <a:rPr lang="ru-RU" b="1" dirty="0"/>
              <a:t>4.Контроль и анализ результатов деятельности</a:t>
            </a:r>
          </a:p>
          <a:p>
            <a:pPr marL="457200" lvl="1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Соответственно выделяют  </a:t>
            </a:r>
            <a:r>
              <a:rPr lang="ru-RU" b="1" dirty="0">
                <a:latin typeface="Arial Black" panose="020B0A04020102020204" pitchFamily="34" charset="0"/>
              </a:rPr>
              <a:t>четыре группы методов: </a:t>
            </a:r>
          </a:p>
          <a:p>
            <a:pPr marL="514350" indent="-514350">
              <a:buAutoNum type="arabicPeriod"/>
            </a:pPr>
            <a:r>
              <a:rPr lang="ru-RU" b="1" dirty="0"/>
              <a:t>Формирования сознания – рассказ, беседа, лекция, дискуссия, диспут, метод примера.</a:t>
            </a:r>
          </a:p>
          <a:p>
            <a:pPr marL="514350" indent="-514350">
              <a:buAutoNum type="arabicPeriod"/>
            </a:pPr>
            <a:r>
              <a:rPr lang="ru-RU" b="1" dirty="0"/>
              <a:t>Организации деятельности и формирования опыта общественного поведения (упражнение, поручение, требование, приучение, создание воспитывающих ситуаций)</a:t>
            </a:r>
          </a:p>
          <a:p>
            <a:pPr marL="514350" indent="-514350">
              <a:buAutoNum type="arabicPeriod"/>
            </a:pPr>
            <a:r>
              <a:rPr lang="ru-RU" b="1" dirty="0"/>
              <a:t>Стимулирования поведения (соревнование, игра, поощрение, наказание)</a:t>
            </a:r>
          </a:p>
          <a:p>
            <a:pPr marL="514350" indent="-514350">
              <a:buAutoNum type="arabicPeriod"/>
            </a:pPr>
            <a:r>
              <a:rPr lang="ru-RU" b="1" dirty="0"/>
              <a:t>Контроля, самоконтроля и самооценки результатов деятельности, опросные методы (наблюдение, анализ результатов, деятельности, опросные методы).</a:t>
            </a:r>
          </a:p>
        </p:txBody>
      </p:sp>
    </p:spTree>
    <p:extLst>
      <p:ext uri="{BB962C8B-B14F-4D97-AF65-F5344CB8AC3E}">
        <p14:creationId xmlns:p14="http://schemas.microsoft.com/office/powerpoint/2010/main" val="152242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F6AA3-2759-46A8-9A50-CD736A607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9587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Виды классификаций методов воспитания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1800" dirty="0">
                <a:latin typeface="Arial Black" panose="020B0A04020102020204" pitchFamily="34" charset="0"/>
              </a:rPr>
              <a:t>4. Классификация по характеру воздействия на учащегося (</a:t>
            </a:r>
            <a:r>
              <a:rPr lang="ru-RU" sz="1800" dirty="0" err="1">
                <a:latin typeface="Arial Black" panose="020B0A04020102020204" pitchFamily="34" charset="0"/>
              </a:rPr>
              <a:t>Н.И.Болдырев</a:t>
            </a:r>
            <a:r>
              <a:rPr lang="ru-RU" sz="1800" dirty="0">
                <a:latin typeface="Arial Black" panose="020B0A04020102020204" pitchFamily="34" charset="0"/>
              </a:rPr>
              <a:t>, </a:t>
            </a:r>
            <a:r>
              <a:rPr lang="ru-RU" sz="1800" dirty="0" err="1">
                <a:latin typeface="Arial Black" panose="020B0A04020102020204" pitchFamily="34" charset="0"/>
              </a:rPr>
              <a:t>Н.К.Гончаров</a:t>
            </a:r>
            <a:r>
              <a:rPr lang="ru-RU" sz="1800" dirty="0">
                <a:latin typeface="Arial Black" panose="020B0A04020102020204" pitchFamily="34" charset="0"/>
              </a:rPr>
              <a:t>, </a:t>
            </a:r>
            <a:r>
              <a:rPr lang="ru-RU" sz="1800" dirty="0" err="1">
                <a:latin typeface="Arial Black" panose="020B0A04020102020204" pitchFamily="34" charset="0"/>
              </a:rPr>
              <a:t>Ф.Ф.Королев</a:t>
            </a:r>
            <a:r>
              <a:rPr lang="ru-RU" sz="1800" dirty="0">
                <a:latin typeface="Arial Black" panose="020B0A04020102020204" pitchFamily="34" charset="0"/>
              </a:rPr>
              <a:t> и др.)</a:t>
            </a:r>
            <a:br>
              <a:rPr lang="ru-RU" sz="1800" dirty="0">
                <a:latin typeface="Arial Black" panose="020B0A04020102020204" pitchFamily="34" charset="0"/>
              </a:rPr>
            </a:br>
            <a:r>
              <a:rPr lang="ru-RU" sz="1800" dirty="0">
                <a:latin typeface="Arial Black" panose="020B0A04020102020204" pitchFamily="34" charset="0"/>
              </a:rPr>
              <a:t>5. Классификация </a:t>
            </a:r>
            <a:r>
              <a:rPr lang="ru-RU" sz="1800" dirty="0" err="1">
                <a:latin typeface="Arial Black" panose="020B0A04020102020204" pitchFamily="34" charset="0"/>
              </a:rPr>
              <a:t>Т.А.Ильиной</a:t>
            </a:r>
            <a:r>
              <a:rPr lang="ru-RU" sz="1800" dirty="0">
                <a:latin typeface="Arial Black" panose="020B0A04020102020204" pitchFamily="34" charset="0"/>
              </a:rPr>
              <a:t>, </a:t>
            </a:r>
            <a:r>
              <a:rPr lang="ru-RU" sz="1800" dirty="0" err="1">
                <a:latin typeface="Arial Black" panose="020B0A04020102020204" pitchFamily="34" charset="0"/>
              </a:rPr>
              <a:t>И.Т.Огородникова</a:t>
            </a:r>
            <a:r>
              <a:rPr lang="ru-RU" sz="1800" dirty="0">
                <a:latin typeface="Arial Black" panose="020B0A04020102020204" pitchFamily="34" charset="0"/>
              </a:rPr>
              <a:t> – обобщенная трактовка методов воспитания</a:t>
            </a:r>
            <a:endParaRPr lang="ru-RU" sz="1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A4BED6-BE71-4CB2-8F6F-BCD0D40D5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3415"/>
            <a:ext cx="10515600" cy="42194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6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600" dirty="0">
                <a:latin typeface="Arial Black" panose="020B0A04020102020204" pitchFamily="34" charset="0"/>
              </a:rPr>
              <a:t>4</a:t>
            </a:r>
            <a:r>
              <a:rPr lang="ru-RU" sz="2600" b="1" dirty="0">
                <a:latin typeface="Arial Black" panose="020B0A04020102020204" pitchFamily="34" charset="0"/>
              </a:rPr>
              <a:t>. </a:t>
            </a:r>
            <a:r>
              <a:rPr lang="ru-RU" sz="2400" b="1" dirty="0">
                <a:latin typeface="Arial Black" panose="020B0A04020102020204" pitchFamily="34" charset="0"/>
              </a:rPr>
              <a:t>Методы по характеру воздействия на учащегося </a:t>
            </a:r>
          </a:p>
          <a:p>
            <a:pPr marL="0" indent="0">
              <a:buNone/>
            </a:pPr>
            <a:r>
              <a:rPr lang="ru-RU" sz="1900" b="1" dirty="0">
                <a:latin typeface="Arial Black" panose="020B0A04020102020204" pitchFamily="34" charset="0"/>
              </a:rPr>
              <a:t>(</a:t>
            </a:r>
            <a:r>
              <a:rPr lang="ru-RU" sz="1900" b="1" dirty="0" err="1">
                <a:latin typeface="Arial Black" panose="020B0A04020102020204" pitchFamily="34" charset="0"/>
              </a:rPr>
              <a:t>Н.И.Болдырев</a:t>
            </a:r>
            <a:r>
              <a:rPr lang="ru-RU" sz="1900" b="1" dirty="0">
                <a:latin typeface="Arial Black" panose="020B0A04020102020204" pitchFamily="34" charset="0"/>
              </a:rPr>
              <a:t>, </a:t>
            </a:r>
            <a:r>
              <a:rPr lang="ru-RU" sz="1900" b="1" dirty="0" err="1">
                <a:latin typeface="Arial Black" panose="020B0A04020102020204" pitchFamily="34" charset="0"/>
              </a:rPr>
              <a:t>Н.К.Гончаров</a:t>
            </a:r>
            <a:r>
              <a:rPr lang="ru-RU" sz="1900" b="1" dirty="0">
                <a:latin typeface="Arial Black" panose="020B0A04020102020204" pitchFamily="34" charset="0"/>
              </a:rPr>
              <a:t>, </a:t>
            </a:r>
            <a:r>
              <a:rPr lang="ru-RU" sz="1900" b="1" dirty="0" err="1">
                <a:latin typeface="Arial Black" panose="020B0A04020102020204" pitchFamily="34" charset="0"/>
              </a:rPr>
              <a:t>Ф.Ф.Королев</a:t>
            </a:r>
            <a:r>
              <a:rPr lang="ru-RU" sz="1900" b="1" dirty="0">
                <a:latin typeface="Arial Black" panose="020B0A04020102020204" pitchFamily="34" charset="0"/>
              </a:rPr>
              <a:t> и др.)</a:t>
            </a:r>
            <a:br>
              <a:rPr lang="ru-RU" sz="1900" b="1" dirty="0">
                <a:latin typeface="Arial Black" panose="020B0A04020102020204" pitchFamily="34" charset="0"/>
              </a:rPr>
            </a:br>
            <a:endParaRPr lang="ru-RU" sz="1900" b="1" dirty="0"/>
          </a:p>
          <a:p>
            <a:pPr lvl="1"/>
            <a:r>
              <a:rPr lang="ru-RU" b="1" dirty="0"/>
              <a:t>убеждения, </a:t>
            </a:r>
          </a:p>
          <a:p>
            <a:pPr lvl="1"/>
            <a:r>
              <a:rPr lang="ru-RU" b="1" dirty="0"/>
              <a:t>упражнения, </a:t>
            </a:r>
          </a:p>
          <a:p>
            <a:pPr lvl="1"/>
            <a:r>
              <a:rPr lang="ru-RU" b="1" dirty="0"/>
              <a:t>поощрения и наказания.</a:t>
            </a:r>
          </a:p>
          <a:p>
            <a:pPr lvl="1"/>
            <a:endParaRPr lang="ru-RU" b="1" dirty="0"/>
          </a:p>
          <a:p>
            <a:pPr marL="457200" lvl="1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5. Классификация </a:t>
            </a:r>
            <a:r>
              <a:rPr lang="ru-RU" b="1" dirty="0" err="1">
                <a:latin typeface="Arial Black" panose="020B0A04020102020204" pitchFamily="34" charset="0"/>
              </a:rPr>
              <a:t>Т.А.Ильиной</a:t>
            </a:r>
            <a:r>
              <a:rPr lang="ru-RU" b="1" dirty="0">
                <a:latin typeface="Arial Black" panose="020B0A04020102020204" pitchFamily="34" charset="0"/>
              </a:rPr>
              <a:t>, </a:t>
            </a:r>
            <a:r>
              <a:rPr lang="ru-RU" b="1" dirty="0" err="1">
                <a:latin typeface="Arial Black" panose="020B0A04020102020204" pitchFamily="34" charset="0"/>
              </a:rPr>
              <a:t>И.Т.Огородникова</a:t>
            </a:r>
            <a:r>
              <a:rPr lang="ru-RU" b="1" dirty="0">
                <a:latin typeface="Arial Black" panose="020B0A04020102020204" pitchFamily="34" charset="0"/>
              </a:rPr>
              <a:t> – </a:t>
            </a:r>
            <a:r>
              <a:rPr lang="ru-RU" sz="1900" b="1" dirty="0">
                <a:latin typeface="Arial Black" panose="020B0A04020102020204" pitchFamily="34" charset="0"/>
              </a:rPr>
              <a:t>обобщенная трактовка методов воспитания</a:t>
            </a:r>
            <a:r>
              <a:rPr lang="ru-RU" b="1" dirty="0">
                <a:latin typeface="Arial Black" panose="020B0A04020102020204" pitchFamily="34" charset="0"/>
              </a:rPr>
              <a:t> </a:t>
            </a:r>
          </a:p>
          <a:p>
            <a:pPr lvl="1"/>
            <a:r>
              <a:rPr lang="ru-RU" b="1" dirty="0"/>
              <a:t>Убеждения</a:t>
            </a:r>
          </a:p>
          <a:p>
            <a:pPr lvl="1"/>
            <a:r>
              <a:rPr lang="ru-RU" b="1" dirty="0"/>
              <a:t>Организации деятельности</a:t>
            </a:r>
          </a:p>
          <a:p>
            <a:pPr lvl="1"/>
            <a:r>
              <a:rPr lang="ru-RU" b="1" dirty="0"/>
              <a:t>Стимулирования поведения учащихся </a:t>
            </a:r>
          </a:p>
          <a:p>
            <a:pPr lvl="1"/>
            <a:endParaRPr lang="ru-RU" b="1" dirty="0"/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7913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DE822B-B42C-4DE8-BEF8-E671A7F486B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Виды классификаций методов воспитания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000" dirty="0">
                <a:latin typeface="Arial Black" panose="020B0A04020102020204" pitchFamily="34" charset="0"/>
              </a:rPr>
              <a:t>6. Классификация по принципу воздействия </a:t>
            </a:r>
            <a:r>
              <a:rPr lang="ru-RU" sz="2000" dirty="0" err="1">
                <a:latin typeface="Arial Black" panose="020B0A04020102020204" pitchFamily="34" charset="0"/>
              </a:rPr>
              <a:t>И.С.Марьенко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75949B-18C3-4CDA-9F9B-E1E3C4252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7763"/>
            <a:ext cx="10515600" cy="43151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200" dirty="0">
                <a:latin typeface="Arial Black" panose="020B0A04020102020204" pitchFamily="34" charset="0"/>
              </a:rPr>
              <a:t>Методы по принципу воздействия  </a:t>
            </a:r>
            <a:r>
              <a:rPr lang="ru-RU" sz="2200" dirty="0" err="1">
                <a:latin typeface="Arial Black" panose="020B0A04020102020204" pitchFamily="34" charset="0"/>
              </a:rPr>
              <a:t>И.С.Марьенко</a:t>
            </a:r>
            <a:r>
              <a:rPr lang="ru-RU" sz="2200" dirty="0">
                <a:latin typeface="Arial Black" panose="020B0A04020102020204" pitchFamily="34" charset="0"/>
              </a:rPr>
              <a:t>:</a:t>
            </a:r>
          </a:p>
          <a:p>
            <a:pPr marL="0" indent="0">
              <a:buNone/>
            </a:pPr>
            <a:endParaRPr lang="ru-RU" sz="1800" dirty="0"/>
          </a:p>
          <a:p>
            <a:r>
              <a:rPr lang="ru-RU" sz="1800" b="1" dirty="0"/>
              <a:t>Объяснительно-репродуктивные (рассказ, лекция, разъяснение,  положительный пример и др.)</a:t>
            </a:r>
          </a:p>
          <a:p>
            <a:r>
              <a:rPr lang="ru-RU" sz="1800" b="1" dirty="0"/>
              <a:t>Проблемно-ситуативные (ситуация выбора деятельности и поведения, дискуссия, диспут и т.д.)</a:t>
            </a:r>
          </a:p>
          <a:p>
            <a:r>
              <a:rPr lang="ru-RU" sz="1800" b="1" dirty="0"/>
              <a:t>Методы приучения и упражнения, </a:t>
            </a:r>
          </a:p>
          <a:p>
            <a:r>
              <a:rPr lang="ru-RU" sz="1800" b="1" dirty="0"/>
              <a:t>Стимулирования (соревнование, поощрение, требование и т.д.)</a:t>
            </a:r>
          </a:p>
          <a:p>
            <a:r>
              <a:rPr lang="ru-RU" sz="1800" b="1" dirty="0"/>
              <a:t>Торможения (наказание, требование и т.д.),</a:t>
            </a:r>
          </a:p>
          <a:p>
            <a:r>
              <a:rPr lang="ru-RU" sz="1800" b="1" dirty="0"/>
              <a:t>Руководства, самовоспитания.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1079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E6D73-09FE-4633-BE88-6AE3D650BC5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Виды классификаций методов воспитания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000" dirty="0">
                <a:latin typeface="Arial Black" panose="020B0A04020102020204" pitchFamily="34" charset="0"/>
              </a:rPr>
              <a:t>7. Классификация на основе направленности методов - наиболее распространенная </a:t>
            </a:r>
            <a:r>
              <a:rPr lang="ru-RU" sz="2000" dirty="0" err="1">
                <a:latin typeface="Arial Black" panose="020B0A04020102020204" pitchFamily="34" charset="0"/>
              </a:rPr>
              <a:t>В.А.Сластенина</a:t>
            </a:r>
            <a:r>
              <a:rPr lang="ru-RU" sz="2000" dirty="0">
                <a:latin typeface="Arial Black" panose="020B0A04020102020204" pitchFamily="34" charset="0"/>
              </a:rPr>
              <a:t> и </a:t>
            </a:r>
            <a:r>
              <a:rPr lang="ru-RU" sz="2000" dirty="0" err="1">
                <a:latin typeface="Arial Black" panose="020B0A04020102020204" pitchFamily="34" charset="0"/>
              </a:rPr>
              <a:t>И.Г.Щукиной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1EAE27-090E-4280-8E11-5DE9872D5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082" y="2141537"/>
            <a:ext cx="10515600" cy="435133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/>
              <a:t> </a:t>
            </a:r>
            <a:r>
              <a:rPr lang="ru-RU" sz="2200" b="1" dirty="0"/>
              <a:t>Методы сгруппированы на основе их направленности, включающей единство целевой, содержательной и процессуальной сторон методов воспитания.</a:t>
            </a:r>
          </a:p>
          <a:p>
            <a:endParaRPr lang="ru-RU" sz="2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2200" dirty="0">
                <a:latin typeface="Arial Black" panose="020B0A04020102020204" pitchFamily="34" charset="0"/>
              </a:rPr>
              <a:t>Выделяют три группы методов:</a:t>
            </a:r>
          </a:p>
          <a:p>
            <a:r>
              <a:rPr lang="ru-RU" sz="2200" b="1" dirty="0"/>
              <a:t>Формирования сознания – взглядов, убеждений, идеалов (рассказ, объяснение, разъяснение, лекция, этическая беседа, увещевание, внешние, инструктаж, диспут, доклад, пример)</a:t>
            </a:r>
          </a:p>
          <a:p>
            <a:r>
              <a:rPr lang="ru-RU" sz="2200" b="1" dirty="0"/>
              <a:t>Организации деятельности и формирования опыта общественного поведения (убеждение, приучение, педагогической требование, общественное мнение, поручение, воспитывающая ситуация)</a:t>
            </a:r>
          </a:p>
          <a:p>
            <a:r>
              <a:rPr lang="ru-RU" sz="2200" b="1" dirty="0"/>
              <a:t>Методы стимулирования поведения и деятельности (соревнование, поощрение, наказание)</a:t>
            </a:r>
          </a:p>
        </p:txBody>
      </p:sp>
    </p:spTree>
    <p:extLst>
      <p:ext uri="{BB962C8B-B14F-4D97-AF65-F5344CB8AC3E}">
        <p14:creationId xmlns:p14="http://schemas.microsoft.com/office/powerpoint/2010/main" val="29792512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1509</Words>
  <Application>Microsoft Office PowerPoint</Application>
  <PresentationFormat>Широкоэкранный</PresentationFormat>
  <Paragraphs>283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Calibri</vt:lpstr>
      <vt:lpstr>Calibri Light</vt:lpstr>
      <vt:lpstr>Segoe UI Black</vt:lpstr>
      <vt:lpstr>Times New Roman</vt:lpstr>
      <vt:lpstr>Wingdings</vt:lpstr>
      <vt:lpstr>Тема Office</vt:lpstr>
      <vt:lpstr>   Раздел 3. Лекция 17. Формы, методы и средства воспитания   </vt:lpstr>
      <vt:lpstr>Вопросы 1. Понятие «метод воспитания» 2. Классификация методов воспитания 3. Закономерности выбора методов воспитания 4. Формы воспитательной работы 5. Классификация форм воспитательной работы 6. Средства воспитания  </vt:lpstr>
      <vt:lpstr>Метод воспитания</vt:lpstr>
      <vt:lpstr>Классификация методов воспитания</vt:lpstr>
      <vt:lpstr>   Виды классификаций методов воспитания  1. По результатам воспитательного процесса 2. Общие методы воспитания  </vt:lpstr>
      <vt:lpstr>Виды классификаций методов воспитания 3. Классификация на основе концепции деятельности  ( Ю.К.Бабанский)</vt:lpstr>
      <vt:lpstr>Виды классификаций методов воспитания 4. Классификация по характеру воздействия на учащегося (Н.И.Болдырев, Н.К.Гончаров, Ф.Ф.Королев и др.) 5. Классификация Т.А.Ильиной, И.Т.Огородникова – обобщенная трактовка методов воспитания</vt:lpstr>
      <vt:lpstr>Виды классификаций методов воспитания 6. Классификация по принципу воздействия И.С.Марьенко</vt:lpstr>
      <vt:lpstr>Виды классификаций методов воспитания 7. Классификация на основе направленности методов - наиболее распространенная В.А.Сластенина и И.Г.Щукиной</vt:lpstr>
      <vt:lpstr> Бинарные методы воспитания ( М.И.Махмутов)  </vt:lpstr>
      <vt:lpstr>Закономерности выбора методов воспитания</vt:lpstr>
      <vt:lpstr>Формы воспитательной работы. Понятие и классификации</vt:lpstr>
      <vt:lpstr>Классификация форм воспитательной работы (1-5)</vt:lpstr>
      <vt:lpstr>Классификация форм воспитательной работы (6-12)</vt:lpstr>
      <vt:lpstr>Коллективное творческое дело (КТД)</vt:lpstr>
      <vt:lpstr>Воспитательные дела (ВД) и мероприятия</vt:lpstr>
      <vt:lpstr>Средства воспитания</vt:lpstr>
      <vt:lpstr>Раздел 3. Теория воспитания  Тема 17.  Средства, формы и методы воспитания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Лекция. Формы, методы и средства воспитания</dc:title>
  <dc:creator>Татьяна Кузьминич</dc:creator>
  <cp:lastModifiedBy>419DVS</cp:lastModifiedBy>
  <cp:revision>49</cp:revision>
  <dcterms:created xsi:type="dcterms:W3CDTF">2025-04-16T13:19:45Z</dcterms:created>
  <dcterms:modified xsi:type="dcterms:W3CDTF">2025-05-13T12:44:00Z</dcterms:modified>
</cp:coreProperties>
</file>