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7"/>
  </p:notesMasterIdLst>
  <p:sldIdLst>
    <p:sldId id="256" r:id="rId2"/>
    <p:sldId id="526" r:id="rId3"/>
    <p:sldId id="514" r:id="rId4"/>
    <p:sldId id="530" r:id="rId5"/>
    <p:sldId id="531" r:id="rId6"/>
    <p:sldId id="533" r:id="rId7"/>
    <p:sldId id="527" r:id="rId8"/>
    <p:sldId id="515" r:id="rId9"/>
    <p:sldId id="528" r:id="rId10"/>
    <p:sldId id="416" r:id="rId11"/>
    <p:sldId id="418" r:id="rId12"/>
    <p:sldId id="417" r:id="rId13"/>
    <p:sldId id="419" r:id="rId14"/>
    <p:sldId id="510" r:id="rId15"/>
    <p:sldId id="313" r:id="rId16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526"/>
            <p14:sldId id="514"/>
            <p14:sldId id="530"/>
            <p14:sldId id="531"/>
            <p14:sldId id="533"/>
            <p14:sldId id="527"/>
            <p14:sldId id="515"/>
            <p14:sldId id="528"/>
            <p14:sldId id="416"/>
            <p14:sldId id="418"/>
            <p14:sldId id="417"/>
            <p14:sldId id="419"/>
            <p14:sldId id="510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CCFF"/>
    <a:srgbClr val="CC99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50" autoAdjust="0"/>
  </p:normalViewPr>
  <p:slideViewPr>
    <p:cSldViewPr snapToGrid="0">
      <p:cViewPr varScale="1">
        <p:scale>
          <a:sx n="88" d="100"/>
          <a:sy n="88" d="100"/>
        </p:scale>
        <p:origin x="22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3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894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927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29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2F8D6-D534-4030-AEA3-9F03445F5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07953D-8223-475F-804E-42B840D4A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E693EB-3EA4-4DA1-9474-7AFA3564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067255-A9D1-4D3D-9020-88D6283E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0C0E7F-2040-423B-BC12-41FEBD57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79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C80BB-5CC7-4591-8A60-727DDD654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64BF39-D143-447C-A4B2-F28FB79B2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60559A-3BCE-479E-B095-2B984418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673EFD-4DCC-4D50-852D-060DF28C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9D81AC-544D-4A0F-8A4D-033567AD9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17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8586577-F73B-4231-AF2B-269AB4889A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21203B-8654-493F-B7A7-C8B718899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845ADA-E818-4097-8B36-38B6A4E8B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177923-2232-4653-988D-46D9DA4A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CC149-E216-470A-8A76-52FFF563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92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E0C9F-3C39-4B93-AF4F-716675562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D82858-503C-4483-8588-50D4E8098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BB75BC-9E40-428B-9A98-A965C726F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0EFC1-39DD-4E9A-B8C4-FEDBC00E9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B08B58-39CE-45AD-93A1-4AD5FE08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94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100FF1-6EE6-4C7E-BEFF-DB672A74F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4BF0F1-0072-42D3-897E-34EBB8398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AE5671-32A4-41BC-B0BB-32BCE680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8DC9B1-950C-4F7C-A58E-044B183A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39B6D4-9CAB-47AA-BCD5-ECDCD6A5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04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54B48-A14B-4072-AB67-D7E0C881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3E0BE7-A93C-468C-A66F-9944BF36A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DB7F82-C7A8-4C4B-9D05-2072295F8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8A5842-6652-494D-8EF6-199211206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4BF19D-B1D8-4833-9C9E-429D40343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009BB0-82DC-426F-802C-D781EACE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21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0D385-5557-4A25-9842-3345DE557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364679-722A-48A7-BCBB-D517F2C3E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8C456C-132D-42F6-B185-AD5E48BDA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5F2AB4-68D6-4BFA-8733-5C17F472D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4434DA-EE71-4739-A813-2D9F3B4CD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27196E8-0ABE-40BB-B9D0-58134506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60B7C3C-666A-464B-84BC-B5732733D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9065603-C4D4-432B-A9E8-5A73A69E9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86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9973F-DCE0-4AE2-BEE8-5B6682096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0CAEB3F-8ED8-488E-A541-D2DCD79F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C37C25-DD5E-4F05-A2C3-98D29295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9B15BD-5BA4-49E4-A1B3-DAC660D5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6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E96B68-8913-44CD-95FD-F50727E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AEC0E3E-7D58-49C3-A064-2D57A213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77F0DC6-A0A3-43D7-96BC-09096C2BE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8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2A1BE-452A-4C5A-8884-FB1578D57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79FFFA-14EB-4A1B-9CC9-36811183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51F459-0C21-4950-9E8E-46F843F00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FC5E22-1363-436C-AC60-3B8EC465C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313CD0-6724-4AE5-80C5-03B553AB3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A40836-E9A5-4F79-A717-DAEB9FC9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33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857D1-20C7-48FA-89ED-F0048981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5E6B79-2D69-4BF2-B2DF-F38868339F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67A401-F5DB-4906-A906-FBC26A07A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3364BC-1137-4501-A0A6-610248FE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70DB432-8BF7-4829-8580-FFED37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550A6A-479A-4618-A633-98766245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77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4">
                <a:lumMod val="20000"/>
                <a:lumOff val="80000"/>
              </a:schemeClr>
            </a:gs>
            <a:gs pos="83000">
              <a:schemeClr val="accent6">
                <a:lumMod val="20000"/>
                <a:lumOff val="80000"/>
                <a:alpha val="9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A662F-C9FB-4082-B308-6ECB96A7D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D00454-5B90-4FAF-A2F7-E88C21EFD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66B911-CDF9-453A-8AF2-95ED71A6D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788A3C-D7BE-4CE2-9C6E-54929B4336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66FF83-2919-449E-9A60-BDCC699B4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70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5143" y="1471187"/>
            <a:ext cx="9561218" cy="315685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Arial Black" panose="020B0A04020102020204" pitchFamily="34" charset="0"/>
              </a:rPr>
              <a:t>Раздел 3. Теория и практика воспитания </a:t>
            </a: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Тема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ru-RU" sz="2000" b="1" dirty="0">
                <a:latin typeface="Arial Black" panose="020B0A04020102020204" pitchFamily="34" charset="0"/>
              </a:rPr>
              <a:t>16. </a:t>
            </a:r>
            <a:br>
              <a:rPr lang="ru-RU" sz="3600" b="1" dirty="0">
                <a:latin typeface="Arial Black" panose="020B0A04020102020204" pitchFamily="34" charset="0"/>
              </a:rPr>
            </a:br>
            <a:r>
              <a:rPr lang="ru-RU" sz="3600" b="1" dirty="0">
                <a:latin typeface="Arial Black" panose="020B0A04020102020204" pitchFamily="34" charset="0"/>
              </a:rPr>
              <a:t>Содержание воспитания</a:t>
            </a:r>
            <a:br>
              <a:rPr lang="ru-RU" sz="3600" b="1" dirty="0">
                <a:latin typeface="Arial Black" panose="020B0A04020102020204" pitchFamily="34" charset="0"/>
              </a:rPr>
            </a:br>
            <a:br>
              <a:rPr lang="ru-RU" sz="3600" b="1" dirty="0">
                <a:latin typeface="Arial Black" panose="020B0A04020102020204" pitchFamily="34" charset="0"/>
              </a:rPr>
            </a:br>
            <a:endParaRPr lang="ru-R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86400" y="5104015"/>
            <a:ext cx="5489961" cy="98505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ru-RU" sz="2000" b="1" dirty="0" err="1"/>
              <a:t>Кузьминич</a:t>
            </a:r>
            <a:r>
              <a:rPr lang="ru-RU" sz="2000" b="1" dirty="0"/>
              <a:t> Татьяна Васильевна, </a:t>
            </a:r>
          </a:p>
          <a:p>
            <a:pPr algn="r"/>
            <a:r>
              <a:rPr lang="ru-RU" sz="2000" b="1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415143" y="538095"/>
            <a:ext cx="1783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4" y="475289"/>
            <a:ext cx="665732" cy="665732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8636922" y="469734"/>
            <a:ext cx="2339439" cy="598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BD723-4476-4307-84F6-A810BDE20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0063" y="191959"/>
            <a:ext cx="7947401" cy="619125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Воспитание: цель и 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C297FA-D84D-42D4-8CCC-E0EBFC67EC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7310" y="864880"/>
            <a:ext cx="2260396" cy="486100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 algn="ctr">
              <a:buNone/>
              <a:defRPr/>
            </a:pPr>
            <a:endParaRPr lang="ru-RU" sz="2000" b="1" dirty="0">
              <a:solidFill>
                <a:srgbClr val="002060"/>
              </a:solidFill>
            </a:endParaRPr>
          </a:p>
          <a:p>
            <a:pPr indent="0" algn="ctr">
              <a:buNone/>
              <a:defRPr/>
            </a:pP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Цель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воспитания </a:t>
            </a:r>
            <a:r>
              <a:rPr lang="ru-RU" sz="2000" dirty="0">
                <a:solidFill>
                  <a:srgbClr val="002060"/>
                </a:solidFill>
              </a:rPr>
              <a:t>-  формирование разносторонне развитой, нравственно зрелой, творческой личности обучающегося</a:t>
            </a:r>
            <a:endParaRPr lang="ru-RU" sz="2000" b="1" dirty="0">
              <a:solidFill>
                <a:srgbClr val="002060"/>
              </a:solidFill>
            </a:endParaRPr>
          </a:p>
          <a:p>
            <a:pPr indent="0">
              <a:buNone/>
              <a:defRPr/>
            </a:pPr>
            <a:endParaRPr lang="ru-RU" sz="1350" b="1" i="1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FDBF78CE-AEC4-476E-A0C6-1E4503879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71651" y="864880"/>
            <a:ext cx="8405813" cy="486100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endParaRPr lang="ru-RU" sz="2000" b="1" dirty="0">
              <a:solidFill>
                <a:srgbClr val="C00000"/>
              </a:solidFill>
            </a:endParaRPr>
          </a:p>
          <a:p>
            <a:pPr marL="457200" lvl="1" indent="0">
              <a:lnSpc>
                <a:spcPct val="120000"/>
              </a:lnSpc>
              <a:buNone/>
              <a:defRPr/>
            </a:pPr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Задачи воспитания:</a:t>
            </a:r>
          </a:p>
          <a:p>
            <a:pPr marL="457200" lvl="1" indent="0">
              <a:buNone/>
              <a:defRPr/>
            </a:pPr>
            <a:r>
              <a:rPr lang="ru-RU" sz="2000" dirty="0"/>
              <a:t>1. формирование </a:t>
            </a:r>
            <a:r>
              <a:rPr lang="ru-RU" sz="2000" dirty="0">
                <a:solidFill>
                  <a:srgbClr val="C00000"/>
                </a:solidFill>
              </a:rPr>
              <a:t>гражданственности, патриотизма и национального самосознания </a:t>
            </a:r>
            <a:r>
              <a:rPr lang="ru-RU" sz="2000" dirty="0"/>
              <a:t>на основе государственной идеологии;</a:t>
            </a:r>
          </a:p>
          <a:p>
            <a:pPr marL="457200" lvl="1" indent="0">
              <a:buNone/>
              <a:defRPr/>
            </a:pPr>
            <a:r>
              <a:rPr lang="ru-RU" sz="2000" dirty="0"/>
              <a:t>2. </a:t>
            </a:r>
            <a:r>
              <a:rPr lang="ru-RU" sz="2000" dirty="0">
                <a:solidFill>
                  <a:srgbClr val="C00000"/>
                </a:solidFill>
              </a:rPr>
              <a:t>подготовка к самостоятельной жизни, профессиональному самоопределению, выбору профессии и труду</a:t>
            </a:r>
            <a:r>
              <a:rPr lang="ru-RU" sz="2000" dirty="0"/>
              <a:t>;</a:t>
            </a:r>
          </a:p>
          <a:p>
            <a:pPr marL="457200" lvl="1" indent="0">
              <a:buNone/>
              <a:defRPr/>
            </a:pPr>
            <a:r>
              <a:rPr lang="ru-RU" sz="2000" dirty="0"/>
              <a:t>3. </a:t>
            </a:r>
            <a:r>
              <a:rPr lang="ru-RU" sz="2000" dirty="0">
                <a:solidFill>
                  <a:srgbClr val="C00000"/>
                </a:solidFill>
              </a:rPr>
              <a:t>формирование нравственной, эстетической культуры и культуры в области охраны окружающей среды и природопользования;</a:t>
            </a:r>
          </a:p>
          <a:p>
            <a:pPr marL="457200" lvl="1" indent="0">
              <a:buNone/>
              <a:defRPr/>
            </a:pPr>
            <a:r>
              <a:rPr lang="ru-RU" sz="2000" dirty="0"/>
              <a:t>4. </a:t>
            </a:r>
            <a:r>
              <a:rPr lang="ru-RU" sz="2000" dirty="0">
                <a:solidFill>
                  <a:srgbClr val="C00000"/>
                </a:solidFill>
              </a:rPr>
              <a:t>формирование физической культуры, овладение ценностями и навыками здорового образа жизни;</a:t>
            </a:r>
          </a:p>
          <a:p>
            <a:pPr marL="457200" lvl="1" indent="0">
              <a:buNone/>
              <a:defRPr/>
            </a:pPr>
            <a:r>
              <a:rPr lang="ru-RU" sz="2000" dirty="0">
                <a:solidFill>
                  <a:srgbClr val="C00000"/>
                </a:solidFill>
              </a:rPr>
              <a:t>5. формирование культуры семейных отношений;</a:t>
            </a:r>
          </a:p>
          <a:p>
            <a:pPr marL="457200" lvl="1" indent="0">
              <a:buNone/>
              <a:defRPr/>
            </a:pPr>
            <a:r>
              <a:rPr lang="ru-RU" sz="2000" dirty="0">
                <a:solidFill>
                  <a:srgbClr val="C00000"/>
                </a:solidFill>
              </a:rPr>
              <a:t>6. создание условий для социализации, саморазвития и самореализации личности обучающегося.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BA4C3DE-C5D2-4506-9082-A56949D672F3}"/>
              </a:ext>
            </a:extLst>
          </p:cNvPr>
          <p:cNvSpPr/>
          <p:nvPr/>
        </p:nvSpPr>
        <p:spPr>
          <a:xfrm>
            <a:off x="1299322" y="87087"/>
            <a:ext cx="3160713" cy="90814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Кодекс Республики Беларусь об образовании (2011)</a:t>
            </a:r>
          </a:p>
        </p:txBody>
      </p:sp>
      <p:sp>
        <p:nvSpPr>
          <p:cNvPr id="4" name="Стрелка: изогнутая вверх 3">
            <a:extLst>
              <a:ext uri="{FF2B5EF4-FFF2-40B4-BE49-F238E27FC236}">
                <a16:creationId xmlns:a16="http://schemas.microsoft.com/office/drawing/2014/main" id="{32127C06-6B28-42E8-92FD-37F13F84A46C}"/>
              </a:ext>
            </a:extLst>
          </p:cNvPr>
          <p:cNvSpPr/>
          <p:nvPr/>
        </p:nvSpPr>
        <p:spPr>
          <a:xfrm>
            <a:off x="2487706" y="1116106"/>
            <a:ext cx="564776" cy="2030506"/>
          </a:xfrm>
          <a:prstGeom prst="bentUpArrow">
            <a:avLst/>
          </a:prstGeom>
          <a:solidFill>
            <a:srgbClr val="99CC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F4C849-D77C-4645-90BB-CDEF7FE9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245" y="383248"/>
            <a:ext cx="11356009" cy="94091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Воспитание. </a:t>
            </a:r>
            <a:b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Основные части (содержание воспитания)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A54A59-05FB-4804-8BAD-47A58A3FC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3783" y="2348397"/>
            <a:ext cx="2242159" cy="4083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indent="0">
              <a:buNone/>
              <a:defRPr/>
            </a:pPr>
            <a:endParaRPr lang="ru-RU" sz="1800" dirty="0">
              <a:solidFill>
                <a:srgbClr val="C00000"/>
              </a:solidFill>
            </a:endParaRPr>
          </a:p>
          <a:p>
            <a:pPr indent="0">
              <a:buNone/>
              <a:defRPr/>
            </a:pPr>
            <a:r>
              <a:rPr lang="ru-RU" sz="1800" b="1" dirty="0">
                <a:solidFill>
                  <a:srgbClr val="C00000"/>
                </a:solidFill>
              </a:rPr>
              <a:t>Традиционно </a:t>
            </a:r>
            <a:r>
              <a:rPr lang="ru-RU" sz="1800" b="1" dirty="0">
                <a:solidFill>
                  <a:srgbClr val="002060"/>
                </a:solidFill>
              </a:rPr>
              <a:t>выделяют 5 составных частей воспитания: </a:t>
            </a:r>
          </a:p>
          <a:p>
            <a:pPr indent="0">
              <a:buNone/>
              <a:defRPr/>
            </a:pPr>
            <a:r>
              <a:rPr lang="ru-RU" sz="1800" dirty="0">
                <a:solidFill>
                  <a:srgbClr val="C00000"/>
                </a:solidFill>
              </a:rPr>
              <a:t>1. умственное, </a:t>
            </a:r>
          </a:p>
          <a:p>
            <a:pPr indent="0">
              <a:buNone/>
              <a:defRPr/>
            </a:pPr>
            <a:r>
              <a:rPr lang="ru-RU" sz="1800" dirty="0">
                <a:solidFill>
                  <a:srgbClr val="C00000"/>
                </a:solidFill>
              </a:rPr>
              <a:t>2. физическое, </a:t>
            </a:r>
          </a:p>
          <a:p>
            <a:pPr indent="0">
              <a:buNone/>
              <a:defRPr/>
            </a:pPr>
            <a:r>
              <a:rPr lang="ru-RU" sz="1800" dirty="0">
                <a:solidFill>
                  <a:srgbClr val="C00000"/>
                </a:solidFill>
              </a:rPr>
              <a:t>3. трудовое и политехническое</a:t>
            </a:r>
          </a:p>
          <a:p>
            <a:pPr indent="0">
              <a:buNone/>
              <a:defRPr/>
            </a:pPr>
            <a:r>
              <a:rPr lang="ru-RU" sz="1800" dirty="0">
                <a:solidFill>
                  <a:srgbClr val="C00000"/>
                </a:solidFill>
              </a:rPr>
              <a:t>4. нравственное, </a:t>
            </a:r>
          </a:p>
          <a:p>
            <a:pPr indent="0">
              <a:buNone/>
              <a:defRPr/>
            </a:pPr>
            <a:r>
              <a:rPr lang="ru-RU" sz="1800" dirty="0">
                <a:solidFill>
                  <a:srgbClr val="C00000"/>
                </a:solidFill>
              </a:rPr>
              <a:t>5. эстетическое</a:t>
            </a:r>
            <a:endParaRPr lang="ru-RU" sz="1800" b="1" i="1" dirty="0">
              <a:solidFill>
                <a:srgbClr val="C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2779F6F2-6585-469B-AC15-6F0C2A19A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29001" y="2304789"/>
            <a:ext cx="8444753" cy="42627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  <a:defRPr/>
            </a:pPr>
            <a:endParaRPr lang="ru-RU" sz="1600" b="1" dirty="0">
              <a:solidFill>
                <a:srgbClr val="C00000"/>
              </a:solidFill>
            </a:endParaRPr>
          </a:p>
          <a:p>
            <a:pPr marL="457200" lvl="1" indent="0">
              <a:buNone/>
              <a:defRPr/>
            </a:pPr>
            <a:endParaRPr lang="ru-RU" sz="1600" b="1" dirty="0">
              <a:solidFill>
                <a:srgbClr val="C00000"/>
              </a:solidFill>
            </a:endParaRPr>
          </a:p>
          <a:p>
            <a:pPr marL="457200" lvl="1" indent="0">
              <a:buNone/>
              <a:defRPr/>
            </a:pP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</a:rPr>
              <a:t>14 составляющих воспитания</a:t>
            </a:r>
            <a:r>
              <a:rPr lang="ru-RU" sz="1600" b="1" dirty="0">
                <a:latin typeface="Arial Black" panose="020B0A04020102020204" pitchFamily="34" charset="0"/>
              </a:rPr>
              <a:t> и их целей:  </a:t>
            </a:r>
          </a:p>
          <a:p>
            <a:pPr marL="457200" lvl="1" indent="0">
              <a:buNone/>
              <a:defRPr/>
            </a:pPr>
            <a:r>
              <a:rPr lang="ru-RU" sz="1600" dirty="0"/>
              <a:t>1.</a:t>
            </a:r>
            <a:r>
              <a:rPr lang="ru-RU" sz="1600" dirty="0">
                <a:solidFill>
                  <a:srgbClr val="C00000"/>
                </a:solidFill>
              </a:rPr>
              <a:t> </a:t>
            </a:r>
            <a:r>
              <a:rPr lang="ru-RU" sz="1600" b="1" dirty="0">
                <a:solidFill>
                  <a:srgbClr val="C00000"/>
                </a:solidFill>
              </a:rPr>
              <a:t>идеологическое воспитание</a:t>
            </a:r>
            <a:r>
              <a:rPr lang="ru-RU" sz="1600" dirty="0"/>
              <a:t>, направленное на формирование у обучающихся знаний основ государственной идеологии, привитие подрастающему поколению общечеловеческих, гуманистических ценностей, идей, убеждений, отражающих сущность белорусской государственности;</a:t>
            </a:r>
          </a:p>
          <a:p>
            <a:pPr marL="457200" lvl="1" indent="0">
              <a:buNone/>
              <a:defRPr/>
            </a:pPr>
            <a:r>
              <a:rPr lang="ru-RU" sz="1600" dirty="0"/>
              <a:t>2.</a:t>
            </a:r>
            <a:r>
              <a:rPr lang="ru-RU" sz="1600" b="1" dirty="0"/>
              <a:t> </a:t>
            </a:r>
            <a:r>
              <a:rPr lang="ru-RU" sz="1600" b="1" dirty="0">
                <a:solidFill>
                  <a:srgbClr val="C00000"/>
                </a:solidFill>
              </a:rPr>
              <a:t>гражданское и патриотическое воспитание</a:t>
            </a:r>
            <a:r>
              <a:rPr lang="ru-RU" sz="1600" dirty="0"/>
              <a:t>, направленное на формирование у обучающихся активной гражданской позиции, патриотизма, правовой, политической и информационной культуры;</a:t>
            </a:r>
          </a:p>
          <a:p>
            <a:pPr marL="457200" lvl="1" indent="0">
              <a:buNone/>
              <a:defRPr/>
            </a:pPr>
            <a:r>
              <a:rPr lang="ru-RU" sz="1600" dirty="0"/>
              <a:t>3. </a:t>
            </a:r>
            <a:r>
              <a:rPr lang="ru-RU" sz="1600" b="1" dirty="0">
                <a:solidFill>
                  <a:srgbClr val="C00000"/>
                </a:solidFill>
              </a:rPr>
              <a:t>духовно-нравственное воспитание</a:t>
            </a:r>
            <a:r>
              <a:rPr lang="ru-RU" sz="1600" dirty="0"/>
              <a:t>, направленное на приобщение обучающихся к общечеловеческим и гуманистическим ценностям, формирование нравственной культуры;</a:t>
            </a:r>
          </a:p>
          <a:p>
            <a:pPr marL="457200" lvl="1" indent="0">
              <a:buNone/>
              <a:defRPr/>
            </a:pPr>
            <a:r>
              <a:rPr lang="ru-RU" sz="1600" dirty="0"/>
              <a:t>4.</a:t>
            </a:r>
            <a:r>
              <a:rPr lang="ru-RU" sz="1600" b="1" dirty="0"/>
              <a:t> </a:t>
            </a:r>
            <a:r>
              <a:rPr lang="ru-RU" sz="1600" b="1" dirty="0">
                <a:solidFill>
                  <a:srgbClr val="C00000"/>
                </a:solidFill>
              </a:rPr>
              <a:t>эстетическое воспитание</a:t>
            </a:r>
            <a:r>
              <a:rPr lang="ru-RU" sz="1600" dirty="0"/>
              <a:t>, направленное на формирование у обучающихся эстетического вкуса, развитие чувства прекрасного;</a:t>
            </a:r>
          </a:p>
          <a:p>
            <a:pPr>
              <a:defRPr/>
            </a:pPr>
            <a:endParaRPr lang="ru-RU" sz="54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43C1317-32F1-4753-9C40-78C535501952}"/>
              </a:ext>
            </a:extLst>
          </p:cNvPr>
          <p:cNvSpPr/>
          <p:nvPr/>
        </p:nvSpPr>
        <p:spPr>
          <a:xfrm>
            <a:off x="5041035" y="1501514"/>
            <a:ext cx="4816475" cy="80327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Кодекс Республики Беларусь об образовании </a:t>
            </a:r>
            <a:r>
              <a:rPr lang="ru-RU" alt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(Ст. 17, п.5)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403FC-0678-46B3-863C-92ACF34E3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86" y="128589"/>
            <a:ext cx="11895790" cy="8620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Воспитание.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Основные части (содержание воспитания)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41AECB58-CA50-4CE8-B20B-8F63D6016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9624" y="1290919"/>
            <a:ext cx="11645152" cy="50074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  <a:defRPr/>
            </a:pPr>
            <a:endParaRPr lang="ru-RU" sz="2000" b="1" dirty="0"/>
          </a:p>
          <a:p>
            <a:pPr marL="457200" lvl="1" indent="0">
              <a:buNone/>
              <a:defRPr/>
            </a:pPr>
            <a:endParaRPr lang="ru-RU" sz="2000" b="1" dirty="0"/>
          </a:p>
          <a:p>
            <a:pPr marL="457200" lvl="1" indent="0">
              <a:buNone/>
              <a:defRPr/>
            </a:pPr>
            <a:r>
              <a:rPr lang="ru-RU" sz="2000" b="1" dirty="0">
                <a:latin typeface="Arial Black" panose="020B0A04020102020204" pitchFamily="34" charset="0"/>
              </a:rPr>
              <a:t>14 составляющих воспитания и их целей:  </a:t>
            </a:r>
          </a:p>
          <a:p>
            <a:pPr marL="457200" lvl="1" indent="0">
              <a:buNone/>
              <a:defRPr/>
            </a:pPr>
            <a:r>
              <a:rPr lang="ru-RU" sz="2000" dirty="0"/>
              <a:t>5. </a:t>
            </a:r>
            <a:r>
              <a:rPr lang="ru-RU" sz="2000" b="1" dirty="0">
                <a:solidFill>
                  <a:srgbClr val="C00000"/>
                </a:solidFill>
              </a:rPr>
              <a:t>воспитание психологической культуры</a:t>
            </a:r>
            <a:r>
              <a:rPr lang="ru-RU" sz="2000" dirty="0"/>
              <a:t>, направленное на развитие, саморазвитие и самореализацию личности обучающихся;</a:t>
            </a:r>
          </a:p>
          <a:p>
            <a:pPr marL="457200" lvl="1" indent="0">
              <a:buNone/>
              <a:defRPr/>
            </a:pPr>
            <a:r>
              <a:rPr lang="ru-RU" sz="2000" dirty="0"/>
              <a:t>6. </a:t>
            </a:r>
            <a:r>
              <a:rPr lang="ru-RU" sz="2000" b="1" dirty="0">
                <a:solidFill>
                  <a:srgbClr val="C00000"/>
                </a:solidFill>
              </a:rPr>
              <a:t>воспитание физической культуры</a:t>
            </a:r>
            <a:r>
              <a:rPr lang="ru-RU" sz="2000" b="1" dirty="0"/>
              <a:t>,</a:t>
            </a:r>
            <a:r>
              <a:rPr lang="ru-RU" sz="2000" dirty="0"/>
              <a:t> физическое совершенствование;</a:t>
            </a:r>
          </a:p>
          <a:p>
            <a:pPr marL="457200" lvl="1" indent="0">
              <a:buNone/>
              <a:defRPr/>
            </a:pPr>
            <a:r>
              <a:rPr lang="ru-RU" sz="2000" dirty="0"/>
              <a:t>7. </a:t>
            </a:r>
            <a:r>
              <a:rPr lang="ru-RU" sz="2000" b="1" dirty="0">
                <a:solidFill>
                  <a:srgbClr val="C00000"/>
                </a:solidFill>
              </a:rPr>
              <a:t>формирование у обучающихся навыков здорового образа жизни</a:t>
            </a:r>
            <a:r>
              <a:rPr lang="ru-RU" sz="2000" dirty="0"/>
              <a:t>, осознания значимости здоровья как ценности и важности его сохранения;</a:t>
            </a:r>
          </a:p>
          <a:p>
            <a:pPr marL="457200" lvl="1" indent="0">
              <a:buNone/>
              <a:defRPr/>
            </a:pPr>
            <a:r>
              <a:rPr lang="ru-RU" sz="2000" dirty="0"/>
              <a:t>8. </a:t>
            </a:r>
            <a:r>
              <a:rPr lang="ru-RU" sz="2000" b="1" dirty="0">
                <a:solidFill>
                  <a:srgbClr val="C00000"/>
                </a:solidFill>
              </a:rPr>
              <a:t>семейное и гендерное воспитание</a:t>
            </a:r>
            <a:r>
              <a:rPr lang="ru-RU" sz="2000" dirty="0"/>
              <a:t>, направленное на формирование у обучающихся ответственного отношения к семье, браку, воспитанию детей, осознанных представлений о роли и жизненном предназначении мужчин и женщин в соответствии с традиционными ценностями белорусского общества;</a:t>
            </a:r>
          </a:p>
          <a:p>
            <a:pPr marL="457200" lvl="1" indent="0">
              <a:buNone/>
              <a:defRPr/>
            </a:pPr>
            <a:r>
              <a:rPr lang="ru-RU" sz="2000" dirty="0"/>
              <a:t>9. </a:t>
            </a:r>
            <a:r>
              <a:rPr lang="ru-RU" sz="2000" b="1" dirty="0">
                <a:solidFill>
                  <a:srgbClr val="C00000"/>
                </a:solidFill>
              </a:rPr>
              <a:t>трудовое и профессиональное воспитание</a:t>
            </a:r>
            <a:r>
              <a:rPr lang="ru-RU" sz="2000" dirty="0"/>
              <a:t>, направленное на понимание обучающимися труда как личностной и социальной ценности, формирование готовности к осознанному профессиональному выбору;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93951CD-C06E-4DC7-A6F7-271EFD2E9E32}"/>
              </a:ext>
            </a:extLst>
          </p:cNvPr>
          <p:cNvSpPr/>
          <p:nvPr/>
        </p:nvSpPr>
        <p:spPr>
          <a:xfrm>
            <a:off x="3562443" y="990601"/>
            <a:ext cx="4968875" cy="80327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Кодекс Республики Беларусь об образовании (Ст.17, п.5)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8FBEB-226E-402C-AF32-0CC7FEA68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10" y="169863"/>
            <a:ext cx="11695556" cy="6191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Воспитание.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 Основные части (содержание воспитания)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D91888DB-6521-4F4A-BC86-6D0E080BAF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06871" y="1853852"/>
            <a:ext cx="8467595" cy="4572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  <a:defRPr/>
            </a:pPr>
            <a:endParaRPr lang="ru-RU" sz="2000" b="1" dirty="0"/>
          </a:p>
          <a:p>
            <a:pPr marL="457200" lvl="1" indent="0">
              <a:buNone/>
              <a:defRPr/>
            </a:pPr>
            <a:r>
              <a:rPr lang="ru-RU" sz="2000" b="1" dirty="0">
                <a:latin typeface="Arial Black" panose="020B0A04020102020204" pitchFamily="34" charset="0"/>
              </a:rPr>
              <a:t>В Кодексе выделяют 14 составляющих воспитания и их целей:  </a:t>
            </a:r>
          </a:p>
          <a:p>
            <a:pPr marL="457200" lvl="1" indent="0">
              <a:buNone/>
              <a:defRPr/>
            </a:pPr>
            <a:r>
              <a:rPr lang="ru-RU" sz="1600" dirty="0"/>
              <a:t>10. воспитание, направленное на </a:t>
            </a:r>
            <a:r>
              <a:rPr lang="ru-RU" sz="1600" b="1" dirty="0">
                <a:solidFill>
                  <a:srgbClr val="C00000"/>
                </a:solidFill>
              </a:rPr>
              <a:t>формирование</a:t>
            </a:r>
            <a:r>
              <a:rPr lang="ru-RU" sz="1600" b="1" dirty="0"/>
              <a:t> </a:t>
            </a:r>
            <a:r>
              <a:rPr lang="ru-RU" sz="1600" dirty="0"/>
              <a:t>у обучающихся </a:t>
            </a:r>
            <a:r>
              <a:rPr lang="ru-RU" sz="1600" b="1" dirty="0">
                <a:solidFill>
                  <a:srgbClr val="C00000"/>
                </a:solidFill>
              </a:rPr>
              <a:t>бережного отношения к окружающей среде и природопользованию</a:t>
            </a:r>
            <a:r>
              <a:rPr lang="ru-RU" sz="1600" dirty="0">
                <a:solidFill>
                  <a:srgbClr val="C00000"/>
                </a:solidFill>
              </a:rPr>
              <a:t>;</a:t>
            </a:r>
          </a:p>
          <a:p>
            <a:pPr marL="457200" lvl="1" indent="0">
              <a:buNone/>
              <a:defRPr/>
            </a:pPr>
            <a:r>
              <a:rPr lang="ru-RU" sz="1600" dirty="0"/>
              <a:t>11.</a:t>
            </a:r>
            <a:r>
              <a:rPr lang="ru-RU" sz="1600" b="1" dirty="0"/>
              <a:t> </a:t>
            </a:r>
            <a:r>
              <a:rPr lang="ru-RU" sz="1600" b="1" dirty="0">
                <a:solidFill>
                  <a:srgbClr val="C00000"/>
                </a:solidFill>
              </a:rPr>
              <a:t>воспитание культуры безопасности жизнедеятельности</a:t>
            </a:r>
            <a:r>
              <a:rPr lang="ru-RU" sz="1600" dirty="0"/>
              <a:t>, направленное на формирование у обучающихся безопасного поведения в социальной и профессиональной деятельности;</a:t>
            </a:r>
          </a:p>
          <a:p>
            <a:pPr marL="457200" lvl="1" indent="0">
              <a:buNone/>
              <a:defRPr/>
            </a:pPr>
            <a:r>
              <a:rPr lang="ru-RU" sz="1600" dirty="0"/>
              <a:t>12. </a:t>
            </a:r>
            <a:r>
              <a:rPr lang="ru-RU" sz="1600" b="1" dirty="0">
                <a:solidFill>
                  <a:srgbClr val="C00000"/>
                </a:solidFill>
              </a:rPr>
              <a:t>воспитание культуры быта и досуга</a:t>
            </a:r>
            <a:r>
              <a:rPr lang="ru-RU" sz="1600" dirty="0"/>
              <a:t>, направленное на формирование у обучающихся ценностного отношения к материальному окружению, умения целесообразно и эффективно использовать свободное время;</a:t>
            </a:r>
          </a:p>
          <a:p>
            <a:pPr marL="457200" lvl="1" indent="0">
              <a:buNone/>
              <a:defRPr/>
            </a:pPr>
            <a:r>
              <a:rPr lang="ru-RU" sz="1600" dirty="0"/>
              <a:t>13. </a:t>
            </a:r>
            <a:r>
              <a:rPr lang="ru-RU" sz="1600" b="1" dirty="0">
                <a:solidFill>
                  <a:srgbClr val="C00000"/>
                </a:solidFill>
              </a:rPr>
              <a:t>поликультурное воспитание</a:t>
            </a:r>
            <a:r>
              <a:rPr lang="ru-RU" sz="1600" dirty="0"/>
              <a:t>, направленное на формирование у обучающихся толерантного отношения к представителям других культур, национальностей, вероисповеданий;</a:t>
            </a:r>
          </a:p>
          <a:p>
            <a:pPr marL="457200" lvl="1" indent="0">
              <a:buNone/>
              <a:defRPr/>
            </a:pPr>
            <a:r>
              <a:rPr lang="ru-RU" sz="1600" dirty="0"/>
              <a:t>14.</a:t>
            </a:r>
            <a:r>
              <a:rPr lang="ru-RU" sz="1600" b="1" dirty="0"/>
              <a:t> </a:t>
            </a:r>
            <a:r>
              <a:rPr lang="ru-RU" sz="1600" b="1" dirty="0">
                <a:solidFill>
                  <a:srgbClr val="C00000"/>
                </a:solidFill>
              </a:rPr>
              <a:t>экономическое воспитание</a:t>
            </a:r>
            <a:r>
              <a:rPr lang="ru-RU" sz="1600" dirty="0"/>
              <a:t>, направленное на формирование у обучающихся экономической культуры личности.</a:t>
            </a:r>
          </a:p>
          <a:p>
            <a:pPr>
              <a:defRPr/>
            </a:pPr>
            <a:endParaRPr lang="ru-RU" sz="54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4DE53B8-94A4-466A-BCB2-56938875C63D}"/>
              </a:ext>
            </a:extLst>
          </p:cNvPr>
          <p:cNvSpPr/>
          <p:nvPr/>
        </p:nvSpPr>
        <p:spPr>
          <a:xfrm>
            <a:off x="5651029" y="1169524"/>
            <a:ext cx="3779277" cy="68432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Кодекс Республики Беларусь об образовании (Ст.17, п.5)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12B507F1-ED01-4D57-B4FB-FC2DEEC9CA16}"/>
              </a:ext>
            </a:extLst>
          </p:cNvPr>
          <p:cNvSpPr txBox="1">
            <a:spLocks/>
          </p:cNvSpPr>
          <p:nvPr/>
        </p:nvSpPr>
        <p:spPr bwMode="auto">
          <a:xfrm>
            <a:off x="288099" y="1853852"/>
            <a:ext cx="2617938" cy="457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Традиционно выделяют 5 составных частей воспитания: </a:t>
            </a:r>
          </a:p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1. умственное, </a:t>
            </a:r>
          </a:p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2. физическое, </a:t>
            </a:r>
          </a:p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3. трудовое и политехническое</a:t>
            </a:r>
          </a:p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4. нравственное, </a:t>
            </a:r>
          </a:p>
          <a:p>
            <a:pPr indent="0" algn="ctr">
              <a:buNone/>
              <a:defRPr/>
            </a:pPr>
            <a:r>
              <a:rPr lang="ru-RU" sz="2000" dirty="0">
                <a:solidFill>
                  <a:srgbClr val="002060"/>
                </a:solidFill>
              </a:rPr>
              <a:t>5. эстетическое</a:t>
            </a:r>
            <a:endParaRPr lang="ru-RU" sz="2000" b="1" i="1" dirty="0">
              <a:solidFill>
                <a:srgbClr val="002060"/>
              </a:solidFill>
            </a:endParaRPr>
          </a:p>
          <a:p>
            <a:pPr indent="0" algn="ctr">
              <a:buNone/>
              <a:defRPr/>
            </a:pPr>
            <a:r>
              <a:rPr lang="ru-RU" sz="2000" b="1" i="1" dirty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E92A97A-DA4E-4380-8EAE-18EA7A4B4297}"/>
              </a:ext>
            </a:extLst>
          </p:cNvPr>
          <p:cNvSpPr/>
          <p:nvPr/>
        </p:nvSpPr>
        <p:spPr>
          <a:xfrm>
            <a:off x="570023" y="246063"/>
            <a:ext cx="111245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e-BY" sz="2400" b="1" dirty="0">
                <a:solidFill>
                  <a:srgbClr val="08376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Процесс образования – </a:t>
            </a:r>
          </a:p>
          <a:p>
            <a:pPr algn="ctr">
              <a:defRPr/>
            </a:pPr>
            <a:r>
              <a:rPr lang="be-BY" sz="2400" b="1" dirty="0">
                <a:solidFill>
                  <a:srgbClr val="08376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целостный процесс обучения, воспитания и развития личности </a:t>
            </a:r>
            <a:endParaRPr lang="ru-RU" sz="2400" dirty="0">
              <a:solidFill>
                <a:srgbClr val="08376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7EA8E2B-AB04-4673-B88C-03816F046F6A}"/>
              </a:ext>
            </a:extLst>
          </p:cNvPr>
          <p:cNvSpPr/>
          <p:nvPr/>
        </p:nvSpPr>
        <p:spPr>
          <a:xfrm>
            <a:off x="4970464" y="1874838"/>
            <a:ext cx="2143125" cy="6969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800" dirty="0">
                <a:solidFill>
                  <a:srgbClr val="002060"/>
                </a:solidFill>
                <a:cs typeface="Arial" charset="0"/>
              </a:rPr>
              <a:t>Педагог</a:t>
            </a:r>
            <a:endParaRPr lang="ru-RU" sz="280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850261D-0C92-42B7-8679-12063D19803D}"/>
              </a:ext>
            </a:extLst>
          </p:cNvPr>
          <p:cNvSpPr/>
          <p:nvPr/>
        </p:nvSpPr>
        <p:spPr>
          <a:xfrm>
            <a:off x="4655128" y="4983163"/>
            <a:ext cx="2814452" cy="6969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083763"/>
                </a:solidFill>
                <a:cs typeface="Arial" charset="0"/>
              </a:rPr>
              <a:t>Обучающийся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488A6D6-5CF5-41FC-9142-A32011452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688" y="3322639"/>
            <a:ext cx="2440463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Воспитание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3901FF5-5B06-4C29-BE19-8D2158525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688" y="3751264"/>
            <a:ext cx="2440463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Самовоспитание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14E7E1F-5BAE-433F-885F-D51065536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8413" y="3320742"/>
            <a:ext cx="1928812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000" dirty="0">
                <a:solidFill>
                  <a:srgbClr val="083763"/>
                </a:solidFill>
                <a:cs typeface="Arial" charset="0"/>
              </a:rPr>
              <a:t>Обучение</a:t>
            </a:r>
            <a:endParaRPr lang="ru-RU" sz="20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EE59035-CA08-4548-A4E7-7F085AC37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8413" y="3751264"/>
            <a:ext cx="1928812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000" dirty="0">
                <a:solidFill>
                  <a:srgbClr val="083763"/>
                </a:solidFill>
                <a:cs typeface="Arial" charset="0"/>
              </a:rPr>
              <a:t>Самообучение</a:t>
            </a:r>
            <a:endParaRPr lang="ru-RU" sz="20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D628199-2E5A-42E3-94D9-7B7C7BF6F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1" y="3322639"/>
            <a:ext cx="2778000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400" dirty="0">
                <a:solidFill>
                  <a:srgbClr val="083763"/>
                </a:solidFill>
                <a:cs typeface="Arial" charset="0"/>
              </a:rPr>
              <a:t>Развитие</a:t>
            </a:r>
            <a:endParaRPr lang="ru-RU" sz="2400" dirty="0">
              <a:solidFill>
                <a:srgbClr val="083763"/>
              </a:solidFill>
              <a:cs typeface="Arial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EE2EEE5-5FC5-403E-A08D-5A9D759A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1" y="3751264"/>
            <a:ext cx="2778000" cy="428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be-BY" sz="2400" dirty="0">
                <a:solidFill>
                  <a:srgbClr val="083763"/>
                </a:solidFill>
                <a:cs typeface="Arial" charset="0"/>
              </a:rPr>
              <a:t>Саморазвитие</a:t>
            </a:r>
            <a:endParaRPr lang="ru-RU" sz="2400" dirty="0">
              <a:solidFill>
                <a:srgbClr val="083763"/>
              </a:solidFill>
              <a:cs typeface="Arial" charset="0"/>
            </a:endParaRPr>
          </a:p>
        </p:txBody>
      </p:sp>
      <p:cxnSp>
        <p:nvCxnSpPr>
          <p:cNvPr id="22539" name="Прямая соединительная линия 16">
            <a:extLst>
              <a:ext uri="{FF2B5EF4-FFF2-40B4-BE49-F238E27FC236}">
                <a16:creationId xmlns:a16="http://schemas.microsoft.com/office/drawing/2014/main" id="{F17FA453-7A01-42FB-98C2-A3A7190435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3575" y="2946400"/>
            <a:ext cx="5518150" cy="1588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0" name="Прямая соединительная линия 17">
            <a:extLst>
              <a:ext uri="{FF2B5EF4-FFF2-40B4-BE49-F238E27FC236}">
                <a16:creationId xmlns:a16="http://schemas.microsoft.com/office/drawing/2014/main" id="{B76002D0-B806-4D6C-92AF-A5194FC094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3575" y="4608513"/>
            <a:ext cx="5518150" cy="0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Прямая соединительная линия 25">
            <a:extLst>
              <a:ext uri="{FF2B5EF4-FFF2-40B4-BE49-F238E27FC236}">
                <a16:creationId xmlns:a16="http://schemas.microsoft.com/office/drawing/2014/main" id="{6EF747E6-8B79-4028-B742-AA7479A07948}"/>
              </a:ext>
            </a:extLst>
          </p:cNvPr>
          <p:cNvCxnSpPr>
            <a:cxnSpLocks noChangeShapeType="1"/>
            <a:stCxn id="6" idx="2"/>
            <a:endCxn id="12" idx="0"/>
          </p:cNvCxnSpPr>
          <p:nvPr/>
        </p:nvCxnSpPr>
        <p:spPr bwMode="auto">
          <a:xfrm>
            <a:off x="6042027" y="2571750"/>
            <a:ext cx="792" cy="748992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2" name="Прямая соединительная линия 27">
            <a:extLst>
              <a:ext uri="{FF2B5EF4-FFF2-40B4-BE49-F238E27FC236}">
                <a16:creationId xmlns:a16="http://schemas.microsoft.com/office/drawing/2014/main" id="{1F714028-8790-4B9F-83EA-59F94E014C3D}"/>
              </a:ext>
            </a:extLst>
          </p:cNvPr>
          <p:cNvCxnSpPr>
            <a:cxnSpLocks noChangeShapeType="1"/>
            <a:stCxn id="13" idx="2"/>
            <a:endCxn id="8" idx="0"/>
          </p:cNvCxnSpPr>
          <p:nvPr/>
        </p:nvCxnSpPr>
        <p:spPr bwMode="auto">
          <a:xfrm>
            <a:off x="6042819" y="4179889"/>
            <a:ext cx="19535" cy="803274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Прямая соединительная линия 29">
            <a:extLst>
              <a:ext uri="{FF2B5EF4-FFF2-40B4-BE49-F238E27FC236}">
                <a16:creationId xmlns:a16="http://schemas.microsoft.com/office/drawing/2014/main" id="{1AA08CFA-3B99-4424-8616-35E31BB4D30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014663" y="3133726"/>
            <a:ext cx="376238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Прямая соединительная линия 31">
            <a:extLst>
              <a:ext uri="{FF2B5EF4-FFF2-40B4-BE49-F238E27FC236}">
                <a16:creationId xmlns:a16="http://schemas.microsoft.com/office/drawing/2014/main" id="{01D55CE8-F033-4194-A3A7-80218CD9972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534400" y="3133725"/>
            <a:ext cx="376238" cy="1588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5" name="Прямая соединительная линия 33">
            <a:extLst>
              <a:ext uri="{FF2B5EF4-FFF2-40B4-BE49-F238E27FC236}">
                <a16:creationId xmlns:a16="http://schemas.microsoft.com/office/drawing/2014/main" id="{A5EC9FFD-F4F0-4AA0-88CA-52B79C31552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2988470" y="4393408"/>
            <a:ext cx="428625" cy="1587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6" name="Прямая соединительная линия 35">
            <a:extLst>
              <a:ext uri="{FF2B5EF4-FFF2-40B4-BE49-F238E27FC236}">
                <a16:creationId xmlns:a16="http://schemas.microsoft.com/office/drawing/2014/main" id="{E7C31220-2501-40D1-A97C-9C731D0C2BB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508207" y="4393407"/>
            <a:ext cx="428625" cy="1588"/>
          </a:xfrm>
          <a:prstGeom prst="line">
            <a:avLst/>
          </a:prstGeom>
          <a:noFill/>
          <a:ln w="25400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7685" y="2004921"/>
            <a:ext cx="9916885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latin typeface="Comic Sans MS" panose="030F0702030302020204" pitchFamily="66" charset="0"/>
              </a:rPr>
              <a:t>Благодарю за внимание! </a:t>
            </a:r>
            <a:endParaRPr lang="ru-RU" sz="6000" dirty="0">
              <a:latin typeface="Comic Sans MS" panose="030F0702030302020204" pitchFamily="66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98D88B-1FEA-4CA8-AA33-56160713B852}"/>
              </a:ext>
            </a:extLst>
          </p:cNvPr>
          <p:cNvSpPr/>
          <p:nvPr/>
        </p:nvSpPr>
        <p:spPr>
          <a:xfrm>
            <a:off x="2444663" y="4828786"/>
            <a:ext cx="7302674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 Black" panose="020B0A04020102020204" pitchFamily="34" charset="0"/>
              </a:rPr>
              <a:t>Тема 16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Содержание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1978" y="3055426"/>
            <a:ext cx="9983244" cy="37548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latin typeface="Arial Black" panose="020B0A04020102020204" pitchFamily="34" charset="0"/>
              </a:rPr>
              <a:t>Литература: </a:t>
            </a:r>
          </a:p>
          <a:p>
            <a:pPr lvl="0" algn="just"/>
            <a:r>
              <a:rPr lang="ru-RU" alt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	Кодекс Республики Беларусь об образовании: 13 янв. 2011 г. № 243-3 : принят Палатой представителей 2 дек. 2010 г. : </a:t>
            </a:r>
            <a:r>
              <a:rPr lang="ru-RU" alt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одобр</a:t>
            </a:r>
            <a:r>
              <a:rPr lang="ru-RU" alt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Советом </a:t>
            </a:r>
            <a:r>
              <a:rPr lang="ru-RU" alt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Респ</a:t>
            </a:r>
            <a:r>
              <a:rPr lang="ru-RU" alt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22 дек. 2010 г. : в ред. Закона </a:t>
            </a:r>
            <a:r>
              <a:rPr lang="ru-RU" alt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Респ</a:t>
            </a:r>
            <a:r>
              <a:rPr lang="ru-RU" alt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Беларусь от 23.07.2019 г., № 243-3 // Национальный правовой Интернет-портал Республики Беларусь </a:t>
            </a:r>
            <a:r>
              <a:rPr lang="ru-RU" altLang="ru-RU" sz="1600" b="1" dirty="0">
                <a:solidFill>
                  <a:srgbClr val="1F1F1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(дата обращения: 23.10.2024).</a:t>
            </a:r>
            <a:r>
              <a:rPr lang="ru-RU" altLang="ru-RU" sz="1600" b="1" dirty="0"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/>
              <a:t>	Педагогика: учебно-методический комплекс. – Минск: Институт современных знаний, 2016.  </a:t>
            </a:r>
          </a:p>
          <a:p>
            <a:r>
              <a:rPr lang="ru-RU" sz="1600" b="1" dirty="0"/>
              <a:t>	Воспитание нравственной личности в школе: пособие для </a:t>
            </a:r>
            <a:r>
              <a:rPr lang="ru-RU" sz="1600" b="1" dirty="0" err="1"/>
              <a:t>руковод</a:t>
            </a:r>
            <a:r>
              <a:rPr lang="ru-RU" sz="1600" b="1" dirty="0"/>
              <a:t>. учреждений образования, </a:t>
            </a:r>
            <a:r>
              <a:rPr lang="ru-RU" sz="1600" b="1" dirty="0" err="1"/>
              <a:t>пед</a:t>
            </a:r>
            <a:r>
              <a:rPr lang="ru-RU" sz="1600" b="1" dirty="0"/>
              <a:t>.-</a:t>
            </a:r>
            <a:r>
              <a:rPr lang="ru-RU" sz="1600" b="1" dirty="0" err="1"/>
              <a:t>организ</a:t>
            </a:r>
            <a:r>
              <a:rPr lang="ru-RU" sz="1600" b="1" dirty="0"/>
              <a:t>., </a:t>
            </a:r>
            <a:r>
              <a:rPr lang="ru-RU" sz="1600" b="1" dirty="0" err="1"/>
              <a:t>клас</a:t>
            </a:r>
            <a:r>
              <a:rPr lang="ru-RU" sz="1600" b="1" dirty="0"/>
              <a:t>. </a:t>
            </a:r>
            <a:r>
              <a:rPr lang="ru-RU" sz="1600" b="1" dirty="0" err="1"/>
              <a:t>руковод</a:t>
            </a:r>
            <a:r>
              <a:rPr lang="ru-RU" sz="1600" b="1" dirty="0"/>
              <a:t>./ под ред. К.В. </a:t>
            </a:r>
            <a:r>
              <a:rPr lang="ru-RU" sz="1600" b="1" dirty="0" err="1"/>
              <a:t>Гавриловец</a:t>
            </a:r>
            <a:r>
              <a:rPr lang="ru-RU" sz="1600" b="1" dirty="0"/>
              <a:t>. – Минск : ИВЦ Минфина, 2005. – 226 с. </a:t>
            </a:r>
          </a:p>
          <a:p>
            <a:r>
              <a:rPr lang="ru-RU" sz="1600" b="1" i="1" dirty="0"/>
              <a:t>	</a:t>
            </a:r>
            <a:r>
              <a:rPr lang="ru-RU" sz="1600" b="1" dirty="0"/>
              <a:t>Захарова, С.Н. Гендерное воспитание детей и учащейся молодежи : учеб.-метод. пособие / С.Н. Захарова, В.В. Чечет.– Минск : БГУ, 2011. – 119 с. </a:t>
            </a:r>
          </a:p>
          <a:p>
            <a:r>
              <a:rPr lang="ru-RU" sz="1600" b="1" dirty="0"/>
              <a:t>	</a:t>
            </a:r>
            <a:r>
              <a:rPr lang="be-BY" sz="1600" b="1" dirty="0"/>
              <a:t>Интегрированное и инклюзивное обучение и воспитание детей с особеностями психофизического развития : учебно-методическое пособие / В. В. Хитрюк [и др.]; под ред. Е. А. Лемех. – Минск : Белорус. гос. пед. ун-т, 2018. – 144 с. </a:t>
            </a:r>
            <a:endParaRPr lang="ru-RU" sz="1600" b="1" dirty="0"/>
          </a:p>
          <a:p>
            <a:endParaRPr lang="ru-RU" i="1" dirty="0"/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3134" y="259649"/>
            <a:ext cx="665732" cy="665732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D299D8B1-5E7B-4D39-B40C-8085829B9566}"/>
              </a:ext>
            </a:extLst>
          </p:cNvPr>
          <p:cNvSpPr/>
          <p:nvPr/>
        </p:nvSpPr>
        <p:spPr>
          <a:xfrm>
            <a:off x="8652681" y="259649"/>
            <a:ext cx="1651379" cy="6657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51978" y="1114653"/>
            <a:ext cx="9983244" cy="172354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i="1" dirty="0">
                <a:latin typeface="Arial Black" panose="020B0A04020102020204" pitchFamily="34" charset="0"/>
              </a:rPr>
              <a:t>Вопросы:</a:t>
            </a:r>
          </a:p>
          <a:p>
            <a:pPr marL="457200" lvl="0" indent="-457200">
              <a:buAutoNum type="arabicPeriod"/>
            </a:pPr>
            <a:r>
              <a:rPr lang="ru-RU" sz="2000" b="1" i="1" dirty="0"/>
              <a:t>Проблема содержания воспитания в современной теории и практике. </a:t>
            </a:r>
          </a:p>
          <a:p>
            <a:pPr lvl="0"/>
            <a:r>
              <a:rPr lang="ru-RU" sz="2000" b="1" i="1" dirty="0"/>
              <a:t>2. Принципы, определяющие содержание воспитания. </a:t>
            </a:r>
            <a:endParaRPr lang="ru-RU" sz="2000" b="1" dirty="0"/>
          </a:p>
          <a:p>
            <a:r>
              <a:rPr lang="ru-RU" sz="2000" b="1" i="1" dirty="0"/>
              <a:t>3. Основные составляющие содержания воспитания в Республике Беларусь</a:t>
            </a:r>
          </a:p>
          <a:p>
            <a:pPr lvl="0"/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0574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9099CA-CA7A-42B0-8165-99C37ACE8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7813"/>
            <a:ext cx="9166964" cy="4873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Воспитание в системе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F4716C-13C7-438E-8810-90A5A671C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9" y="1545771"/>
            <a:ext cx="8312282" cy="414972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Воспитание основывается на общечеловеческих, гуманистических ценностях, культурных и духовных традициях белорусского народа, государственной идеологии, отражает интересы личности, общества и государства.</a:t>
            </a:r>
          </a:p>
          <a:p>
            <a:pPr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2400" b="1" dirty="0"/>
              <a:t>Целью воспитания является </a:t>
            </a:r>
            <a:r>
              <a:rPr lang="ru-RU" sz="2400" dirty="0"/>
              <a:t>формирование разносторонне развитой, нравственно зрелой, творческой личности обучающегося.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9C5FBC2-1F74-41A1-9816-DDB2DF6FD18D}"/>
              </a:ext>
            </a:extLst>
          </p:cNvPr>
          <p:cNvSpPr/>
          <p:nvPr/>
        </p:nvSpPr>
        <p:spPr>
          <a:xfrm>
            <a:off x="6440205" y="5774531"/>
            <a:ext cx="3983906" cy="63658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Кодекс Республики Беларусь об образовании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0BD73-0BAA-4AC4-AEE8-B80FBE6C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75" y="365126"/>
            <a:ext cx="11839185" cy="37391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 Black" panose="020B0A04020102020204" pitchFamily="34" charset="0"/>
              </a:rPr>
              <a:t>Проблема содержания воспитания в современной теории и практике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F02185C-0F91-4FFF-BF4D-B2A5126B857D}"/>
              </a:ext>
            </a:extLst>
          </p:cNvPr>
          <p:cNvSpPr/>
          <p:nvPr/>
        </p:nvSpPr>
        <p:spPr>
          <a:xfrm>
            <a:off x="202244" y="1156982"/>
            <a:ext cx="3835053" cy="13778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Концепции, ориентированные на </a:t>
            </a:r>
            <a:r>
              <a:rPr lang="ru-RU" sz="1600" b="1" dirty="0">
                <a:solidFill>
                  <a:schemeClr val="tx1"/>
                </a:solidFill>
              </a:rPr>
              <a:t>коллективное воспитание (</a:t>
            </a:r>
            <a:r>
              <a:rPr lang="ru-RU" sz="1600" dirty="0">
                <a:solidFill>
                  <a:schemeClr val="tx1"/>
                </a:solidFill>
              </a:rPr>
              <a:t>И.А. Зимняя, В.А. </a:t>
            </a:r>
            <a:r>
              <a:rPr lang="ru-RU" sz="1600" dirty="0" err="1">
                <a:solidFill>
                  <a:schemeClr val="tx1"/>
                </a:solidFill>
              </a:rPr>
              <a:t>Караковский</a:t>
            </a:r>
            <a:r>
              <a:rPr lang="ru-RU" sz="1600" dirty="0">
                <a:solidFill>
                  <a:schemeClr val="tx1"/>
                </a:solidFill>
              </a:rPr>
              <a:t>, З.А. Малькова, Л.И. Новикова и др.)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DE40277-529A-4AE0-9EF8-CBEB6AF4094E}"/>
              </a:ext>
            </a:extLst>
          </p:cNvPr>
          <p:cNvSpPr/>
          <p:nvPr/>
        </p:nvSpPr>
        <p:spPr>
          <a:xfrm>
            <a:off x="173275" y="2943473"/>
            <a:ext cx="3664647" cy="10194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Концепции </a:t>
            </a:r>
            <a:r>
              <a:rPr lang="ru-RU" sz="1600" b="1" dirty="0">
                <a:solidFill>
                  <a:schemeClr val="tx1"/>
                </a:solidFill>
              </a:rPr>
              <a:t>социального </a:t>
            </a:r>
            <a:r>
              <a:rPr lang="ru-RU" sz="1600" dirty="0">
                <a:solidFill>
                  <a:schemeClr val="tx1"/>
                </a:solidFill>
              </a:rPr>
              <a:t>воспитания (Б.П. </a:t>
            </a:r>
            <a:r>
              <a:rPr lang="ru-RU" sz="1600" dirty="0" err="1">
                <a:solidFill>
                  <a:schemeClr val="tx1"/>
                </a:solidFill>
              </a:rPr>
              <a:t>Битинас</a:t>
            </a:r>
            <a:r>
              <a:rPr lang="ru-RU" sz="1600" dirty="0">
                <a:solidFill>
                  <a:schemeClr val="tx1"/>
                </a:solidFill>
              </a:rPr>
              <a:t>, В.А. </a:t>
            </a:r>
            <a:r>
              <a:rPr lang="ru-RU" sz="1600" dirty="0" err="1">
                <a:solidFill>
                  <a:schemeClr val="tx1"/>
                </a:solidFill>
              </a:rPr>
              <a:t>Бочарова</a:t>
            </a:r>
            <a:r>
              <a:rPr lang="ru-RU" sz="1600" dirty="0">
                <a:solidFill>
                  <a:schemeClr val="tx1"/>
                </a:solidFill>
              </a:rPr>
              <a:t>, А.В. Мудрик, Г.Н. Филонов, М.И. Шилова и др.)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AAB2150-FB79-4FCB-8DCE-E75F3D5674EF}"/>
              </a:ext>
            </a:extLst>
          </p:cNvPr>
          <p:cNvSpPr/>
          <p:nvPr/>
        </p:nvSpPr>
        <p:spPr>
          <a:xfrm>
            <a:off x="4370539" y="1191390"/>
            <a:ext cx="7821461" cy="11702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 основе общественные ценности, идеях коллективного творческого воспитания. Воспитание рассматривается как управление развитием личности в социуме, коллективе. Заключается в создании системы воспитания, обеспечивающей единство социализации, воспитания и самовоспитания, развития и саморазвития. 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C83439E1-91D1-46AE-9DDA-1BF69596F012}"/>
              </a:ext>
            </a:extLst>
          </p:cNvPr>
          <p:cNvSpPr/>
          <p:nvPr/>
        </p:nvSpPr>
        <p:spPr>
          <a:xfrm>
            <a:off x="4024508" y="1639733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950015E9-C58E-4546-8E99-2B8164288217}"/>
              </a:ext>
            </a:extLst>
          </p:cNvPr>
          <p:cNvSpPr/>
          <p:nvPr/>
        </p:nvSpPr>
        <p:spPr>
          <a:xfrm>
            <a:off x="4210313" y="2447675"/>
            <a:ext cx="7946720" cy="17979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 основе идеи системно-социального проектирования. Воспитание -социальный процесс целенаправленного влияния на деятельность и поведение человека всех воспитательных институтов общества. Цель воспитания в усвоении личностного социального опыта, смысл изменений - в создании эффективной воспитательной среды, обеспечении единства воспитательного влияния различных социальных субъектов воспитания. 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597AFC8A-E7CA-4C6A-A5BF-0DC0F66F8FBC}"/>
              </a:ext>
            </a:extLst>
          </p:cNvPr>
          <p:cNvSpPr/>
          <p:nvPr/>
        </p:nvSpPr>
        <p:spPr>
          <a:xfrm>
            <a:off x="202244" y="4371584"/>
            <a:ext cx="3545128" cy="20497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Личностно ориентированные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концепции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* </a:t>
            </a:r>
            <a:r>
              <a:rPr lang="ru-RU" sz="1600" dirty="0">
                <a:solidFill>
                  <a:schemeClr val="tx1"/>
                </a:solidFill>
              </a:rPr>
              <a:t>культурологические Е.П. Белозерцев, Е.В. </a:t>
            </a:r>
            <a:r>
              <a:rPr lang="ru-RU" sz="1600" dirty="0" err="1">
                <a:solidFill>
                  <a:schemeClr val="tx1"/>
                </a:solidFill>
              </a:rPr>
              <a:t>Бондаревская</a:t>
            </a:r>
            <a:r>
              <a:rPr lang="ru-RU" sz="1600" dirty="0">
                <a:solidFill>
                  <a:schemeClr val="tx1"/>
                </a:solidFill>
              </a:rPr>
              <a:t>, И.А. Колесникова и др.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* </a:t>
            </a:r>
            <a:r>
              <a:rPr lang="ru-RU" sz="1600" dirty="0" err="1">
                <a:solidFill>
                  <a:schemeClr val="tx1"/>
                </a:solidFill>
              </a:rPr>
              <a:t>самоорганизуемого</a:t>
            </a:r>
            <a:r>
              <a:rPr lang="ru-RU" sz="1600" dirty="0">
                <a:solidFill>
                  <a:schemeClr val="tx1"/>
                </a:solidFill>
              </a:rPr>
              <a:t> воспитания С.В. </a:t>
            </a:r>
            <a:r>
              <a:rPr lang="ru-RU" sz="1600" dirty="0" err="1">
                <a:solidFill>
                  <a:schemeClr val="tx1"/>
                </a:solidFill>
              </a:rPr>
              <a:t>Кульневич</a:t>
            </a:r>
            <a:r>
              <a:rPr lang="ru-RU" sz="1600" dirty="0">
                <a:solidFill>
                  <a:schemeClr val="tx1"/>
                </a:solidFill>
              </a:rPr>
              <a:t>, Н.М. </a:t>
            </a:r>
            <a:r>
              <a:rPr lang="ru-RU" sz="1600" dirty="0" err="1">
                <a:solidFill>
                  <a:schemeClr val="tx1"/>
                </a:solidFill>
              </a:rPr>
              <a:t>Таланчук</a:t>
            </a:r>
            <a:r>
              <a:rPr lang="ru-RU" sz="1600" dirty="0">
                <a:solidFill>
                  <a:schemeClr val="tx1"/>
                </a:solidFill>
              </a:rPr>
              <a:t> и др.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07914E7-B8F0-4642-8D78-AF1B913AB55B}"/>
              </a:ext>
            </a:extLst>
          </p:cNvPr>
          <p:cNvSpPr/>
          <p:nvPr/>
        </p:nvSpPr>
        <p:spPr>
          <a:xfrm>
            <a:off x="3835314" y="4331653"/>
            <a:ext cx="8299796" cy="25822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* в основе идеи развития воспитания в контексте культуры, национально-культурной идентификации воспитания. Главное - воспитание человека культуры и нравственной личности. Ориентация на жизненные проблемы обучающихся, ценностно-смысловое развитие личности, педагогическую поддержку индивидуальности, реализация личностно-ориентированных стратегий воспитания.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* воспитание - процесс творческого решения жизненных проблем на основе их понимания обучающимися и педагогами, осознанного выбора и ответственности. Переориентацией педагогов на работу с личностными структурами сознания обучающихся, педагогическую поддержку способностей к ответственному выбору и самоорганизации.</a:t>
            </a: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C7A48F60-1555-46E7-8334-F81947E1D50E}"/>
              </a:ext>
            </a:extLst>
          </p:cNvPr>
          <p:cNvSpPr/>
          <p:nvPr/>
        </p:nvSpPr>
        <p:spPr>
          <a:xfrm>
            <a:off x="3851102" y="3121039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0D3DB1A1-EDC0-487D-8406-01D575A10008}"/>
              </a:ext>
            </a:extLst>
          </p:cNvPr>
          <p:cNvSpPr/>
          <p:nvPr/>
        </p:nvSpPr>
        <p:spPr>
          <a:xfrm>
            <a:off x="3618328" y="5723396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EE595A5E-10AD-4A9A-9CAA-71C7454374E2}"/>
              </a:ext>
            </a:extLst>
          </p:cNvPr>
          <p:cNvSpPr/>
          <p:nvPr/>
        </p:nvSpPr>
        <p:spPr>
          <a:xfrm>
            <a:off x="3664387" y="4789530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76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0BD73-0BAA-4AC4-AEE8-B80FBE6C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75" y="365126"/>
            <a:ext cx="11839185" cy="37391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 Black" panose="020B0A04020102020204" pitchFamily="34" charset="0"/>
              </a:rPr>
              <a:t>Проблема содержания воспитания в современной теории и практике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F02185C-0F91-4FFF-BF4D-B2A5126B857D}"/>
              </a:ext>
            </a:extLst>
          </p:cNvPr>
          <p:cNvSpPr/>
          <p:nvPr/>
        </p:nvSpPr>
        <p:spPr>
          <a:xfrm>
            <a:off x="216332" y="1063481"/>
            <a:ext cx="3835053" cy="756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Системно-ролевая теория формирования личности ребенка (Н.М. </a:t>
            </a:r>
            <a:r>
              <a:rPr lang="ru-RU" sz="1600" b="1" dirty="0" err="1">
                <a:solidFill>
                  <a:schemeClr val="tx1"/>
                </a:solidFill>
              </a:rPr>
              <a:t>Таланчук</a:t>
            </a:r>
            <a:r>
              <a:rPr lang="ru-RU" sz="1600" b="1" dirty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DE40277-529A-4AE0-9EF8-CBEB6AF4094E}"/>
              </a:ext>
            </a:extLst>
          </p:cNvPr>
          <p:cNvSpPr/>
          <p:nvPr/>
        </p:nvSpPr>
        <p:spPr>
          <a:xfrm>
            <a:off x="216332" y="1967281"/>
            <a:ext cx="3664647" cy="132296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Воспитание как педагогический компонент социализации ребенка (М.И. Рожков, Л.В. </a:t>
            </a:r>
            <a:r>
              <a:rPr lang="ru-RU" sz="1600" b="1" dirty="0" err="1">
                <a:solidFill>
                  <a:schemeClr val="tx1"/>
                </a:solidFill>
              </a:rPr>
              <a:t>Байбородова</a:t>
            </a:r>
            <a:r>
              <a:rPr lang="ru-RU" sz="1600" b="1" dirty="0">
                <a:solidFill>
                  <a:schemeClr val="tx1"/>
                </a:solidFill>
              </a:rPr>
              <a:t>, О.С. Гребенюк, М.А. Ковальчук и др. 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AAB2150-FB79-4FCB-8DCE-E75F3D5674EF}"/>
              </a:ext>
            </a:extLst>
          </p:cNvPr>
          <p:cNvSpPr/>
          <p:nvPr/>
        </p:nvSpPr>
        <p:spPr>
          <a:xfrm>
            <a:off x="4506686" y="1042671"/>
            <a:ext cx="7685314" cy="7568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Воспитание – процесс человековедения (ведения к человеческому идеалу), протекающий как целенаправленное регулирование освоения личностью системы социальных ролей.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C83439E1-91D1-46AE-9DDA-1BF69596F012}"/>
              </a:ext>
            </a:extLst>
          </p:cNvPr>
          <p:cNvSpPr/>
          <p:nvPr/>
        </p:nvSpPr>
        <p:spPr>
          <a:xfrm>
            <a:off x="4137375" y="1173925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950015E9-C58E-4546-8E99-2B8164288217}"/>
              </a:ext>
            </a:extLst>
          </p:cNvPr>
          <p:cNvSpPr/>
          <p:nvPr/>
        </p:nvSpPr>
        <p:spPr>
          <a:xfrm>
            <a:off x="4506686" y="1988559"/>
            <a:ext cx="7685314" cy="10278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Воспитание – педагогический компонент процесса социализации, который предполагает целенаправленные действия по созданию условий для развития человека (через включение ребенка в различные виды социальных отношений в учебе, общении и практической деятельности).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597AFC8A-E7CA-4C6A-A5BF-0DC0F66F8FBC}"/>
              </a:ext>
            </a:extLst>
          </p:cNvPr>
          <p:cNvSpPr/>
          <p:nvPr/>
        </p:nvSpPr>
        <p:spPr>
          <a:xfrm>
            <a:off x="45926" y="3517980"/>
            <a:ext cx="3835053" cy="475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Формирование образа жизни, достойной человека (Н.Е. </a:t>
            </a:r>
            <a:r>
              <a:rPr lang="ru-RU" sz="1600" b="1" dirty="0" err="1">
                <a:solidFill>
                  <a:schemeClr val="tx1"/>
                </a:solidFill>
              </a:rPr>
              <a:t>Щуркова</a:t>
            </a:r>
            <a:r>
              <a:rPr lang="ru-RU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07914E7-B8F0-4642-8D78-AF1B913AB55B}"/>
              </a:ext>
            </a:extLst>
          </p:cNvPr>
          <p:cNvSpPr/>
          <p:nvPr/>
        </p:nvSpPr>
        <p:spPr>
          <a:xfrm>
            <a:off x="4506686" y="3290250"/>
            <a:ext cx="7685314" cy="8057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Воспитание – целенаправленное, организованное восхождение ребенка к культуре современного общества, развитие способности жить в нем и сознательно строить свою жизнь, достойную Человека.</a:t>
            </a: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C7A48F60-1555-46E7-8334-F81947E1D50E}"/>
              </a:ext>
            </a:extLst>
          </p:cNvPr>
          <p:cNvSpPr/>
          <p:nvPr/>
        </p:nvSpPr>
        <p:spPr>
          <a:xfrm>
            <a:off x="4078014" y="2199631"/>
            <a:ext cx="393398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0D3DB1A1-EDC0-487D-8406-01D575A10008}"/>
              </a:ext>
            </a:extLst>
          </p:cNvPr>
          <p:cNvSpPr/>
          <p:nvPr/>
        </p:nvSpPr>
        <p:spPr>
          <a:xfrm>
            <a:off x="3618328" y="5723396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EE595A5E-10AD-4A9A-9CAA-71C7454374E2}"/>
              </a:ext>
            </a:extLst>
          </p:cNvPr>
          <p:cNvSpPr/>
          <p:nvPr/>
        </p:nvSpPr>
        <p:spPr>
          <a:xfrm>
            <a:off x="4101697" y="3455130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9253B6C-7865-47DD-BCDC-74D23154B8D1}"/>
              </a:ext>
            </a:extLst>
          </p:cNvPr>
          <p:cNvSpPr/>
          <p:nvPr/>
        </p:nvSpPr>
        <p:spPr>
          <a:xfrm>
            <a:off x="129306" y="4530422"/>
            <a:ext cx="3835053" cy="475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Воспитание на основе потребностей человека (В.П. Созонов )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44014023-101C-41AA-A602-D5119D2B4857}"/>
              </a:ext>
            </a:extLst>
          </p:cNvPr>
          <p:cNvSpPr/>
          <p:nvPr/>
        </p:nvSpPr>
        <p:spPr>
          <a:xfrm>
            <a:off x="4506684" y="4190948"/>
            <a:ext cx="7685315" cy="13047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Воспитание трактуется как деятельность педагога, направленная на создание психолого-педагогических условий для удовлетворения потребностей школьника: 1) в творческой деятельности; 2) быть здоровым; 3) в защищенности, безопасности; 4) в уважении, признании, необходимом социальном статусе; 5) в смысле жизни; 6) в самореализации (самоосуществлении); 7) в удовольствии, наслаждении</a:t>
            </a:r>
            <a:r>
              <a:rPr lang="ru-RU" sz="1400" b="1" dirty="0"/>
              <a:t>.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8D98D5C5-BEAB-4ACA-95BE-BAA375A677D9}"/>
              </a:ext>
            </a:extLst>
          </p:cNvPr>
          <p:cNvSpPr/>
          <p:nvPr/>
        </p:nvSpPr>
        <p:spPr>
          <a:xfrm>
            <a:off x="45926" y="5723395"/>
            <a:ext cx="3918433" cy="475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Воспитание ребенка как человека культуры (Е.В. </a:t>
            </a:r>
            <a:r>
              <a:rPr lang="ru-RU" sz="1600" b="1" dirty="0" err="1">
                <a:solidFill>
                  <a:schemeClr val="tx1"/>
                </a:solidFill>
              </a:rPr>
              <a:t>Бондаревская</a:t>
            </a:r>
            <a:r>
              <a:rPr lang="ru-RU" sz="1600" b="1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295F7E0E-3DF9-478D-A872-8977DEA00D6F}"/>
              </a:ext>
            </a:extLst>
          </p:cNvPr>
          <p:cNvSpPr/>
          <p:nvPr/>
        </p:nvSpPr>
        <p:spPr>
          <a:xfrm>
            <a:off x="4506684" y="5723395"/>
            <a:ext cx="7685316" cy="8057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Воспитание – процесс педагогической помощи ребенку в становлении его субъективности, культурной идентификации, социализации, жизненном самоопределении.</a:t>
            </a:r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3C484B46-1A92-4F2E-8ABD-830FDEE0C52C}"/>
              </a:ext>
            </a:extLst>
          </p:cNvPr>
          <p:cNvSpPr/>
          <p:nvPr/>
        </p:nvSpPr>
        <p:spPr>
          <a:xfrm>
            <a:off x="4125427" y="4518700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07579B96-3402-4A7B-9533-A8F67BD942D6}"/>
              </a:ext>
            </a:extLst>
          </p:cNvPr>
          <p:cNvSpPr/>
          <p:nvPr/>
        </p:nvSpPr>
        <p:spPr>
          <a:xfrm>
            <a:off x="4121252" y="5715789"/>
            <a:ext cx="346031" cy="4759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043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4AB09-2246-4517-BEEE-C0547710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959" y="156949"/>
            <a:ext cx="11282082" cy="105930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 Black" panose="020B0A04020102020204" pitchFamily="34" charset="0"/>
              </a:rPr>
              <a:t>основные принципы воспитательного процесса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55AB3-CC93-4BCB-89ED-41AE1E054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959" y="1114816"/>
            <a:ext cx="2478246" cy="288397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i="1" dirty="0"/>
          </a:p>
          <a:p>
            <a:pPr marL="0" indent="0" algn="ctr">
              <a:buNone/>
            </a:pPr>
            <a:r>
              <a:rPr lang="ru-RU" sz="2000" b="1" i="1" dirty="0"/>
              <a:t>Принципы определяют совокупность требований к содержанию воспитательного процесса</a:t>
            </a:r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7E5AAE-E68A-4BD3-A6B2-B5A7CA7CF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56768" y="1114816"/>
            <a:ext cx="8367386" cy="469726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buNone/>
            </a:pPr>
            <a:endParaRPr lang="ru-RU" sz="16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ru-RU" sz="2000" dirty="0"/>
              <a:t>1</a:t>
            </a:r>
            <a:r>
              <a:rPr lang="ru-RU" sz="2000" dirty="0">
                <a:cs typeface="Times New Roman" panose="02020603050405020304" pitchFamily="18" charset="0"/>
              </a:rPr>
              <a:t>. </a:t>
            </a:r>
            <a:r>
              <a:rPr lang="ru-RU" sz="2000" b="1" dirty="0">
                <a:cs typeface="Times New Roman" panose="02020603050405020304" pitchFamily="18" charset="0"/>
              </a:rPr>
              <a:t>Принцип </a:t>
            </a:r>
            <a:r>
              <a:rPr lang="ru-RU" sz="2000" b="1" dirty="0" err="1">
                <a:cs typeface="Times New Roman" panose="02020603050405020304" pitchFamily="18" charset="0"/>
              </a:rPr>
              <a:t>природосообразности</a:t>
            </a:r>
            <a:r>
              <a:rPr lang="ru-RU" sz="2000" dirty="0">
                <a:cs typeface="Times New Roman" panose="02020603050405020304" pitchFamily="18" charset="0"/>
              </a:rPr>
              <a:t> (учет взаимосвязи  естественных и социальных процессов; согласование воспитания с общими законами развития природы, человека, общества; формирование  ответственности за развитие самого себя, за эволюцию цивилизации)</a:t>
            </a:r>
          </a:p>
          <a:p>
            <a:pPr marL="457200" lvl="1" indent="0">
              <a:buNone/>
            </a:pPr>
            <a:r>
              <a:rPr lang="ru-RU" sz="2000" dirty="0">
                <a:cs typeface="Times New Roman" panose="02020603050405020304" pitchFamily="18" charset="0"/>
              </a:rPr>
              <a:t>2. </a:t>
            </a:r>
            <a:r>
              <a:rPr lang="ru-RU" sz="2000" b="1" dirty="0">
                <a:cs typeface="Times New Roman" panose="02020603050405020304" pitchFamily="18" charset="0"/>
              </a:rPr>
              <a:t>Принцип </a:t>
            </a:r>
            <a:r>
              <a:rPr lang="ru-RU" sz="2000" b="1" dirty="0" err="1">
                <a:cs typeface="Times New Roman" panose="02020603050405020304" pitchFamily="18" charset="0"/>
              </a:rPr>
              <a:t>культуросообразности</a:t>
            </a:r>
            <a:r>
              <a:rPr lang="ru-RU" sz="2000" dirty="0">
                <a:cs typeface="Times New Roman" panose="02020603050405020304" pitchFamily="18" charset="0"/>
              </a:rPr>
              <a:t> (в основе воспитания – национальные и общечеловеческие ценности культуры, учет особенностей и традиций тех или иных регионов) </a:t>
            </a:r>
          </a:p>
          <a:p>
            <a:pPr marL="457200" lvl="1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3. Принцип </a:t>
            </a:r>
            <a:r>
              <a:rPr lang="ru-RU" sz="2000" b="1" dirty="0" err="1">
                <a:cs typeface="Times New Roman" panose="02020603050405020304" pitchFamily="18" charset="0"/>
              </a:rPr>
              <a:t>центрации</a:t>
            </a:r>
            <a:r>
              <a:rPr lang="ru-RU" sz="2000" b="1" dirty="0">
                <a:cs typeface="Times New Roman" panose="02020603050405020304" pitchFamily="18" charset="0"/>
              </a:rPr>
              <a:t> </a:t>
            </a:r>
            <a:r>
              <a:rPr lang="ru-RU" sz="2000" dirty="0">
                <a:cs typeface="Times New Roman" panose="02020603050405020304" pitchFamily="18" charset="0"/>
              </a:rPr>
              <a:t>(признание приоритета личности по отношению к обществу, государству, социальным институтам; воспитательные процессы, институты воспитания  -  средствами развития личности) </a:t>
            </a:r>
          </a:p>
          <a:p>
            <a:pPr marL="457200" lvl="1" indent="0"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4. Принцип </a:t>
            </a:r>
            <a:r>
              <a:rPr lang="ru-RU" altLang="ru-RU" sz="2000" b="1" dirty="0">
                <a:cs typeface="Times New Roman" panose="02020603050405020304" pitchFamily="18" charset="0"/>
              </a:rPr>
              <a:t>гуманизма (</a:t>
            </a:r>
            <a:r>
              <a:rPr lang="ru-RU" altLang="ru-RU" sz="2000" dirty="0">
                <a:cs typeface="Times New Roman" panose="02020603050405020304" pitchFamily="18" charset="0"/>
              </a:rPr>
              <a:t>уважение личности в процессе воспитания, признание ее человеческих и гражданских прав, вера в способности и возможности ее совершенствования)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D416BAC-7F7D-4134-BAF4-E2DB9ED63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099" y="4459265"/>
            <a:ext cx="2503106" cy="1965285"/>
          </a:xfrm>
          <a:prstGeom prst="rect">
            <a:avLst/>
          </a:prstGeom>
        </p:spPr>
      </p:pic>
      <p:sp>
        <p:nvSpPr>
          <p:cNvPr id="5" name="Стрелка вниз 4"/>
          <p:cNvSpPr/>
          <p:nvPr/>
        </p:nvSpPr>
        <p:spPr>
          <a:xfrm>
            <a:off x="6015477" y="5912285"/>
            <a:ext cx="2612572" cy="763340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737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4AB09-2246-4517-BEEE-C0547710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959" y="156949"/>
            <a:ext cx="11282082" cy="105930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основные принципы воспитательного процесса</a:t>
            </a:r>
            <a:br>
              <a:rPr lang="ru-RU" sz="3200" dirty="0">
                <a:latin typeface="Arial Black" panose="020B0A04020102020204" pitchFamily="34" charset="0"/>
              </a:rPr>
            </a:b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55AB3-CC93-4BCB-89ED-41AE1E054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959" y="1077238"/>
            <a:ext cx="2489868" cy="263776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endParaRPr lang="ru-RU" sz="2000" b="1" i="1" dirty="0"/>
          </a:p>
          <a:p>
            <a:pPr marL="0" indent="0" algn="ctr">
              <a:buNone/>
            </a:pPr>
            <a:r>
              <a:rPr lang="ru-RU" sz="2000" b="1" i="1" dirty="0"/>
              <a:t>Принципы определяют совокупность требований к содержанию воспитательного процесса</a:t>
            </a:r>
            <a:endParaRPr lang="ru-RU" sz="20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7E5AAE-E68A-4BD3-A6B2-B5A7CA7CF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69502" y="1077239"/>
            <a:ext cx="8079288" cy="529851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природосообразности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культуросообразности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центрации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Принцип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гуманизма </a:t>
            </a:r>
          </a:p>
          <a:p>
            <a:pPr marL="457200" lvl="1" indent="0">
              <a:buNone/>
            </a:pP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----------------------------------------------------------------------------------------------</a:t>
            </a:r>
          </a:p>
          <a:p>
            <a:pPr marL="457200" lvl="1" indent="0">
              <a:buNone/>
            </a:pPr>
            <a:r>
              <a:rPr lang="ru-RU" alt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научности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(учет возрастных, гендерных, психологических, физических и иных  особенностей детей и обучающихся, опора на достижения системы  научных знаний о человеке)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Принцип ненасилия и толерантности </a:t>
            </a:r>
            <a:r>
              <a:rPr kumimoji="0" lang="ru-RU" altLang="ru-RU" sz="18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(позитивное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 и терпимость воспитателя к воспитаннику, принятие его индивидуальности; отказ от любых форм психологического и физического насилия; создание условий для свободного выражения чувств, отношений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связи воспитания с жизнью </a:t>
            </a:r>
            <a:r>
              <a:rPr kumimoji="0" lang="ru-RU" altLang="ru-RU" sz="18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(у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чет демографических, социальных, экономических, экологических и других условий жизнедеятельности воспитанника)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вариативности деятельности </a:t>
            </a:r>
            <a:r>
              <a:rPr kumimoji="0" lang="ru-RU" altLang="ru-RU" sz="18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содержания воспитательной деятельности изменяющимся интересам, потребностям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возможностям </a:t>
            </a:r>
            <a:r>
              <a:rPr lang="ru-RU" altLang="ru-RU" sz="18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800" dirty="0">
              <a:solidFill>
                <a:srgbClr val="444444"/>
              </a:solidFill>
              <a:latin typeface="Open Sans"/>
            </a:endParaRPr>
          </a:p>
          <a:p>
            <a:pPr marL="0" indent="0">
              <a:buNone/>
            </a:pPr>
            <a:endParaRPr lang="ru-RU" altLang="ru-RU" sz="2000" dirty="0">
              <a:solidFill>
                <a:srgbClr val="444444"/>
              </a:solidFill>
              <a:latin typeface="Open Sans"/>
            </a:endParaRP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 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6E68E8-9CE8-4547-9C82-C25D07C9B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96" y="3933173"/>
            <a:ext cx="2475131" cy="239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335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4AB09-2246-4517-BEEE-C0547710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37" y="156949"/>
            <a:ext cx="11286104" cy="1059305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rgbClr val="FF0000"/>
                </a:solidFill>
                <a:latin typeface="Arial Black" panose="020B0A04020102020204" pitchFamily="34" charset="0"/>
              </a:rPr>
              <a:t>Нормативная база содержания воспитания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55AB3-CC93-4BCB-89ED-41AE1E054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0311" y="965361"/>
            <a:ext cx="6638795" cy="573569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endParaRPr lang="ru-RU" sz="20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</a:rPr>
              <a:t>КОДЕКС РЕСПУБЛИКИ БЕЛАРУСЬ ОБ ОБРАЗОВАНИИ</a:t>
            </a:r>
          </a:p>
          <a:p>
            <a:pPr marL="0" indent="0" algn="ctr">
              <a:buNone/>
            </a:pP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1400" dirty="0">
                <a:solidFill>
                  <a:srgbClr val="C00000"/>
                </a:solidFill>
                <a:latin typeface="Arial Black" panose="020B0A04020102020204" pitchFamily="34" charset="0"/>
              </a:rPr>
              <a:t>13 января 2011 г. </a:t>
            </a:r>
            <a:r>
              <a:rPr lang="ru-RU" sz="1400" dirty="0">
                <a:latin typeface="Arial Black" panose="020B0A04020102020204" pitchFamily="34" charset="0"/>
              </a:rPr>
              <a:t>№ 243-З</a:t>
            </a:r>
            <a:br>
              <a:rPr lang="ru-RU" sz="2000" dirty="0"/>
            </a:br>
            <a:r>
              <a:rPr lang="ru-RU" sz="1200" i="1" dirty="0"/>
              <a:t>Принят Палатой представителей 2 декабря 2010 г.</a:t>
            </a:r>
            <a:br>
              <a:rPr lang="ru-RU" sz="1200" i="1" dirty="0"/>
            </a:br>
            <a:r>
              <a:rPr lang="ru-RU" sz="1200" i="1" dirty="0"/>
              <a:t>Одобрен Советом Республики 22 декабря 2010 г. </a:t>
            </a: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Изменения и дополнения:</a:t>
            </a:r>
          </a:p>
          <a:p>
            <a:pPr marL="457200" lvl="1" indent="0">
              <a:buNone/>
            </a:pPr>
            <a:br>
              <a:rPr lang="ru-RU" sz="1600" b="1" i="1" dirty="0">
                <a:latin typeface="Arial Black" panose="020B0A04020102020204" pitchFamily="34" charset="0"/>
              </a:rPr>
            </a:br>
            <a:r>
              <a:rPr lang="ru-RU" sz="1400" i="1" dirty="0"/>
              <a:t>* </a:t>
            </a:r>
            <a:r>
              <a:rPr lang="ru-RU" sz="1400" dirty="0"/>
              <a:t>Закон Республики Беларусь от 13 декабря 2011 г. № 325-З (Национальный реестр правовых актов Республики Беларусь, 2011 г., № 140, 2/1877)…….</a:t>
            </a:r>
          </a:p>
          <a:p>
            <a:pPr marL="457200" lvl="1" indent="0">
              <a:buNone/>
            </a:pPr>
            <a:r>
              <a:rPr lang="ru-RU" sz="1400" dirty="0"/>
              <a:t>* Закон Республики Беларусь от 14 января 2022 г. № 154-З (Национальный правовой Интернет-портал Республики Беларусь, 31.01.2022, 2/2874) – </a:t>
            </a:r>
            <a:r>
              <a:rPr lang="ru-RU" sz="1400" b="1" dirty="0"/>
              <a:t>новая редакция</a:t>
            </a:r>
            <a:r>
              <a:rPr lang="ru-RU" sz="1400" dirty="0"/>
              <a:t> внесены изменения и дополнения, вступившие в силу 1 февраля 2022 г., 1 марта 2022 г. и 1 сентября 2022 г.</a:t>
            </a:r>
          </a:p>
          <a:p>
            <a:pPr marL="457200" lvl="1" indent="0">
              <a:buNone/>
            </a:pPr>
            <a:r>
              <a:rPr lang="ru-RU" sz="1400" dirty="0"/>
              <a:t>*Закон Республики Беларусь от 6 марта 2023 г. № 257-З </a:t>
            </a:r>
          </a:p>
          <a:p>
            <a:pPr lvl="1"/>
            <a:r>
              <a:rPr lang="ru-RU" sz="1400" dirty="0"/>
              <a:t>Закон Республики Беларусь от 8 июля 2024 г. № 22-З</a:t>
            </a:r>
            <a:br>
              <a:rPr lang="ru-RU" sz="1400" dirty="0"/>
            </a:br>
            <a:endParaRPr lang="ru-RU" sz="1400" dirty="0"/>
          </a:p>
          <a:p>
            <a:pPr lvl="1"/>
            <a:endParaRPr lang="ru-RU" sz="1600" dirty="0"/>
          </a:p>
          <a:p>
            <a:pPr marL="0" indent="0" algn="r">
              <a:buNone/>
            </a:pPr>
            <a:r>
              <a:rPr lang="ru-RU" sz="2000" b="1" i="1" dirty="0"/>
              <a:t>Национальный правовой Интернет-портал</a:t>
            </a:r>
          </a:p>
          <a:p>
            <a:pPr marL="0" indent="0" algn="r">
              <a:buNone/>
            </a:pPr>
            <a:r>
              <a:rPr lang="ru-RU" sz="2000" b="1" i="1" dirty="0"/>
              <a:t>Республики Беларусь</a:t>
            </a:r>
            <a:br>
              <a:rPr lang="ru-RU" sz="2000" b="1" dirty="0"/>
            </a:br>
            <a:endParaRPr lang="ru-RU" sz="2000" b="1" dirty="0"/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7E5AAE-E68A-4BD3-A6B2-B5A7CA7CF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9732" y="1216254"/>
            <a:ext cx="4797621" cy="1764941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ru-RU" sz="20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ru-RU" dirty="0"/>
              <a:t>Статья 17. Воспитание в системе образования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B4B18DA6-0DE0-4262-94FA-9EB7ED673F90}"/>
              </a:ext>
            </a:extLst>
          </p:cNvPr>
          <p:cNvSpPr/>
          <p:nvPr/>
        </p:nvSpPr>
        <p:spPr>
          <a:xfrm>
            <a:off x="6862250" y="3244241"/>
            <a:ext cx="5252583" cy="30939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- целенаправленный процесс формирования духовно-нравственной и эмоционально ценностной сферы личности обучающегося, оно отражает интересы личности, общества и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075281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9D584-B01C-48E8-8A7F-49B30CDF1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433245"/>
            <a:ext cx="10790580" cy="1325563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Концепция непрерывного воспитания детей и учащейся молодежи в Республике Беларусь (2015 г.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).</a:t>
            </a:r>
            <a:b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</a:t>
            </a: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рограмма непрерывного воспитания детей и учащейся молодежи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 на 2021 - 2025 гг.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D8667-3286-4E4E-A677-3DA2B5C2E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1114" y="2100943"/>
            <a:ext cx="4702629" cy="475705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Концепция непрерывного воспитания детей и учащейся молодежи в Республике Беларусь (2015 г.</a:t>
            </a:r>
            <a:r>
              <a:rPr lang="ru-RU" dirty="0"/>
              <a:t>), базируется на идеях</a:t>
            </a:r>
          </a:p>
          <a:p>
            <a:pPr marL="457200" lvl="1" indent="0">
              <a:buNone/>
            </a:pPr>
            <a:r>
              <a:rPr lang="ru-RU" dirty="0"/>
              <a:t>*гуманистического, </a:t>
            </a:r>
          </a:p>
          <a:p>
            <a:pPr marL="457200" lvl="1" indent="0">
              <a:buNone/>
            </a:pPr>
            <a:r>
              <a:rPr lang="ru-RU" dirty="0"/>
              <a:t>*аксиологического, </a:t>
            </a:r>
          </a:p>
          <a:p>
            <a:pPr marL="457200" lvl="1" indent="0">
              <a:buNone/>
            </a:pPr>
            <a:r>
              <a:rPr lang="ru-RU" dirty="0"/>
              <a:t>* системного, деятельностного, </a:t>
            </a:r>
          </a:p>
          <a:p>
            <a:pPr marL="457200" lvl="1" indent="0">
              <a:buNone/>
            </a:pPr>
            <a:r>
              <a:rPr lang="ru-RU" dirty="0"/>
              <a:t>* компетентностного, </a:t>
            </a:r>
          </a:p>
          <a:p>
            <a:pPr marL="457200" lvl="1" indent="0">
              <a:buNone/>
            </a:pPr>
            <a:r>
              <a:rPr lang="ru-RU" dirty="0"/>
              <a:t>* культурологического, </a:t>
            </a:r>
          </a:p>
          <a:p>
            <a:pPr marL="457200" lvl="1" indent="0">
              <a:buNone/>
            </a:pPr>
            <a:r>
              <a:rPr lang="ru-RU" dirty="0"/>
              <a:t>* личностно ориентированного подходов</a:t>
            </a:r>
          </a:p>
          <a:p>
            <a:pPr marL="457200" lvl="1" indent="0">
              <a:buNone/>
            </a:pPr>
            <a:r>
              <a:rPr lang="ru-RU" dirty="0"/>
              <a:t>на принципах системности, непрерывности и преемственности образовательной деятельности, </a:t>
            </a:r>
            <a:r>
              <a:rPr lang="ru-RU" b="1" dirty="0"/>
              <a:t>определяет сущность и основные направления воспитания </a:t>
            </a:r>
            <a:r>
              <a:rPr lang="ru-RU" dirty="0"/>
              <a:t>детей и учащейся молодежи в Республике Беларусь.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C646F2-3C94-4D58-8BE6-65D092EFC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0094" y="2100943"/>
            <a:ext cx="5181600" cy="446314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Программа непрерывного воспитания детей и учащейся молодежи</a:t>
            </a:r>
            <a:r>
              <a:rPr lang="ru-RU" dirty="0">
                <a:solidFill>
                  <a:srgbClr val="FF0000"/>
                </a:solidFill>
              </a:rPr>
              <a:t> на 2021 - 2025 гг. </a:t>
            </a:r>
            <a:r>
              <a:rPr lang="ru-RU" dirty="0"/>
              <a:t>разработана в соответствии с</a:t>
            </a:r>
          </a:p>
          <a:p>
            <a:r>
              <a:rPr lang="ru-RU" sz="2100" dirty="0"/>
              <a:t>Кодексом Республики Беларусь об образовании, </a:t>
            </a:r>
          </a:p>
          <a:p>
            <a:r>
              <a:rPr lang="ru-RU" sz="2100" dirty="0"/>
              <a:t>Концепцией непрерывного воспитания детей и учащейся молодежи.</a:t>
            </a:r>
          </a:p>
          <a:p>
            <a:endParaRPr lang="ru-RU" dirty="0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81EA56C-F1F0-44DE-B2E8-73FDBD1FC528}"/>
              </a:ext>
            </a:extLst>
          </p:cNvPr>
          <p:cNvSpPr/>
          <p:nvPr/>
        </p:nvSpPr>
        <p:spPr>
          <a:xfrm>
            <a:off x="4882473" y="4082143"/>
            <a:ext cx="3393506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D857AEC-99B3-4D32-A313-0530DB8822CE}"/>
              </a:ext>
            </a:extLst>
          </p:cNvPr>
          <p:cNvSpPr/>
          <p:nvPr/>
        </p:nvSpPr>
        <p:spPr>
          <a:xfrm>
            <a:off x="8349122" y="4082143"/>
            <a:ext cx="3265715" cy="24710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(концепции, программы, планы и др.) воспитательной работы в отдельных учреждениях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793213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4676</TotalTime>
  <Words>1125</Words>
  <Application>Microsoft Office PowerPoint</Application>
  <PresentationFormat>Широкоэкранный</PresentationFormat>
  <Paragraphs>165</Paragraphs>
  <Slides>15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Comic Sans MS</vt:lpstr>
      <vt:lpstr>Open Sans</vt:lpstr>
      <vt:lpstr>Segoe UI</vt:lpstr>
      <vt:lpstr>Segoe UI Black</vt:lpstr>
      <vt:lpstr>Times New Roman</vt:lpstr>
      <vt:lpstr>Wingdings</vt:lpstr>
      <vt:lpstr>Тема Office</vt:lpstr>
      <vt:lpstr>Раздел 3. Теория и практика воспитания    Тема 16.  Содержание воспитания  </vt:lpstr>
      <vt:lpstr>Презентация PowerPoint</vt:lpstr>
      <vt:lpstr>Воспитание в системе образования</vt:lpstr>
      <vt:lpstr>Проблема содержания воспитания в современной теории и практике</vt:lpstr>
      <vt:lpstr>Проблема содержания воспитания в современной теории и практике</vt:lpstr>
      <vt:lpstr>основные принципы воспитательного процесса </vt:lpstr>
      <vt:lpstr>основные принципы воспитательного процесса </vt:lpstr>
      <vt:lpstr>Нормативная база содержания воспитания </vt:lpstr>
      <vt:lpstr>Концепция непрерывного воспитания детей и учащейся молодежи в Республике Беларусь (2015 г.). Программа непрерывного воспитания детей и учащейся молодежи на 2021 - 2025 гг. </vt:lpstr>
      <vt:lpstr>Воспитание: цель и задачи</vt:lpstr>
      <vt:lpstr>Воспитание.  Основные части (содержание воспитания) </vt:lpstr>
      <vt:lpstr>Воспитание.  Основные части (содержание воспитания) </vt:lpstr>
      <vt:lpstr>Воспитание.  Основные части (содержание воспитания)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342</cp:revision>
  <cp:lastPrinted>2022-09-12T21:30:05Z</cp:lastPrinted>
  <dcterms:created xsi:type="dcterms:W3CDTF">2020-09-07T03:13:46Z</dcterms:created>
  <dcterms:modified xsi:type="dcterms:W3CDTF">2025-04-14T20:32:22Z</dcterms:modified>
</cp:coreProperties>
</file>