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0"/>
  </p:notesMasterIdLst>
  <p:sldIdLst>
    <p:sldId id="256" r:id="rId2"/>
    <p:sldId id="526" r:id="rId3"/>
    <p:sldId id="414" r:id="rId4"/>
    <p:sldId id="529" r:id="rId5"/>
    <p:sldId id="528" r:id="rId6"/>
    <p:sldId id="530" r:id="rId7"/>
    <p:sldId id="533" r:id="rId8"/>
    <p:sldId id="515" r:id="rId9"/>
    <p:sldId id="527" r:id="rId10"/>
    <p:sldId id="516" r:id="rId11"/>
    <p:sldId id="518" r:id="rId12"/>
    <p:sldId id="514" r:id="rId13"/>
    <p:sldId id="510" r:id="rId14"/>
    <p:sldId id="523" r:id="rId15"/>
    <p:sldId id="519" r:id="rId16"/>
    <p:sldId id="522" r:id="rId17"/>
    <p:sldId id="525" r:id="rId18"/>
    <p:sldId id="534" r:id="rId19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23EA86-8E6A-422D-B822-020A2A1343B2}">
          <p14:sldIdLst>
            <p14:sldId id="256"/>
            <p14:sldId id="526"/>
            <p14:sldId id="414"/>
            <p14:sldId id="529"/>
            <p14:sldId id="528"/>
            <p14:sldId id="530"/>
            <p14:sldId id="533"/>
            <p14:sldId id="515"/>
            <p14:sldId id="527"/>
            <p14:sldId id="516"/>
            <p14:sldId id="518"/>
            <p14:sldId id="514"/>
            <p14:sldId id="510"/>
            <p14:sldId id="523"/>
            <p14:sldId id="519"/>
            <p14:sldId id="522"/>
            <p14:sldId id="525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CCFF"/>
    <a:srgbClr val="CC99FF"/>
    <a:srgbClr val="0F091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50" autoAdjust="0"/>
  </p:normalViewPr>
  <p:slideViewPr>
    <p:cSldViewPr snapToGrid="0">
      <p:cViewPr varScale="1">
        <p:scale>
          <a:sx n="88" d="100"/>
          <a:sy n="88" d="100"/>
        </p:scale>
        <p:origin x="2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8610-1C3D-43F5-89A9-86AB567CD42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EDC9-606C-45D4-A142-1169FF8C16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7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3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4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2F8D6-D534-4030-AEA3-9F03445F5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07953D-8223-475F-804E-42B840D4A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E693EB-3EA4-4DA1-9474-7AFA3564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67255-A9D1-4D3D-9020-88D6283E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C0E7F-2040-423B-BC12-41FEBD57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9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C80BB-5CC7-4591-8A60-727DDD65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64BF39-D143-447C-A4B2-F28FB79B2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60559A-3BCE-479E-B095-2B984418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73EFD-4DCC-4D50-852D-060DF28C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D81AC-544D-4A0F-8A4D-033567AD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7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586577-F73B-4231-AF2B-269AB4889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21203B-8654-493F-B7A7-C8B718899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45ADA-E818-4097-8B36-38B6A4E8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177923-2232-4653-988D-46D9DA4A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6CC149-E216-470A-8A76-52FFF563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2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E0C9F-3C39-4B93-AF4F-7166755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82858-503C-4483-8588-50D4E8098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B75BC-9E40-428B-9A98-A965C726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0EFC1-39DD-4E9A-B8C4-FEDBC00E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08B58-39CE-45AD-93A1-4AD5FE08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4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00FF1-6EE6-4C7E-BEFF-DB672A74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BF0F1-0072-42D3-897E-34EBB8398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E5671-32A4-41BC-B0BB-32BCE680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DC9B1-950C-4F7C-A58E-044B183A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9B6D4-9CAB-47AA-BCD5-ECDCD6A5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0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54B48-A14B-4072-AB67-D7E0C881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E0BE7-A93C-468C-A66F-9944BF36A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DB7F82-C7A8-4C4B-9D05-2072295F8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8A5842-6652-494D-8EF6-19921120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BF19D-B1D8-4833-9C9E-429D4034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009BB0-82DC-426F-802C-D781EACE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1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0D385-5557-4A25-9842-3345DE55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364679-722A-48A7-BCBB-D517F2C3E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456C-132D-42F6-B185-AD5E48BDA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5F2AB4-68D6-4BFA-8733-5C17F472D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4434DA-EE71-4739-A813-2D9F3B4CD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7196E8-0ABE-40BB-B9D0-58134506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0B7C3C-666A-464B-84BC-B5732733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065603-C4D4-432B-A9E8-5A73A69E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6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9973F-DCE0-4AE2-BEE8-5B668209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CAEB3F-8ED8-488E-A541-D2DCD79F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C37C25-DD5E-4F05-A2C3-98D29295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9B15BD-5BA4-49E4-A1B3-DAC660D5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4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E96B68-8913-44CD-95FD-F50727E9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EC0E3E-7D58-49C3-A064-2D57A213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7F0DC6-A0A3-43D7-96BC-09096C2B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8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2A1BE-452A-4C5A-8884-FB1578D5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9FFFA-14EB-4A1B-9CC9-36811183C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1F459-0C21-4950-9E8E-46F843F00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FC5E22-1363-436C-AC60-3B8EC465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313CD0-6724-4AE5-80C5-03B553AB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A40836-E9A5-4F79-A717-DAEB9FC9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3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857D1-20C7-48FA-89ED-F0048981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5E6B79-2D69-4BF2-B2DF-F38868339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7A401-F5DB-4906-A906-FBC26A07A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3364BC-1137-4501-A0A6-610248F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0DB432-8BF7-4829-8580-FFED37F8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550A6A-479A-4618-A633-98766245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  <a:alpha val="9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A662F-C9FB-4082-B308-6ECB96A7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D00454-5B90-4FAF-A2F7-E88C21EFD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6B911-CDF9-453A-8AF2-95ED71A6D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88A3C-D7BE-4CE2-9C6E-54929B433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6FF83-2919-449E-9A60-BDCC699B4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0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8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570086"/>
            <a:ext cx="10371511" cy="37178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2400" b="1" dirty="0">
                <a:latin typeface="Arial Black" panose="020B0A04020102020204" pitchFamily="34" charset="0"/>
              </a:rPr>
            </a:br>
            <a:br>
              <a:rPr lang="ru-RU" sz="2400" b="1" dirty="0">
                <a:latin typeface="Arial Black" panose="020B0A04020102020204" pitchFamily="34" charset="0"/>
              </a:rPr>
            </a:b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Раздел 3. </a:t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</a:rPr>
              <a:t>ТЕОРИЯ И ПРАКТИКА ВОСПИТАНИЯ</a:t>
            </a:r>
            <a:br>
              <a:rPr lang="ru-RU" sz="2400" b="1" dirty="0">
                <a:latin typeface="Arial Black" panose="020B0A04020102020204" pitchFamily="34" charset="0"/>
              </a:rPr>
            </a:b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2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Тема</a:t>
            </a:r>
            <a:r>
              <a:rPr lang="en-US" sz="2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sz="2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15  </a:t>
            </a:r>
            <a:br>
              <a:rPr lang="ru-RU" sz="3600" b="1" dirty="0"/>
            </a:br>
            <a:r>
              <a:rPr lang="ru-RU" sz="36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Сущность, закономерности, принципы процесса воспитания и самовоспитания</a:t>
            </a:r>
            <a:br>
              <a:rPr lang="ru-RU" sz="36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3600" b="1" dirty="0"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9828" y="5104015"/>
            <a:ext cx="6126083" cy="1463039"/>
          </a:xfrm>
        </p:spPr>
        <p:txBody>
          <a:bodyPr/>
          <a:lstStyle/>
          <a:p>
            <a:pPr algn="r"/>
            <a:endParaRPr lang="ru-RU" b="1" dirty="0"/>
          </a:p>
          <a:p>
            <a:pPr algn="r"/>
            <a:r>
              <a:rPr lang="ru-RU" b="1" dirty="0"/>
              <a:t>Кузьминич Татьяна Васильевна, </a:t>
            </a:r>
          </a:p>
          <a:p>
            <a:pPr algn="r"/>
            <a:r>
              <a:rPr lang="ru-RU" b="1" dirty="0"/>
              <a:t>кандидат педагогических наук, доцент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B4914-276E-41ED-B012-208D2969C247}"/>
              </a:ext>
            </a:extLst>
          </p:cNvPr>
          <p:cNvSpPr/>
          <p:nvPr/>
        </p:nvSpPr>
        <p:spPr>
          <a:xfrm>
            <a:off x="778858" y="562750"/>
            <a:ext cx="1714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Педагогика</a:t>
            </a:r>
          </a:p>
          <a:p>
            <a:r>
              <a:rPr lang="ru-RU" sz="2400" b="1" dirty="0"/>
              <a:t>ЭУМК </a:t>
            </a:r>
            <a:endParaRPr lang="ru-RU" sz="2400" dirty="0"/>
          </a:p>
        </p:txBody>
      </p:sp>
      <p:pic>
        <p:nvPicPr>
          <p:cNvPr id="6" name="Рисунок 5" descr="Академическая шапочка">
            <a:extLst>
              <a:ext uri="{FF2B5EF4-FFF2-40B4-BE49-F238E27FC236}">
                <a16:creationId xmlns:a16="http://schemas.microsoft.com/office/drawing/2014/main" id="{E49FD3B4-27DE-4531-ACF4-5EBDABA36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134" y="651933"/>
            <a:ext cx="665732" cy="66573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946472" y="679057"/>
            <a:ext cx="2339439" cy="598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31944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2DAB9-F987-4A19-9FFC-5447156B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47" y="176806"/>
            <a:ext cx="10881287" cy="750209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Arial Black" panose="020B0A04020102020204" pitchFamily="34" charset="0"/>
              </a:rPr>
              <a:t>Принципы организации воспитательного процесса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1B77EB-93EA-491E-8155-2E4F8FA11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348" y="1147571"/>
            <a:ext cx="4133589" cy="17960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/>
              <a:t>1. Принцип </a:t>
            </a:r>
            <a:r>
              <a:rPr lang="ru-RU" sz="1600" b="1" dirty="0"/>
              <a:t>гуманистической ориентации, </a:t>
            </a:r>
          </a:p>
          <a:p>
            <a:pPr marL="0" indent="0">
              <a:buNone/>
            </a:pPr>
            <a:r>
              <a:rPr lang="ru-RU" sz="1600" dirty="0"/>
              <a:t>2. Принцип </a:t>
            </a:r>
            <a:r>
              <a:rPr lang="ru-RU" sz="1600" b="1" dirty="0"/>
              <a:t>социальной адекватности, </a:t>
            </a:r>
          </a:p>
          <a:p>
            <a:pPr marL="0" indent="0">
              <a:buNone/>
            </a:pPr>
            <a:r>
              <a:rPr lang="ru-RU" sz="1600" dirty="0"/>
              <a:t>3. Принцип </a:t>
            </a:r>
            <a:r>
              <a:rPr lang="ru-RU" sz="1600" b="1" dirty="0"/>
              <a:t>индивидуализации, </a:t>
            </a:r>
          </a:p>
          <a:p>
            <a:pPr marL="0" indent="0">
              <a:buNone/>
            </a:pPr>
            <a:r>
              <a:rPr lang="ru-RU" sz="1600" dirty="0"/>
              <a:t>4. Принцип </a:t>
            </a:r>
            <a:r>
              <a:rPr lang="ru-RU" sz="1600" b="1" dirty="0"/>
              <a:t>социального закаливания,  </a:t>
            </a:r>
          </a:p>
          <a:p>
            <a:pPr marL="0" indent="0">
              <a:buNone/>
            </a:pPr>
            <a:r>
              <a:rPr lang="ru-RU" sz="1600" dirty="0"/>
              <a:t>5. Принцип </a:t>
            </a:r>
            <a:r>
              <a:rPr lang="ru-RU" sz="1600" b="1" dirty="0"/>
              <a:t>создания воспитывающей среды. </a:t>
            </a:r>
            <a:endParaRPr lang="ru-RU" sz="16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7EE4E5-543B-4167-8B01-D9C0B215BBBD}"/>
              </a:ext>
            </a:extLst>
          </p:cNvPr>
          <p:cNvSpPr/>
          <p:nvPr/>
        </p:nvSpPr>
        <p:spPr>
          <a:xfrm>
            <a:off x="5812077" y="1147572"/>
            <a:ext cx="5958558" cy="12699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Принципы организации воспитательного процесса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дополняют и инструментируют  основные принципы воспитания</a:t>
            </a:r>
          </a:p>
          <a:p>
            <a:pPr algn="ctr"/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8224ECAB-B9D4-4A9A-8265-02C152DB4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9347" y="3164172"/>
            <a:ext cx="10881288" cy="35170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1600" b="1" i="1" dirty="0"/>
              <a:t>1. отношение к воспитанникам как  главной ценности в системе человеческих отношений, у</a:t>
            </a:r>
            <a:r>
              <a:rPr lang="ru-RU" sz="1600" b="1" dirty="0"/>
              <a:t>важительное отношение к человеку, обеспечение в воспитательных системах  свободы совести, вероисповедания и мировоззрения</a:t>
            </a:r>
          </a:p>
          <a:p>
            <a:pPr marL="457200" lvl="1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2</a:t>
            </a:r>
            <a:r>
              <a:rPr lang="ru-RU" sz="1600" b="1" dirty="0"/>
              <a:t>. соответствие содержания и средств воспитания социальной ситуации организации процесса воспитания</a:t>
            </a:r>
          </a:p>
          <a:p>
            <a:pPr marL="457200" lvl="1" indent="0">
              <a:buNone/>
            </a:pPr>
            <a:r>
              <a:rPr lang="ru-RU" sz="1600" b="1" dirty="0"/>
              <a:t>3. определение индивидуальной траектории развития каждого воспитанника, с учетом его индивидуальных особенностей.</a:t>
            </a:r>
          </a:p>
          <a:p>
            <a:pPr marL="457200" lvl="1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4</a:t>
            </a:r>
            <a:r>
              <a:rPr lang="ru-RU" sz="1600" b="1" dirty="0"/>
              <a:t>. включение воспитанников</a:t>
            </a:r>
          </a:p>
          <a:p>
            <a:pPr lvl="1"/>
            <a:r>
              <a:rPr lang="ru-RU" sz="1600" b="1" dirty="0"/>
              <a:t>в ситуации, требующие волевого усилия для преодоления негативного</a:t>
            </a:r>
          </a:p>
          <a:p>
            <a:pPr lvl="1"/>
            <a:r>
              <a:rPr lang="ru-RU" sz="1600" b="1" dirty="0"/>
              <a:t>воздействия социума, овладения способами, соответствующими индивидуальным особенностям человека, формирование социального иммунитета и  стрессоустойчивости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ru-RU" sz="1600" b="1" dirty="0"/>
              <a:t>5. создание в учреждении образования условий для сплоченности коллектива педагогов и обучающихся (воспитанников), их организационного и психологического единства, взаимной поддержки, эмпатии, совместного решения учебных, ценностно-нравственных задач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3499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DE71C-2A55-40E6-BF41-243D1661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07" y="119087"/>
            <a:ext cx="11423737" cy="1059305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Arial Black" panose="020B0A04020102020204" pitchFamily="34" charset="0"/>
              </a:rPr>
              <a:t>Принципы, определяющие требования к взаимодействию воспитателей и воспитанников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A322C-98D8-46B0-B6F8-65125D628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640" y="1503123"/>
            <a:ext cx="8225753" cy="4355478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1600" dirty="0"/>
          </a:p>
          <a:p>
            <a:pPr marL="457200" lvl="1" indent="0">
              <a:buNone/>
            </a:pPr>
            <a:r>
              <a:rPr lang="ru-RU" sz="1600" dirty="0"/>
              <a:t>1</a:t>
            </a:r>
            <a:r>
              <a:rPr lang="ru-RU" sz="1600" dirty="0"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cs typeface="Times New Roman" panose="02020603050405020304" pitchFamily="18" charset="0"/>
              </a:rPr>
              <a:t>Принцип социальной ответственности </a:t>
            </a:r>
            <a:r>
              <a:rPr lang="ru-RU" sz="1600" dirty="0">
                <a:cs typeface="Times New Roman" panose="02020603050405020304" pitchFamily="18" charset="0"/>
              </a:rPr>
              <a:t>(придание объективной ситуации субъективного значения, необходимого для самостоятельного и ответственного решения актуальных и перспективных проблем жизни)</a:t>
            </a:r>
          </a:p>
          <a:p>
            <a:pPr marL="457200" lvl="1" indent="0"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2. принцип стимулирования саморазвития человека </a:t>
            </a:r>
            <a:r>
              <a:rPr lang="ru-RU" sz="1600" dirty="0">
                <a:cs typeface="Times New Roman" panose="02020603050405020304" pitchFamily="18" charset="0"/>
              </a:rPr>
              <a:t>(формирование мотивов самообразования и самовоспитания)</a:t>
            </a:r>
            <a:r>
              <a:rPr lang="ru-RU" sz="1600" b="1" dirty="0"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3. принцип нравственного саморегулирования </a:t>
            </a:r>
            <a:r>
              <a:rPr lang="ru-RU" sz="1600" dirty="0">
                <a:cs typeface="Times New Roman" panose="02020603050405020304" pitchFamily="18" charset="0"/>
              </a:rPr>
              <a:t>(помощь воспитанникам в  нравственной оценке происходящих событий на основе сформированных норм, отношений, нравственной самооценки и коррекции собственных поступков)</a:t>
            </a:r>
          </a:p>
          <a:p>
            <a:pPr marL="457200" lvl="1" indent="0"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4.  принцип самоактуализации ситуации </a:t>
            </a:r>
            <a:r>
              <a:rPr lang="ru-RU" sz="1600" dirty="0">
                <a:cs typeface="Times New Roman" panose="02020603050405020304" pitchFamily="18" charset="0"/>
              </a:rPr>
              <a:t>(помощь в анализе событий, определение главного и второстепенного, выделения части события, с большим потенциалом для решения педагогической задачи)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5.  принцип </a:t>
            </a:r>
            <a:r>
              <a:rPr lang="ru-RU" sz="1600" b="1" dirty="0" err="1">
                <a:cs typeface="Times New Roman" panose="02020603050405020304" pitchFamily="18" charset="0"/>
              </a:rPr>
              <a:t>эмпатийного</a:t>
            </a:r>
            <a:r>
              <a:rPr lang="ru-RU" sz="1600" b="1" dirty="0">
                <a:cs typeface="Times New Roman" panose="02020603050405020304" pitchFamily="18" charset="0"/>
              </a:rPr>
              <a:t> взаимодействия </a:t>
            </a:r>
            <a:r>
              <a:rPr lang="ru-RU" sz="1600" dirty="0">
                <a:cs typeface="Times New Roman" panose="02020603050405020304" pitchFamily="18" charset="0"/>
              </a:rPr>
              <a:t>(создание социального пространства совместного бытия педагога и воспитанника, формирующего  ценностные ориентации, продуктивные способы отношений с социумом)</a:t>
            </a:r>
            <a:r>
              <a:rPr lang="ru-RU" sz="1600" b="1" dirty="0"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6. принцип вариативности </a:t>
            </a:r>
            <a:r>
              <a:rPr lang="ru-RU" sz="1600" dirty="0">
                <a:cs typeface="Times New Roman" panose="02020603050405020304" pitchFamily="18" charset="0"/>
              </a:rPr>
              <a:t>(дифференцированное включение воспитанников в социально-педагогические отношения)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6B1275-2C31-47FD-BD92-D2C3ABC04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769" y="4028071"/>
            <a:ext cx="2706275" cy="236020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10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099CA-CA7A-42B0-8165-99C37ACE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910" y="521494"/>
            <a:ext cx="9599861" cy="4873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Воспитание в системе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4716C-13C7-438E-8810-90A5A671C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304" y="1653436"/>
            <a:ext cx="7661766" cy="43755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b="1" dirty="0"/>
          </a:p>
          <a:p>
            <a:pPr marL="0" indent="0"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Воспитание основывается на общечеловеческих, гуманистических ценностях, культурных и духовных традициях белорусского народа, государственной идеологии, отражает интересы личности, общества и государства.</a:t>
            </a:r>
          </a:p>
          <a:p>
            <a:pPr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Целью воспитания является формирование разносторонне развитой, нравственно зрелой, творческой личности обучающегося.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9C5FBC2-1F74-41A1-9816-DDB2DF6FD18D}"/>
              </a:ext>
            </a:extLst>
          </p:cNvPr>
          <p:cNvSpPr/>
          <p:nvPr/>
        </p:nvSpPr>
        <p:spPr>
          <a:xfrm>
            <a:off x="448262" y="1266216"/>
            <a:ext cx="2019363" cy="177760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Кодекс Республики Беларусь об образовании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92A97A-DA4E-4380-8EAE-18EA7A4B4297}"/>
              </a:ext>
            </a:extLst>
          </p:cNvPr>
          <p:cNvSpPr/>
          <p:nvPr/>
        </p:nvSpPr>
        <p:spPr>
          <a:xfrm>
            <a:off x="241170" y="246063"/>
            <a:ext cx="11483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2800" b="1" dirty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Процесс образования – </a:t>
            </a:r>
          </a:p>
          <a:p>
            <a:pPr algn="ctr">
              <a:defRPr/>
            </a:pPr>
            <a:r>
              <a:rPr lang="be-BY" sz="2800" b="1" dirty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целостный процесс обучения, воспитания и развития личности </a:t>
            </a:r>
            <a:endParaRPr lang="ru-RU" sz="2800" dirty="0">
              <a:solidFill>
                <a:srgbClr val="0837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EA8E2B-AB04-4673-B88C-03816F046F6A}"/>
              </a:ext>
            </a:extLst>
          </p:cNvPr>
          <p:cNvSpPr/>
          <p:nvPr/>
        </p:nvSpPr>
        <p:spPr>
          <a:xfrm>
            <a:off x="4970464" y="1874838"/>
            <a:ext cx="2143125" cy="696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e-BY" sz="2800" dirty="0">
                <a:solidFill>
                  <a:srgbClr val="002060"/>
                </a:solidFill>
                <a:cs typeface="Arial" charset="0"/>
              </a:rPr>
              <a:t>Педагог</a:t>
            </a:r>
            <a:endParaRPr lang="ru-RU" sz="28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50261D-0C92-42B7-8679-12063D19803D}"/>
              </a:ext>
            </a:extLst>
          </p:cNvPr>
          <p:cNvSpPr/>
          <p:nvPr/>
        </p:nvSpPr>
        <p:spPr>
          <a:xfrm>
            <a:off x="4655128" y="4983163"/>
            <a:ext cx="2814452" cy="696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83763"/>
                </a:solidFill>
                <a:cs typeface="Arial" charset="0"/>
              </a:rPr>
              <a:t>Обучающийся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88A6D6-5CF5-41FC-9142-A32011452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688" y="3322639"/>
            <a:ext cx="2440463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Воспитание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901FF5-5B06-4C29-BE19-8D215852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688" y="3751264"/>
            <a:ext cx="2440463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Самовоспитание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14E7E1F-5BAE-433F-885F-D51065536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320742"/>
            <a:ext cx="1928812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e-BY" sz="2000" dirty="0">
                <a:solidFill>
                  <a:srgbClr val="083763"/>
                </a:solidFill>
                <a:cs typeface="Arial" charset="0"/>
              </a:rPr>
              <a:t>Обучение</a:t>
            </a:r>
            <a:endParaRPr lang="ru-RU" sz="2000" dirty="0">
              <a:solidFill>
                <a:srgbClr val="083763"/>
              </a:solidFill>
              <a:cs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E59035-CA08-4548-A4E7-7F085AC37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751264"/>
            <a:ext cx="1928812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e-BY" sz="2000" dirty="0">
                <a:solidFill>
                  <a:srgbClr val="083763"/>
                </a:solidFill>
                <a:cs typeface="Arial" charset="0"/>
              </a:rPr>
              <a:t>Самообучение</a:t>
            </a:r>
            <a:endParaRPr lang="ru-RU" sz="2000" dirty="0">
              <a:solidFill>
                <a:srgbClr val="083763"/>
              </a:solidFill>
              <a:cs typeface="Arial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D628199-2E5A-42E3-94D9-7B7C7BF6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1" y="3322639"/>
            <a:ext cx="2778000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e-BY" sz="2400" dirty="0">
                <a:solidFill>
                  <a:srgbClr val="083763"/>
                </a:solidFill>
                <a:cs typeface="Arial" charset="0"/>
              </a:rPr>
              <a:t>Развитие</a:t>
            </a:r>
            <a:endParaRPr lang="ru-RU" sz="2400" dirty="0">
              <a:solidFill>
                <a:srgbClr val="083763"/>
              </a:solidFill>
              <a:cs typeface="Arial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E2EEE5-5FC5-403E-A08D-5A9D759AB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1" y="3751264"/>
            <a:ext cx="2778000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e-BY" sz="2400" dirty="0">
                <a:solidFill>
                  <a:srgbClr val="083763"/>
                </a:solidFill>
                <a:cs typeface="Arial" charset="0"/>
              </a:rPr>
              <a:t>Саморазвитие</a:t>
            </a:r>
            <a:endParaRPr lang="ru-RU" sz="2400" dirty="0">
              <a:solidFill>
                <a:srgbClr val="083763"/>
              </a:solidFill>
              <a:cs typeface="Arial" charset="0"/>
            </a:endParaRPr>
          </a:p>
        </p:txBody>
      </p:sp>
      <p:cxnSp>
        <p:nvCxnSpPr>
          <p:cNvPr id="22539" name="Прямая соединительная линия 16">
            <a:extLst>
              <a:ext uri="{FF2B5EF4-FFF2-40B4-BE49-F238E27FC236}">
                <a16:creationId xmlns:a16="http://schemas.microsoft.com/office/drawing/2014/main" id="{F17FA453-7A01-42FB-98C2-A3A7190435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2946400"/>
            <a:ext cx="5518150" cy="1588"/>
          </a:xfrm>
          <a:prstGeom prst="line">
            <a:avLst/>
          </a:prstGeom>
          <a:noFill/>
          <a:ln w="25400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Прямая соединительная линия 17">
            <a:extLst>
              <a:ext uri="{FF2B5EF4-FFF2-40B4-BE49-F238E27FC236}">
                <a16:creationId xmlns:a16="http://schemas.microsoft.com/office/drawing/2014/main" id="{B76002D0-B806-4D6C-92AF-A5194FC094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4608513"/>
            <a:ext cx="5518150" cy="0"/>
          </a:xfrm>
          <a:prstGeom prst="line">
            <a:avLst/>
          </a:prstGeom>
          <a:noFill/>
          <a:ln w="25400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Прямая соединительная линия 25">
            <a:extLst>
              <a:ext uri="{FF2B5EF4-FFF2-40B4-BE49-F238E27FC236}">
                <a16:creationId xmlns:a16="http://schemas.microsoft.com/office/drawing/2014/main" id="{6EF747E6-8B79-4028-B742-AA7479A07948}"/>
              </a:ext>
            </a:extLst>
          </p:cNvPr>
          <p:cNvCxnSpPr>
            <a:cxnSpLocks noChangeShapeType="1"/>
            <a:stCxn id="6" idx="2"/>
            <a:endCxn id="12" idx="0"/>
          </p:cNvCxnSpPr>
          <p:nvPr/>
        </p:nvCxnSpPr>
        <p:spPr bwMode="auto">
          <a:xfrm>
            <a:off x="6042027" y="2571750"/>
            <a:ext cx="792" cy="748992"/>
          </a:xfrm>
          <a:prstGeom prst="line">
            <a:avLst/>
          </a:prstGeom>
          <a:noFill/>
          <a:ln w="25400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Прямая соединительная линия 27">
            <a:extLst>
              <a:ext uri="{FF2B5EF4-FFF2-40B4-BE49-F238E27FC236}">
                <a16:creationId xmlns:a16="http://schemas.microsoft.com/office/drawing/2014/main" id="{1F714028-8790-4B9F-83EA-59F94E014C3D}"/>
              </a:ext>
            </a:extLst>
          </p:cNvPr>
          <p:cNvCxnSpPr>
            <a:cxnSpLocks noChangeShapeType="1"/>
            <a:stCxn id="13" idx="2"/>
            <a:endCxn id="8" idx="0"/>
          </p:cNvCxnSpPr>
          <p:nvPr/>
        </p:nvCxnSpPr>
        <p:spPr bwMode="auto">
          <a:xfrm>
            <a:off x="6042819" y="4179889"/>
            <a:ext cx="19535" cy="803274"/>
          </a:xfrm>
          <a:prstGeom prst="line">
            <a:avLst/>
          </a:prstGeom>
          <a:noFill/>
          <a:ln w="25400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Прямая соединительная линия 29">
            <a:extLst>
              <a:ext uri="{FF2B5EF4-FFF2-40B4-BE49-F238E27FC236}">
                <a16:creationId xmlns:a16="http://schemas.microsoft.com/office/drawing/2014/main" id="{1AA08CFA-3B99-4424-8616-35E31BB4D3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14663" y="3133726"/>
            <a:ext cx="376238" cy="1587"/>
          </a:xfrm>
          <a:prstGeom prst="line">
            <a:avLst/>
          </a:prstGeom>
          <a:noFill/>
          <a:ln w="25400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Прямая соединительная линия 31">
            <a:extLst>
              <a:ext uri="{FF2B5EF4-FFF2-40B4-BE49-F238E27FC236}">
                <a16:creationId xmlns:a16="http://schemas.microsoft.com/office/drawing/2014/main" id="{01D55CE8-F033-4194-A3A7-80218CD9972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534400" y="3133725"/>
            <a:ext cx="376238" cy="1588"/>
          </a:xfrm>
          <a:prstGeom prst="line">
            <a:avLst/>
          </a:prstGeom>
          <a:noFill/>
          <a:ln w="25400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5" name="Прямая соединительная линия 33">
            <a:extLst>
              <a:ext uri="{FF2B5EF4-FFF2-40B4-BE49-F238E27FC236}">
                <a16:creationId xmlns:a16="http://schemas.microsoft.com/office/drawing/2014/main" id="{A5EC9FFD-F4F0-4AA0-88CA-52B79C31552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988470" y="4393408"/>
            <a:ext cx="428625" cy="1587"/>
          </a:xfrm>
          <a:prstGeom prst="line">
            <a:avLst/>
          </a:prstGeom>
          <a:noFill/>
          <a:ln w="25400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6" name="Прямая соединительная линия 35">
            <a:extLst>
              <a:ext uri="{FF2B5EF4-FFF2-40B4-BE49-F238E27FC236}">
                <a16:creationId xmlns:a16="http://schemas.microsoft.com/office/drawing/2014/main" id="{E7C31220-2501-40D1-A97C-9C731D0C2BB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508207" y="4393407"/>
            <a:ext cx="428625" cy="1588"/>
          </a:xfrm>
          <a:prstGeom prst="line">
            <a:avLst/>
          </a:prstGeom>
          <a:noFill/>
          <a:ln w="25400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E4110-E193-4DD6-AEDE-84A806F3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Самовоспитание 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C6D9656-9168-4FEA-9AB5-FD750AA4958A}"/>
              </a:ext>
            </a:extLst>
          </p:cNvPr>
          <p:cNvSpPr/>
          <p:nvPr/>
        </p:nvSpPr>
        <p:spPr>
          <a:xfrm>
            <a:off x="452922" y="1433947"/>
            <a:ext cx="11286156" cy="4735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Это </a:t>
            </a:r>
            <a:r>
              <a:rPr lang="ru-RU" sz="2400" b="1" dirty="0">
                <a:solidFill>
                  <a:schemeClr val="tx1"/>
                </a:solidFill>
              </a:rPr>
              <a:t>активное творческое отношение индивида к самому себе, «достраивание» самого себя, направленное на совершенствование определенных личностных качеств, преодоление недостатков своей личности. </a:t>
            </a:r>
          </a:p>
          <a:p>
            <a:pPr algn="just">
              <a:defRPr/>
            </a:pPr>
            <a:endParaRPr lang="ru-RU" sz="2400" b="1" dirty="0">
              <a:solidFill>
                <a:schemeClr val="accent4">
                  <a:lumMod val="10000"/>
                </a:schemeClr>
              </a:solidFill>
            </a:endParaRPr>
          </a:p>
          <a:p>
            <a:pPr algn="just">
              <a:defRPr/>
            </a:pPr>
            <a:r>
              <a:rPr lang="ru-RU" sz="2400" b="1" dirty="0">
                <a:solidFill>
                  <a:schemeClr val="tx1"/>
                </a:solidFill>
              </a:rPr>
              <a:t>Началом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 самовоспитания является </a:t>
            </a:r>
            <a:r>
              <a:rPr lang="ru-RU" sz="2400" b="1" dirty="0">
                <a:solidFill>
                  <a:schemeClr val="tx1"/>
                </a:solidFill>
              </a:rPr>
              <a:t>самопознание.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 Исследователи проблемы самообразования и самовоспитания (А.А. 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</a:rPr>
              <a:t>Бодалев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, А.И. Кочетов и др.):  понятие «</a:t>
            </a: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</a:rPr>
              <a:t>самопознающая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 деятельность»: человек должен выявить и вербализировать (проговорить) свои несовершенства и сильные стороны. </a:t>
            </a:r>
          </a:p>
          <a:p>
            <a:pPr algn="just">
              <a:defRPr/>
            </a:pPr>
            <a:endParaRPr lang="ru-RU" sz="2400" b="1" dirty="0">
              <a:solidFill>
                <a:schemeClr val="accent4">
                  <a:lumMod val="10000"/>
                </a:schemeClr>
              </a:solidFill>
            </a:endParaRPr>
          </a:p>
          <a:p>
            <a:pPr algn="just"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Приемами самопознания являются: </a:t>
            </a:r>
            <a:r>
              <a:rPr lang="ru-RU" sz="2400" b="1" dirty="0">
                <a:solidFill>
                  <a:schemeClr val="tx1"/>
                </a:solidFill>
              </a:rPr>
              <a:t>самонаблюдение, самоанализ, </a:t>
            </a:r>
            <a:r>
              <a:rPr lang="ru-RU" sz="2400" b="1" dirty="0" err="1">
                <a:solidFill>
                  <a:schemeClr val="tx1"/>
                </a:solidFill>
              </a:rPr>
              <a:t>самоотношение</a:t>
            </a:r>
            <a:r>
              <a:rPr lang="ru-RU" sz="2400" b="1" dirty="0">
                <a:solidFill>
                  <a:schemeClr val="tx1"/>
                </a:solidFill>
              </a:rPr>
              <a:t>, самооценка.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A0BEA-2FFA-496C-9BC3-F9122B9F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277813"/>
            <a:ext cx="8229600" cy="703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Самопознание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C907D-F703-46AD-86FE-9A1067011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509" y="1215025"/>
            <a:ext cx="5763491" cy="47084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b="1" dirty="0"/>
              <a:t>Это изучение личностью своих  физических и психических особенностей. Позволяет оценить свои качества, действия и мысли. Самопознание может привести к адекватной и неадекватной самооценкам (завышенной или заниженной). </a:t>
            </a:r>
          </a:p>
          <a:p>
            <a:pPr marL="0" indent="0">
              <a:buNone/>
              <a:defRPr/>
            </a:pPr>
            <a:r>
              <a:rPr lang="ru-RU" b="1" dirty="0"/>
              <a:t>От самооценки зависит самовоспитание и самосовершенствование.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39604CD-FA85-4476-94EA-B71F19A0C5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8794" y="1245545"/>
            <a:ext cx="5277605" cy="47084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DADC8-F732-4317-B690-FB0C4949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73219" cy="6435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Самопознание – один из механизмов  личностного роста </a:t>
            </a:r>
            <a:endParaRPr lang="ru-RU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66C93-D5BD-47F4-9B49-4205FCDB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78071"/>
            <a:ext cx="4259894" cy="46988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0" lvl="2" indent="0">
              <a:buNone/>
              <a:defRPr/>
            </a:pP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  <a:p>
            <a:pPr marL="914400" lvl="2" indent="0">
              <a:buNone/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самопознание, </a:t>
            </a:r>
          </a:p>
          <a:p>
            <a:pPr marL="914400" lvl="2" indent="0">
              <a:buNone/>
              <a:defRPr/>
            </a:pPr>
            <a:endParaRPr lang="ru-RU" sz="24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914400" lvl="2" indent="0">
              <a:buNone/>
              <a:defRPr/>
            </a:pPr>
            <a:r>
              <a:rPr lang="ru-RU" sz="2400" b="1" dirty="0" err="1">
                <a:solidFill>
                  <a:schemeClr val="accent4">
                    <a:lumMod val="10000"/>
                  </a:schemeClr>
                </a:solidFill>
              </a:rPr>
              <a:t>самопобуждение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,</a:t>
            </a:r>
          </a:p>
          <a:p>
            <a:pPr marL="914400" lvl="2" indent="0">
              <a:buNone/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marL="914400" lvl="2" indent="0">
              <a:buNone/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программирование </a:t>
            </a:r>
          </a:p>
          <a:p>
            <a:pPr marL="914400" lvl="2" indent="0">
              <a:buNone/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профессионального и </a:t>
            </a:r>
          </a:p>
          <a:p>
            <a:pPr marL="914400" lvl="2" indent="0">
              <a:buNone/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личностного роста,</a:t>
            </a:r>
          </a:p>
          <a:p>
            <a:pPr marL="914400" lvl="2" indent="0">
              <a:buNone/>
              <a:defRPr/>
            </a:pPr>
            <a:endParaRPr lang="ru-RU" sz="24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914400" lvl="2" indent="0">
              <a:buNone/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самореализация.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D6B951-0981-4D09-AA89-474D6796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8071"/>
            <a:ext cx="5181600" cy="22296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точкой отсчета личностного роста человека, первопричиной самовоспитания, является выбор идеала – образца (конкретный человек или собирательный образ), на который хотелось бы равняться. 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F2245-20ED-4141-8FAE-63D56B1D8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742" y="3900575"/>
            <a:ext cx="4450473" cy="2663021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2190102" y="2291081"/>
            <a:ext cx="819397" cy="24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148749" y="3179618"/>
            <a:ext cx="819397" cy="24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190102" y="4711357"/>
            <a:ext cx="819397" cy="249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7D311-4261-4B05-BF42-EF32B5F4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46" y="245633"/>
            <a:ext cx="9757775" cy="11398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Arial Black" panose="020B0A04020102020204" pitchFamily="34" charset="0"/>
              </a:rPr>
              <a:t>Стремление к достижению успеха – одно из качеств личности, необходимое в современном мире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08CF77-001D-4646-803D-B82025CED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627" y="1385458"/>
            <a:ext cx="5343298" cy="482621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b="1" dirty="0"/>
              <a:t>Результатами воспитания и самовоспитания являются  стремление к успеху или безынициативность. </a:t>
            </a:r>
          </a:p>
          <a:p>
            <a:pPr marL="0" indent="0">
              <a:buNone/>
              <a:defRPr/>
            </a:pPr>
            <a:endParaRPr lang="ru-RU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23A50-9731-4ECA-96D2-7DF7052AE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9108" y="1391089"/>
            <a:ext cx="4738266" cy="2377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  <a:defRPr/>
            </a:pPr>
            <a:endParaRPr lang="ru-RU" sz="2000" b="1" dirty="0"/>
          </a:p>
          <a:p>
            <a:pPr marL="0" indent="0" algn="ctr">
              <a:buNone/>
              <a:defRPr/>
            </a:pPr>
            <a:r>
              <a:rPr lang="ru-RU" sz="2000" b="1" dirty="0"/>
              <a:t>Механизм формирования таких противоположных качеств показан в концепции «обученной беспомощности» </a:t>
            </a:r>
          </a:p>
          <a:p>
            <a:pPr marL="0" indent="0" algn="ctr">
              <a:buNone/>
              <a:defRPr/>
            </a:pPr>
            <a:r>
              <a:rPr lang="ru-RU" sz="2000" b="1" dirty="0"/>
              <a:t>(американский психолог М. </a:t>
            </a:r>
            <a:r>
              <a:rPr lang="ru-RU" sz="2000" b="1" dirty="0" err="1"/>
              <a:t>Селигман</a:t>
            </a:r>
            <a:r>
              <a:rPr lang="ru-RU" sz="2000" b="1" dirty="0"/>
              <a:t>).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27AC284-915A-4E81-92CB-0E9EA30ACEF5}"/>
              </a:ext>
            </a:extLst>
          </p:cNvPr>
          <p:cNvSpPr/>
          <p:nvPr/>
        </p:nvSpPr>
        <p:spPr>
          <a:xfrm>
            <a:off x="839244" y="2430050"/>
            <a:ext cx="4935255" cy="38705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</a:rPr>
              <a:t>Ограничения на пути достижения успеха (</a:t>
            </a:r>
            <a:r>
              <a:rPr lang="ru-RU" sz="1600" b="1" dirty="0" err="1">
                <a:solidFill>
                  <a:schemeClr val="tx1"/>
                </a:solidFill>
              </a:rPr>
              <a:t>акмеологических</a:t>
            </a:r>
            <a:r>
              <a:rPr lang="ru-RU" sz="1600" b="1" dirty="0">
                <a:solidFill>
                  <a:schemeClr val="tx1"/>
                </a:solidFill>
              </a:rPr>
              <a:t> вершин):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– влияние семьи (с детских лет усваиваются ограниченное, одностороннее представление о себе; человек может прожить всю жизнь, реализуя «программу», заложенную еще в детстве);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– собственная инерция (любая перемена невозможна при инерции, что требует затрат энергии и настойчивости);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– недостаток поддержки (поддержка других помогает преодолеть недостаток энергии, необходимой для осуществления перемен);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</a:rPr>
              <a:t>– неадекватная обратная связь и враждебность других. 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9643CB1-3156-40E3-AC0F-5C92D0E9CCBA}"/>
              </a:ext>
            </a:extLst>
          </p:cNvPr>
          <p:cNvSpPr/>
          <p:nvPr/>
        </p:nvSpPr>
        <p:spPr>
          <a:xfrm>
            <a:off x="6715871" y="3923087"/>
            <a:ext cx="4591792" cy="237750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акмеология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 раздел психологии развития, исследующий закономерности и механизмы достижения высшей ступени (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акме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индивидуального 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666913"/>
            <a:ext cx="9407668" cy="21956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Тема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>
                <a:latin typeface="Arial Black" panose="020B0A04020102020204" pitchFamily="34" charset="0"/>
              </a:rPr>
              <a:t>15.  </a:t>
            </a:r>
            <a:br>
              <a:rPr lang="ru-RU" sz="3600" b="1" dirty="0">
                <a:latin typeface="Arial Black" panose="020B0A04020102020204" pitchFamily="34" charset="0"/>
              </a:rPr>
            </a:br>
            <a:r>
              <a: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Сущность, закономерности, принципы процесса воспитания и самовоспитания</a:t>
            </a:r>
            <a:br>
              <a:rPr lang="ru-RU" sz="36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36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254912"/>
            <a:ext cx="9407668" cy="23035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3300" i="1" dirty="0">
                <a:latin typeface="Arial Black" panose="020B0A04020102020204" pitchFamily="34" charset="0"/>
              </a:rPr>
              <a:t>Вопросы:</a:t>
            </a:r>
          </a:p>
          <a:p>
            <a:pPr lvl="0" algn="l"/>
            <a:r>
              <a:rPr lang="ru-RU" sz="3200" i="1" dirty="0"/>
              <a:t>1</a:t>
            </a:r>
            <a:r>
              <a:rPr lang="ru-RU" sz="3200" b="1" i="1" dirty="0"/>
              <a:t>. Воспитание в системе образования</a:t>
            </a:r>
          </a:p>
          <a:p>
            <a:pPr lvl="0" algn="l"/>
            <a:r>
              <a:rPr lang="ru-RU" sz="3200" b="1" i="1" dirty="0"/>
              <a:t>2. Закономерности процесса воспитания </a:t>
            </a:r>
          </a:p>
          <a:p>
            <a:pPr lvl="0" algn="l"/>
            <a:r>
              <a:rPr lang="ru-RU" sz="3200" b="1" i="1" dirty="0"/>
              <a:t>3. Принципы, определяющие процессы воспитания</a:t>
            </a:r>
            <a:endParaRPr lang="ru-RU" sz="3200" b="1" dirty="0"/>
          </a:p>
          <a:p>
            <a:pPr lvl="0" algn="l"/>
            <a:r>
              <a:rPr lang="ru-RU" sz="3200" b="1" i="1" dirty="0"/>
              <a:t>4. Самовоспитание</a:t>
            </a:r>
          </a:p>
          <a:p>
            <a:pPr algn="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B4914-276E-41ED-B012-208D2969C247}"/>
              </a:ext>
            </a:extLst>
          </p:cNvPr>
          <p:cNvSpPr/>
          <p:nvPr/>
        </p:nvSpPr>
        <p:spPr>
          <a:xfrm>
            <a:off x="1143000" y="443572"/>
            <a:ext cx="1714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Педагогика</a:t>
            </a:r>
          </a:p>
          <a:p>
            <a:r>
              <a:rPr lang="ru-RU" sz="2400" b="1" dirty="0"/>
              <a:t>ЭУМК </a:t>
            </a:r>
            <a:endParaRPr lang="ru-RU" sz="2400" dirty="0"/>
          </a:p>
        </p:txBody>
      </p:sp>
      <p:pic>
        <p:nvPicPr>
          <p:cNvPr id="6" name="Рисунок 5" descr="Академическая шапочка">
            <a:extLst>
              <a:ext uri="{FF2B5EF4-FFF2-40B4-BE49-F238E27FC236}">
                <a16:creationId xmlns:a16="http://schemas.microsoft.com/office/drawing/2014/main" id="{E49FD3B4-27DE-4531-ACF4-5EBDABA36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9861" y="443572"/>
            <a:ext cx="665732" cy="66573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211229" y="403116"/>
            <a:ext cx="2339439" cy="598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9475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7171" y="424543"/>
            <a:ext cx="9731829" cy="66625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/>
            <a:r>
              <a:rPr lang="ru-RU" sz="3600" i="1" dirty="0"/>
              <a:t>	</a:t>
            </a:r>
            <a:r>
              <a:rPr lang="ru-RU" sz="2800" i="1" dirty="0">
                <a:latin typeface="Segoe UI Black" panose="020B0A02040204020203" pitchFamily="34" charset="0"/>
                <a:ea typeface="Segoe UI Black" panose="020B0A02040204020203" pitchFamily="34" charset="0"/>
              </a:rPr>
              <a:t>Вопросы:</a:t>
            </a:r>
          </a:p>
          <a:p>
            <a:pPr lvl="1"/>
            <a:r>
              <a:rPr lang="ru-RU" sz="2800" i="1" dirty="0"/>
              <a:t>1</a:t>
            </a:r>
            <a:r>
              <a:rPr lang="ru-RU" sz="2400" b="1" i="1" dirty="0"/>
              <a:t>. Воспитание в системе образования</a:t>
            </a:r>
          </a:p>
          <a:p>
            <a:pPr lvl="1"/>
            <a:r>
              <a:rPr lang="ru-RU" sz="2400" b="1" i="1" dirty="0"/>
              <a:t>2. Закономерности процесса воспитания </a:t>
            </a:r>
          </a:p>
          <a:p>
            <a:pPr lvl="1"/>
            <a:r>
              <a:rPr lang="ru-RU" sz="2400" b="1" i="1" dirty="0"/>
              <a:t>3. Принципы, определяющие процессы воспитания</a:t>
            </a:r>
            <a:endParaRPr lang="ru-RU" sz="2400" b="1" dirty="0"/>
          </a:p>
          <a:p>
            <a:pPr lvl="1"/>
            <a:r>
              <a:rPr lang="ru-RU" sz="2400" b="1" i="1" dirty="0"/>
              <a:t>4. Самовоспитание</a:t>
            </a:r>
          </a:p>
          <a:p>
            <a:pPr lvl="1"/>
            <a:endParaRPr lang="ru-RU" sz="2800" b="1" i="1" dirty="0">
              <a:latin typeface="Arial Black" panose="020B0A04020102020204" pitchFamily="34" charset="0"/>
            </a:endParaRPr>
          </a:p>
          <a:p>
            <a:pPr lvl="1"/>
            <a:r>
              <a:rPr lang="ru-RU" sz="2800" b="1" i="1" dirty="0">
                <a:latin typeface="Arial Black" panose="020B0A04020102020204" pitchFamily="34" charset="0"/>
              </a:rPr>
              <a:t>	Литература: </a:t>
            </a:r>
          </a:p>
          <a:p>
            <a:pPr lvl="1"/>
            <a:r>
              <a:rPr lang="ru-RU" sz="2800" b="1" i="1" dirty="0">
                <a:latin typeface="Arial Black" panose="020B0A04020102020204" pitchFamily="34" charset="0"/>
              </a:rPr>
              <a:t>	</a:t>
            </a:r>
            <a:r>
              <a:rPr lang="ru-RU" sz="2000" b="1" dirty="0"/>
              <a:t>1. </a:t>
            </a:r>
            <a:r>
              <a:rPr lang="ru-RU" sz="2000" b="1" dirty="0" err="1"/>
              <a:t>Аксенчик</a:t>
            </a:r>
            <a:r>
              <a:rPr lang="ru-RU" sz="2000" b="1" dirty="0"/>
              <a:t>, Н. В. Педагогика и психология личностного и профессионального развития: дидактические материалы для студентов учреждений высшего образования : учебно-методическое пособие / Н. В. </a:t>
            </a:r>
            <a:r>
              <a:rPr lang="ru-RU" sz="2000" b="1" dirty="0" err="1"/>
              <a:t>Аксенчик</a:t>
            </a:r>
            <a:r>
              <a:rPr lang="ru-RU" sz="2000" b="1" dirty="0"/>
              <a:t>, В. Л. </a:t>
            </a:r>
            <a:r>
              <a:rPr lang="ru-RU" sz="2000" b="1" dirty="0" err="1"/>
              <a:t>Лозицкий</a:t>
            </a:r>
            <a:r>
              <a:rPr lang="ru-RU" sz="2000" b="1" dirty="0"/>
              <a:t> ; Министерство образования Республики Беларусь, УО «Полесский государственный университет». – Пинск : </a:t>
            </a:r>
            <a:r>
              <a:rPr lang="ru-RU" sz="2000" b="1" dirty="0" err="1"/>
              <a:t>ПолесГУ</a:t>
            </a:r>
            <a:r>
              <a:rPr lang="ru-RU" sz="2000" b="1" dirty="0"/>
              <a:t>, 2020. – 34 с. : табл.</a:t>
            </a:r>
          </a:p>
          <a:p>
            <a:pPr lvl="1"/>
            <a:r>
              <a:rPr lang="ru-RU" sz="2000" b="1" dirty="0"/>
              <a:t>	2. Педагогика: учебно-методический комплекс. – Минск: Институт современных знаний, 2016. </a:t>
            </a:r>
          </a:p>
          <a:p>
            <a:pPr lvl="1"/>
            <a:r>
              <a:rPr lang="ru-RU" sz="2000" b="1" dirty="0"/>
              <a:t>	3. Рожков, М.И. Теория и методика воспитания: учебник и практикум для вузов / </a:t>
            </a:r>
            <a:r>
              <a:rPr lang="ru-RU" sz="2000" b="1" dirty="0" err="1"/>
              <a:t>М.И.Рожков</a:t>
            </a:r>
            <a:r>
              <a:rPr lang="ru-RU" sz="2000" b="1" dirty="0"/>
              <a:t>, </a:t>
            </a:r>
            <a:r>
              <a:rPr lang="ru-RU" sz="2000" b="1" dirty="0" err="1"/>
              <a:t>Л.В.Байбородова</a:t>
            </a:r>
            <a:r>
              <a:rPr lang="ru-RU" sz="2000" b="1" dirty="0"/>
              <a:t> . – 2-е изд., </a:t>
            </a:r>
            <a:r>
              <a:rPr lang="ru-RU" sz="2000" b="1" dirty="0" err="1"/>
              <a:t>перераб</a:t>
            </a:r>
            <a:r>
              <a:rPr lang="ru-RU" sz="2000" b="1" dirty="0"/>
              <a:t>. и доп. – Москва: </a:t>
            </a:r>
            <a:r>
              <a:rPr lang="ru-RU" sz="2000" b="1" dirty="0" err="1"/>
              <a:t>Юрайт</a:t>
            </a:r>
            <a:r>
              <a:rPr lang="ru-RU" sz="2000" b="1" dirty="0"/>
              <a:t>, 2021. – 320 с.</a:t>
            </a:r>
          </a:p>
          <a:p>
            <a:r>
              <a:rPr lang="ru-RU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574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FE2E1-9E63-4FA3-ACD9-6C20A2D2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44" y="150314"/>
            <a:ext cx="8605383" cy="8931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Цель воспитания  (образования). </a:t>
            </a:r>
            <a:b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Первоначально: образование = воспитание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B6052-65A6-47AC-AC99-C588A3854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688" y="2254085"/>
            <a:ext cx="3238328" cy="431474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indent="0">
              <a:buNone/>
              <a:defRPr/>
            </a:pPr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Педагоги- гуманисты </a:t>
            </a:r>
            <a:r>
              <a:rPr lang="ru-RU" sz="1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Рабле, Монтень</a:t>
            </a:r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indent="0">
              <a:buNone/>
              <a:defRPr/>
            </a:pPr>
            <a:r>
              <a:rPr lang="ru-RU" sz="1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социалисты-утописты</a:t>
            </a:r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Т.Мор</a:t>
            </a:r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Т. </a:t>
            </a:r>
            <a:r>
              <a:rPr lang="ru-RU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Компонелла</a:t>
            </a:r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и др.); </a:t>
            </a:r>
          </a:p>
          <a:p>
            <a:pPr indent="0">
              <a:buNone/>
              <a:defRPr/>
            </a:pPr>
            <a:r>
              <a:rPr lang="ru-RU" sz="1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французские просветители и философы  </a:t>
            </a:r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18 в. (Дидро, Гельвеций); </a:t>
            </a:r>
          </a:p>
          <a:p>
            <a:pPr indent="0">
              <a:buNone/>
              <a:defRPr/>
            </a:pPr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революционеры-демократы, философы-экономисты </a:t>
            </a:r>
            <a:r>
              <a:rPr lang="ru-RU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(Маркс, Энгельс; </a:t>
            </a:r>
          </a:p>
          <a:p>
            <a:pPr indent="0">
              <a:buNone/>
              <a:defRPr/>
            </a:pPr>
            <a:r>
              <a:rPr lang="ru-RU" sz="1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представители советской педагогики  </a:t>
            </a:r>
          </a:p>
          <a:p>
            <a:pPr indent="0">
              <a:buNone/>
              <a:defRPr/>
            </a:pPr>
            <a:endParaRPr lang="ru-RU" sz="1350" b="1" i="1" dirty="0"/>
          </a:p>
          <a:p>
            <a:pPr indent="0">
              <a:buNone/>
              <a:defRPr/>
            </a:pPr>
            <a:endParaRPr lang="ru-RU" sz="1350" b="1" i="1" dirty="0"/>
          </a:p>
          <a:p>
            <a:pPr indent="0">
              <a:buNone/>
              <a:defRPr/>
            </a:pPr>
            <a:endParaRPr lang="ru-RU" sz="1350" b="1" i="1" dirty="0"/>
          </a:p>
          <a:p>
            <a:pPr indent="0">
              <a:buNone/>
              <a:defRPr/>
            </a:pPr>
            <a:endParaRPr lang="ru-RU" sz="1350" b="1" i="1" dirty="0"/>
          </a:p>
          <a:p>
            <a:pPr indent="0">
              <a:buNone/>
              <a:defRPr/>
            </a:pPr>
            <a:r>
              <a:rPr lang="ru-RU" sz="1350" b="1" i="1" dirty="0"/>
              <a:t>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CFDE2C5-81C3-43F5-ABE5-5E3E5A130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132" y="889348"/>
            <a:ext cx="3919042" cy="58207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endParaRPr lang="ru-RU" sz="3300" dirty="0"/>
          </a:p>
          <a:p>
            <a:pPr>
              <a:defRPr/>
            </a:pPr>
            <a:endParaRPr lang="ru-RU" sz="3300" dirty="0"/>
          </a:p>
          <a:p>
            <a:pPr marL="457200" lvl="1" indent="0" algn="ctr">
              <a:buNone/>
              <a:defRPr/>
            </a:pPr>
            <a:endParaRPr lang="ru-RU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lvl="1" indent="0" algn="ctr">
              <a:buNone/>
              <a:defRPr/>
            </a:pP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lvl="1" indent="0" algn="ctr">
              <a:buNone/>
              <a:defRPr/>
            </a:pP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lvl="1" indent="0" algn="ctr">
              <a:buNone/>
              <a:defRPr/>
            </a:pP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lvl="1" indent="0" algn="ctr"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Всестороннее и гармоническое развитие личности </a:t>
            </a:r>
          </a:p>
          <a:p>
            <a:pPr>
              <a:defRPr/>
            </a:pPr>
            <a:endParaRPr lang="ru-RU" sz="55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 sz="55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трелка: вправо с вырезом 4">
            <a:extLst>
              <a:ext uri="{FF2B5EF4-FFF2-40B4-BE49-F238E27FC236}">
                <a16:creationId xmlns:a16="http://schemas.microsoft.com/office/drawing/2014/main" id="{2A426BFB-187E-48A3-B0E8-FA1CB22C6859}"/>
              </a:ext>
            </a:extLst>
          </p:cNvPr>
          <p:cNvSpPr/>
          <p:nvPr/>
        </p:nvSpPr>
        <p:spPr>
          <a:xfrm>
            <a:off x="3916906" y="2098147"/>
            <a:ext cx="4763079" cy="3436284"/>
          </a:xfrm>
          <a:prstGeom prst="notchedRightArrow">
            <a:avLst>
              <a:gd name="adj1" fmla="val 50000"/>
              <a:gd name="adj2" fmla="val 35716"/>
            </a:avLst>
          </a:prstGeom>
          <a:solidFill>
            <a:srgbClr val="99CC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Цель воспитания  (образования)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в истории педагогики</a:t>
            </a:r>
          </a:p>
        </p:txBody>
      </p:sp>
      <p:sp>
        <p:nvSpPr>
          <p:cNvPr id="8" name="Волна 7">
            <a:extLst>
              <a:ext uri="{FF2B5EF4-FFF2-40B4-BE49-F238E27FC236}">
                <a16:creationId xmlns:a16="http://schemas.microsoft.com/office/drawing/2014/main" id="{40782B86-E48C-4228-BDEF-44D78A6D679B}"/>
              </a:ext>
            </a:extLst>
          </p:cNvPr>
          <p:cNvSpPr/>
          <p:nvPr/>
        </p:nvSpPr>
        <p:spPr>
          <a:xfrm>
            <a:off x="912515" y="259226"/>
            <a:ext cx="2279389" cy="806823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 широком смысле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DC1904-14B4-43A9-AA76-2728D8A1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49" y="1022340"/>
            <a:ext cx="3326458" cy="23034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AD303A-67AD-4606-B15C-D448F44C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719" y="4418923"/>
            <a:ext cx="3270887" cy="2131727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1370337" y="1247244"/>
            <a:ext cx="1045029" cy="886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2CE1E-B972-4671-A32D-2D87537F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444" y="392166"/>
            <a:ext cx="8079288" cy="8694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Воспитание как одна из составляющих 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39210-C814-4810-BE2A-4AFBE4F77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365336"/>
            <a:ext cx="4914378" cy="510049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indent="0">
              <a:buNone/>
              <a:defRPr/>
            </a:pPr>
            <a:endParaRPr lang="ru-RU" sz="1800" b="1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lvl="1" indent="0">
              <a:buNone/>
              <a:defRPr/>
            </a:pPr>
            <a:r>
              <a:rPr lang="ru-RU" sz="1800" b="1" dirty="0">
                <a:latin typeface="Arial Black" panose="020B0A04020102020204" pitchFamily="34" charset="0"/>
                <a:cs typeface="Calibri" panose="020F0502020204030204" pitchFamily="34" charset="0"/>
              </a:rPr>
              <a:t>ТЕОРИЯ ВОСПИТАНИЯ – </a:t>
            </a:r>
          </a:p>
          <a:p>
            <a:pPr lvl="1" indent="0">
              <a:buNone/>
              <a:defRPr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научная дисциплина (часть педагогики), которая изучает процессы и принципы воспитания, разрабатывает методы и стратегии воздействия на развитие личности. </a:t>
            </a:r>
          </a:p>
          <a:p>
            <a:pPr lvl="1" indent="0">
              <a:buNone/>
              <a:defRPr/>
            </a:pPr>
            <a:r>
              <a:rPr lang="ru-RU" sz="1800" b="1" dirty="0">
                <a:latin typeface="Arial Black" panose="020B0A04020102020204" pitchFamily="34" charset="0"/>
                <a:cs typeface="Calibri" panose="020F0502020204030204" pitchFamily="34" charset="0"/>
              </a:rPr>
              <a:t>Воспитательный процесс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– это целенаправленная деятельность по формированию и развитию личности, ее ценностных ориентаций, качеств и норм поведения.</a:t>
            </a:r>
          </a:p>
          <a:p>
            <a:pPr lvl="1" indent="0">
              <a:buNone/>
              <a:defRPr/>
            </a:pPr>
            <a:r>
              <a:rPr lang="ru-RU" sz="1800" b="1" dirty="0">
                <a:latin typeface="Arial Black" panose="020B0A04020102020204" pitchFamily="34" charset="0"/>
                <a:cs typeface="Calibri" panose="020F0502020204030204" pitchFamily="34" charset="0"/>
              </a:rPr>
              <a:t>Воспитательная работа—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это профессиональная педагогическая деятельность, направленная на организацию воспитательной среды в образовательном учреждении и управление процессом воспитания.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D4D90CE-529E-43DF-A2F1-F0A98F738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56" y="1913201"/>
            <a:ext cx="4762316" cy="45744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4000" dirty="0">
                <a:latin typeface="Arial Black" panose="020B0A04020102020204" pitchFamily="34" charset="0"/>
              </a:rPr>
              <a:t>Образование –</a:t>
            </a:r>
          </a:p>
          <a:p>
            <a:pPr marL="0" indent="0">
              <a:buNone/>
              <a:defRPr/>
            </a:pPr>
            <a:r>
              <a:rPr lang="ru-RU" sz="4000" dirty="0">
                <a:latin typeface="Arial Black" panose="020B0A04020102020204" pitchFamily="34" charset="0"/>
              </a:rPr>
              <a:t>триединый процесс</a:t>
            </a:r>
          </a:p>
          <a:p>
            <a:pPr lvl="1">
              <a:defRPr/>
            </a:pPr>
            <a:r>
              <a:rPr lang="ru-RU" sz="3600" dirty="0">
                <a:latin typeface="Arial Black" panose="020B0A04020102020204" pitchFamily="34" charset="0"/>
              </a:rPr>
              <a:t>обучения, </a:t>
            </a:r>
          </a:p>
          <a:p>
            <a:pPr lvl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воспитания </a:t>
            </a:r>
            <a:r>
              <a:rPr lang="ru-RU" sz="3600" dirty="0">
                <a:latin typeface="Arial Black" panose="020B0A04020102020204" pitchFamily="34" charset="0"/>
              </a:rPr>
              <a:t>и </a:t>
            </a:r>
          </a:p>
          <a:p>
            <a:pPr lvl="1">
              <a:defRPr/>
            </a:pPr>
            <a:r>
              <a:rPr lang="ru-RU" sz="3600" dirty="0">
                <a:latin typeface="Arial Black" panose="020B0A04020102020204" pitchFamily="34" charset="0"/>
              </a:rPr>
              <a:t>развития личности  </a:t>
            </a:r>
          </a:p>
          <a:p>
            <a:pPr>
              <a:defRPr/>
            </a:pPr>
            <a:endParaRPr lang="ru-RU" sz="55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 sz="55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Волна 7">
            <a:extLst>
              <a:ext uri="{FF2B5EF4-FFF2-40B4-BE49-F238E27FC236}">
                <a16:creationId xmlns:a16="http://schemas.microsoft.com/office/drawing/2014/main" id="{758161FF-0BE3-483A-8AE5-A8910BDE80F4}"/>
              </a:ext>
            </a:extLst>
          </p:cNvPr>
          <p:cNvSpPr/>
          <p:nvPr/>
        </p:nvSpPr>
        <p:spPr>
          <a:xfrm>
            <a:off x="373355" y="309565"/>
            <a:ext cx="2833303" cy="1114914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Воспитание в узком смысле </a:t>
            </a:r>
          </a:p>
        </p:txBody>
      </p:sp>
    </p:spTree>
    <p:extLst>
      <p:ext uri="{BB962C8B-B14F-4D97-AF65-F5344CB8AC3E}">
        <p14:creationId xmlns:p14="http://schemas.microsoft.com/office/powerpoint/2010/main" val="210953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65214-E564-46A2-935A-335DFC0B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63" y="364331"/>
            <a:ext cx="11813274" cy="6361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Воспитание – целенаправленный процесс формирования личности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43007D-C329-4948-B819-6B053631C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924" y="1453019"/>
            <a:ext cx="2576375" cy="49715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2000" b="1" dirty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latin typeface="Arial Black" panose="020B0A04020102020204" pitchFamily="34" charset="0"/>
              </a:rPr>
              <a:t>Воспитание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/>
              <a:t>-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/>
              <a:t>это  организованное, управляемое и контролируемое взаимодействие воспитателей и воспитанников, способствующее формирование  личности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B0E90E-2A11-4EB0-AE5B-575FB7A6C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7587" y="1453019"/>
            <a:ext cx="7918363" cy="5039856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	</a:t>
            </a:r>
          </a:p>
          <a:p>
            <a:pPr marL="0" indent="0">
              <a:buNone/>
            </a:pPr>
            <a:r>
              <a:rPr lang="ru-RU" sz="1800" b="1" dirty="0">
                <a:latin typeface="Arial Black" panose="020B0A04020102020204" pitchFamily="34" charset="0"/>
              </a:rPr>
              <a:t>	Воспитательный процесс </a:t>
            </a:r>
            <a:r>
              <a:rPr lang="ru-RU" sz="1800" b="1" dirty="0"/>
              <a:t>– это целенаправленная деятельность по 	формированию и развитию личности, ее ценностных ориентаций, качеств и норм поведения.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000" b="1" dirty="0"/>
          </a:p>
          <a:p>
            <a:pPr marL="457200" lvl="1" indent="0">
              <a:buNone/>
            </a:pPr>
            <a:endParaRPr lang="ru-RU" sz="1800" b="1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endParaRPr lang="ru-RU" sz="1800" b="1" dirty="0">
              <a:latin typeface="Arial Black" panose="020B0A04020102020204" pitchFamily="34" charset="0"/>
            </a:endParaRPr>
          </a:p>
          <a:p>
            <a:pPr marL="457200" lvl="1" indent="0">
              <a:buNone/>
            </a:pPr>
            <a:r>
              <a:rPr lang="ru-RU" sz="1600" b="1" dirty="0">
                <a:latin typeface="Arial Black" panose="020B0A04020102020204" pitchFamily="34" charset="0"/>
              </a:rPr>
              <a:t>Воспитательный процесс направ</a:t>
            </a:r>
            <a:r>
              <a:rPr lang="ru-RU" sz="1600" b="1" dirty="0"/>
              <a:t>лен на: </a:t>
            </a:r>
          </a:p>
          <a:p>
            <a:pPr marL="457200" lvl="1" indent="0">
              <a:buNone/>
            </a:pPr>
            <a:r>
              <a:rPr lang="ru-RU" sz="1600" b="1" dirty="0"/>
              <a:t>- содействие социализации личности, </a:t>
            </a:r>
          </a:p>
          <a:p>
            <a:pPr marL="457200" lvl="1" indent="0">
              <a:buNone/>
            </a:pPr>
            <a:r>
              <a:rPr lang="ru-RU" sz="1600" b="1" dirty="0"/>
              <a:t>- развитие самосознания личности, </a:t>
            </a:r>
          </a:p>
          <a:p>
            <a:pPr lvl="1">
              <a:buFontTx/>
              <a:buChar char="-"/>
            </a:pPr>
            <a:r>
              <a:rPr lang="ru-RU" sz="1600" b="1" dirty="0"/>
              <a:t>развитие интеллектуальных способностей и критического мышления,</a:t>
            </a:r>
          </a:p>
          <a:p>
            <a:pPr lvl="1">
              <a:buFontTx/>
              <a:buChar char="-"/>
            </a:pPr>
            <a:r>
              <a:rPr lang="ru-RU" sz="1600" b="1" dirty="0"/>
              <a:t>формирование у воспитанников возможностей и стремлений к саморазвитию и самореализации,</a:t>
            </a:r>
          </a:p>
          <a:p>
            <a:pPr lvl="1">
              <a:buFontTx/>
              <a:buChar char="-"/>
            </a:pPr>
            <a:r>
              <a:rPr lang="ru-RU" sz="1600" b="1" dirty="0"/>
              <a:t>выработку глубоких личных убеждений и моральных ценностей, </a:t>
            </a:r>
          </a:p>
          <a:p>
            <a:pPr lvl="1">
              <a:buFontTx/>
              <a:buChar char="-"/>
            </a:pPr>
            <a:r>
              <a:rPr lang="ru-RU" sz="1600" b="1" dirty="0"/>
              <a:t>стимулирование реализации творческого потенциала личности.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F8C20605-25E0-4AD4-841A-72B710989C4F}"/>
              </a:ext>
            </a:extLst>
          </p:cNvPr>
          <p:cNvSpPr/>
          <p:nvPr/>
        </p:nvSpPr>
        <p:spPr>
          <a:xfrm>
            <a:off x="4940570" y="2864243"/>
            <a:ext cx="3061648" cy="1129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C954D4-756B-4249-9442-2B95B538AC1A}"/>
              </a:ext>
            </a:extLst>
          </p:cNvPr>
          <p:cNvSpPr/>
          <p:nvPr/>
        </p:nvSpPr>
        <p:spPr>
          <a:xfrm>
            <a:off x="8824413" y="2655895"/>
            <a:ext cx="2912662" cy="12828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воспитатель воспитанник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9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0FCE8-DA84-4FCF-9D1D-2A17B531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Воспитательный процесс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62F89D-E646-4443-BE25-6ABEA381F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556" y="1253330"/>
            <a:ext cx="2404998" cy="45086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Характерные черты</a:t>
            </a:r>
            <a:r>
              <a:rPr lang="ru-RU" dirty="0"/>
              <a:t>: 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4B07A6-FE7D-4D42-8539-CD5527D02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5074" y="1253330"/>
            <a:ext cx="6914367" cy="450864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/>
              <a:t>целенаправленность </a:t>
            </a:r>
            <a:r>
              <a:rPr lang="ru-RU" sz="2400" dirty="0"/>
              <a:t>(представление об идеальной модели личности, на формирование которой ориентируются участники воспитательного процесса) </a:t>
            </a:r>
          </a:p>
          <a:p>
            <a:r>
              <a:rPr lang="ru-RU" sz="2400" b="1" dirty="0"/>
              <a:t>комплексность (многофакторность) – </a:t>
            </a:r>
            <a:r>
              <a:rPr lang="ru-RU" sz="2400" dirty="0"/>
              <a:t>зависимость процесса воспитания от многих внешних и внутренних, субъективных и объективных  факторов</a:t>
            </a:r>
          </a:p>
          <a:p>
            <a:r>
              <a:rPr lang="ru-RU" sz="2400" b="1" dirty="0"/>
              <a:t>длительность  и непрерывность </a:t>
            </a:r>
          </a:p>
          <a:p>
            <a:r>
              <a:rPr lang="ru-RU" sz="2400" b="1" dirty="0"/>
              <a:t>отдаленность и неопределенность </a:t>
            </a:r>
            <a:r>
              <a:rPr lang="ru-RU" sz="2400" dirty="0"/>
              <a:t>результатов (обусловленность длительностью формирования основных параметров личности)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58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004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i="1" dirty="0">
                <a:latin typeface="Arial Black" panose="020B0A04020102020204" pitchFamily="34" charset="0"/>
              </a:rPr>
              <a:t>Закономерности процесса воспитания </a:t>
            </a:r>
            <a:br>
              <a:rPr lang="ru-RU" sz="3200" i="1" dirty="0">
                <a:latin typeface="Arial Black" panose="020B0A04020102020204" pitchFamily="34" charset="0"/>
              </a:rPr>
            </a:b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90389"/>
            <a:ext cx="5855524" cy="46745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 Социальная детерминированность воспитания (обусловленность целей и задач воспитания  мировоззрением, нравственно-этическими ориентирами, правовые нормами общества, государства) </a:t>
            </a:r>
          </a:p>
          <a:p>
            <a:pPr marL="0" lvl="0" indent="0"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 Обусловленность результатов воспитания реальными условиями жизни и деятельности человека </a:t>
            </a:r>
          </a:p>
          <a:p>
            <a:pPr marL="0" indent="0" algn="just">
              <a:buClr>
                <a:srgbClr val="0BD0D9"/>
              </a:buClr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Процесс воспитания является неотъемлемой составляющей образования человека, тесно связан с процессами его обучения и развития </a:t>
            </a:r>
          </a:p>
          <a:p>
            <a:pPr marL="0" indent="0" algn="just">
              <a:buClr>
                <a:srgbClr val="0BD0D9"/>
              </a:buClr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Связь и взаимообусловленность всех элементов воспитательного процесса – целей, задач, содержания, средств, методов и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40877" y="1484069"/>
            <a:ext cx="4044443" cy="19825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Справочно</a:t>
            </a:r>
            <a:r>
              <a:rPr lang="ru-RU" b="1" dirty="0">
                <a:solidFill>
                  <a:schemeClr val="tx1"/>
                </a:solidFill>
              </a:rPr>
              <a:t>:  закономерности воспитания —устойчивые, повторяющиеся связи  между отдельными сторонами и явлениями воспитательного процесса.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7938" y="6064935"/>
            <a:ext cx="6096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. 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640877" y="3786154"/>
            <a:ext cx="3942608" cy="247685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закономерностях базируются основные принципы воспитания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2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AB09-2246-4517-BEEE-C0547710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59" y="156949"/>
            <a:ext cx="11282082" cy="105930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основные принципы воспитательного процесса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55AB3-CC93-4BCB-89ED-41AE1E054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959" y="1114816"/>
            <a:ext cx="2478246" cy="288397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2000" b="1" i="1" dirty="0"/>
          </a:p>
          <a:p>
            <a:pPr marL="0" indent="0" algn="ctr">
              <a:buNone/>
            </a:pPr>
            <a:r>
              <a:rPr lang="ru-RU" sz="2000" b="1" i="1" dirty="0"/>
              <a:t>Принципы определяют совокупность требований к содержанию воспитательного процесса</a:t>
            </a:r>
            <a:endParaRPr lang="ru-RU" sz="2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7E5AAE-E68A-4BD3-A6B2-B5A7CA7CF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6768" y="1114816"/>
            <a:ext cx="8367386" cy="46972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16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000" dirty="0"/>
              <a:t>1</a:t>
            </a:r>
            <a:r>
              <a:rPr lang="ru-RU" sz="2000" dirty="0"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cs typeface="Times New Roman" panose="02020603050405020304" pitchFamily="18" charset="0"/>
              </a:rPr>
              <a:t>Принцип </a:t>
            </a:r>
            <a:r>
              <a:rPr lang="ru-RU" sz="2000" b="1" dirty="0" err="1">
                <a:cs typeface="Times New Roman" panose="02020603050405020304" pitchFamily="18" charset="0"/>
              </a:rPr>
              <a:t>природосообразности</a:t>
            </a:r>
            <a:r>
              <a:rPr lang="ru-RU" sz="2000" dirty="0">
                <a:cs typeface="Times New Roman" panose="02020603050405020304" pitchFamily="18" charset="0"/>
              </a:rPr>
              <a:t> (учет взаимосвязи  естественных и социальных процессов; согласование воспитания с общими законами развития природы, человека, общества; формирование  ответственности за развитие самого себя, за эволюцию цивилизации)</a:t>
            </a:r>
          </a:p>
          <a:p>
            <a:pPr marL="457200" lvl="1" indent="0">
              <a:buNone/>
            </a:pPr>
            <a:r>
              <a:rPr lang="ru-RU" sz="2000" dirty="0"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cs typeface="Times New Roman" panose="02020603050405020304" pitchFamily="18" charset="0"/>
              </a:rPr>
              <a:t>Принцип </a:t>
            </a:r>
            <a:r>
              <a:rPr lang="ru-RU" sz="2000" b="1" dirty="0" err="1">
                <a:cs typeface="Times New Roman" panose="02020603050405020304" pitchFamily="18" charset="0"/>
              </a:rPr>
              <a:t>культуросообразности</a:t>
            </a:r>
            <a:r>
              <a:rPr lang="ru-RU" sz="2000" dirty="0">
                <a:cs typeface="Times New Roman" panose="02020603050405020304" pitchFamily="18" charset="0"/>
              </a:rPr>
              <a:t> (в основе воспитания – национальные и общечеловеческие ценности культуры, учет особенностей и традиций тех или иных регионов) </a:t>
            </a:r>
          </a:p>
          <a:p>
            <a:pPr marL="457200" lvl="1" indent="0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3. Принцип </a:t>
            </a:r>
            <a:r>
              <a:rPr lang="ru-RU" sz="2000" b="1" dirty="0" err="1">
                <a:cs typeface="Times New Roman" panose="02020603050405020304" pitchFamily="18" charset="0"/>
              </a:rPr>
              <a:t>центрации</a:t>
            </a:r>
            <a:r>
              <a:rPr lang="ru-RU" sz="2000" b="1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(признание приоритета личности по отношению к обществу, государству, социальным институтам; воспитательные процессы, институты воспитания  -  средствами развития личности) </a:t>
            </a:r>
          </a:p>
          <a:p>
            <a:pPr marL="457200" lvl="1" indent="0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4. Принцип </a:t>
            </a:r>
            <a:r>
              <a:rPr lang="ru-RU" altLang="ru-RU" sz="2000" b="1" dirty="0">
                <a:cs typeface="Times New Roman" panose="02020603050405020304" pitchFamily="18" charset="0"/>
              </a:rPr>
              <a:t>гуманизма (</a:t>
            </a:r>
            <a:r>
              <a:rPr lang="ru-RU" altLang="ru-RU" sz="2000" dirty="0">
                <a:cs typeface="Times New Roman" panose="02020603050405020304" pitchFamily="18" charset="0"/>
              </a:rPr>
              <a:t>уважение личности в процессе воспитания, признание ее человеческих и гражданских прав, вера в способности и возможности ее совершенствования)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416BAC-7F7D-4134-BAF4-E2DB9ED6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99" y="4459265"/>
            <a:ext cx="2503106" cy="1965285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6015477" y="5912285"/>
            <a:ext cx="2612572" cy="76334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8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AB09-2246-4517-BEEE-C0547710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59" y="156949"/>
            <a:ext cx="11282082" cy="105930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Black" panose="020B0A04020102020204" pitchFamily="34" charset="0"/>
              </a:rPr>
              <a:t>основные принципы воспитательного процесса</a:t>
            </a:r>
            <a:br>
              <a:rPr lang="ru-RU" sz="3200" dirty="0">
                <a:latin typeface="Arial Black" panose="020B0A04020102020204" pitchFamily="34" charset="0"/>
              </a:rPr>
            </a:b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55AB3-CC93-4BCB-89ED-41AE1E054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959" y="1077238"/>
            <a:ext cx="2489868" cy="263776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i="1" dirty="0"/>
          </a:p>
          <a:p>
            <a:pPr marL="0" indent="0" algn="ctr">
              <a:buNone/>
            </a:pPr>
            <a:r>
              <a:rPr lang="ru-RU" sz="2000" b="1" i="1" dirty="0"/>
              <a:t>Принципы определяют совокупность требований к содержанию воспитательного процесса</a:t>
            </a:r>
            <a:endParaRPr lang="ru-RU" sz="20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7E5AAE-E68A-4BD3-A6B2-B5A7CA7CF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9502" y="1077239"/>
            <a:ext cx="8079288" cy="529851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природосообразности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культуросообразности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центрации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гуманизма </a:t>
            </a:r>
          </a:p>
          <a:p>
            <a:pPr marL="457200" lvl="1" indent="0">
              <a:buNone/>
            </a:pPr>
            <a:r>
              <a:rPr lang="ru-RU" alt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научности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(учет возрастных, гендерных, психологических, физических и иных  особенностей детей и обучающихся, опора на достижения системы  научных знаний о человеке)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Принцип ненасилия и толерантности 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(позитивное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 и терпимость воспитателя к воспитаннику, принятие его индивидуальности; отказ от любых форм психологического и физического насилия; создание условий для свободного выражения чувств, отношений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связи воспитания с жизнью 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(у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 демографических, социальных, экономических, экологических и других условий жизнедеятельности воспитанника)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вариативности деятельности 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содержания воспитательной деятельности изменяющимся интересам, потребностям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возможностям </a:t>
            </a:r>
            <a:r>
              <a:rPr lang="ru-RU" alt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444444"/>
              </a:solidFill>
              <a:latin typeface="Open Sans"/>
            </a:endParaRPr>
          </a:p>
          <a:p>
            <a:pPr marL="0" indent="0">
              <a:buNone/>
            </a:pPr>
            <a:endParaRPr lang="ru-RU" altLang="ru-RU" sz="2000" dirty="0">
              <a:solidFill>
                <a:srgbClr val="444444"/>
              </a:solidFill>
              <a:latin typeface="Open Sans"/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6E68E8-9CE8-4547-9C82-C25D07C9B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96" y="3933173"/>
            <a:ext cx="2475131" cy="23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35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4073</TotalTime>
  <Words>1109</Words>
  <Application>Microsoft Office PowerPoint</Application>
  <PresentationFormat>Широкоэкранный</PresentationFormat>
  <Paragraphs>196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Open Sans</vt:lpstr>
      <vt:lpstr>Segoe UI</vt:lpstr>
      <vt:lpstr>Segoe UI Black</vt:lpstr>
      <vt:lpstr>Times New Roman</vt:lpstr>
      <vt:lpstr>Тема Office</vt:lpstr>
      <vt:lpstr>   Раздел 3.  ТЕОРИЯ И ПРАКТИКА ВОСПИТАНИЯ  Тема 15   Сущность, закономерности, принципы процесса воспитания и самовоспитания  </vt:lpstr>
      <vt:lpstr>Презентация PowerPoint</vt:lpstr>
      <vt:lpstr>Цель воспитания  (образования).  Первоначально: образование = воспитание </vt:lpstr>
      <vt:lpstr>Воспитание как одна из составляющих  образования</vt:lpstr>
      <vt:lpstr> Воспитание – целенаправленный процесс формирования личности </vt:lpstr>
      <vt:lpstr>Воспитательный процесс</vt:lpstr>
      <vt:lpstr>Закономерности процесса воспитания  </vt:lpstr>
      <vt:lpstr>основные принципы воспитательного процесса </vt:lpstr>
      <vt:lpstr>основные принципы воспитательного процесса </vt:lpstr>
      <vt:lpstr>Принципы организации воспитательного процесса</vt:lpstr>
      <vt:lpstr>Принципы, определяющие требования к взаимодействию воспитателей и воспитанников</vt:lpstr>
      <vt:lpstr>Воспитание в системе образования</vt:lpstr>
      <vt:lpstr>Презентация PowerPoint</vt:lpstr>
      <vt:lpstr>Самовоспитание </vt:lpstr>
      <vt:lpstr>Самопознание </vt:lpstr>
      <vt:lpstr>Самопознание – один из механизмов  личностного роста </vt:lpstr>
      <vt:lpstr>Стремление к достижению успеха – одно из качеств личности, необходимое в современном мире </vt:lpstr>
      <vt:lpstr>Тема 15.   Сущность, закономерности, принципы процесса воспитания и самовоспитания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 Введение в дисциплину «Психология дизайн-деятельности»</dc:title>
  <dc:creator>Fujitsu</dc:creator>
  <cp:lastModifiedBy>Татьяна Кузьминич</cp:lastModifiedBy>
  <cp:revision>342</cp:revision>
  <cp:lastPrinted>2022-09-12T21:30:05Z</cp:lastPrinted>
  <dcterms:created xsi:type="dcterms:W3CDTF">2020-09-07T03:13:46Z</dcterms:created>
  <dcterms:modified xsi:type="dcterms:W3CDTF">2025-04-14T19:59:46Z</dcterms:modified>
</cp:coreProperties>
</file>