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428" r:id="rId3"/>
    <p:sldId id="562" r:id="rId4"/>
    <p:sldId id="316" r:id="rId5"/>
    <p:sldId id="558" r:id="rId6"/>
    <p:sldId id="540" r:id="rId7"/>
    <p:sldId id="539" r:id="rId8"/>
    <p:sldId id="547" r:id="rId9"/>
    <p:sldId id="541" r:id="rId10"/>
    <p:sldId id="542" r:id="rId11"/>
    <p:sldId id="543" r:id="rId12"/>
    <p:sldId id="544" r:id="rId13"/>
    <p:sldId id="545" r:id="rId14"/>
    <p:sldId id="549" r:id="rId15"/>
    <p:sldId id="550" r:id="rId16"/>
    <p:sldId id="551" r:id="rId17"/>
    <p:sldId id="552" r:id="rId18"/>
    <p:sldId id="548" r:id="rId19"/>
    <p:sldId id="553" r:id="rId20"/>
    <p:sldId id="554" r:id="rId21"/>
    <p:sldId id="555" r:id="rId22"/>
    <p:sldId id="563" r:id="rId23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256"/>
            <p14:sldId id="428"/>
            <p14:sldId id="562"/>
            <p14:sldId id="316"/>
            <p14:sldId id="558"/>
            <p14:sldId id="540"/>
            <p14:sldId id="539"/>
            <p14:sldId id="547"/>
            <p14:sldId id="541"/>
            <p14:sldId id="542"/>
            <p14:sldId id="543"/>
            <p14:sldId id="544"/>
            <p14:sldId id="545"/>
            <p14:sldId id="549"/>
            <p14:sldId id="550"/>
            <p14:sldId id="551"/>
            <p14:sldId id="552"/>
            <p14:sldId id="548"/>
            <p14:sldId id="553"/>
            <p14:sldId id="554"/>
            <p14:sldId id="555"/>
            <p14:sldId id="5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667" autoAdjust="0"/>
  </p:normalViewPr>
  <p:slideViewPr>
    <p:cSldViewPr snapToGrid="0">
      <p:cViewPr varScale="1">
        <p:scale>
          <a:sx n="81" d="100"/>
          <a:sy n="81" d="100"/>
        </p:scale>
        <p:origin x="4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837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111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395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837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69C609-3180-4F68-8D9B-0C9672C92B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3FE1326-C7BF-4D0E-9F85-ED898F5F8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F609F7-EA55-40F7-9E8E-E6D061292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EC3354-7264-4B4D-BD7D-EEE760115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D335F7-C65A-498F-A70B-B6A49C28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976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A4481-BF83-4A0A-AD7B-0EC132EE2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912248E-BBDF-431A-94D3-67C1A9FBC7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A130EB-A1DD-4757-9BB8-8101FA12A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F873B3-2E3C-4955-8AE5-E37E7F12A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DBFCBC-56E8-4BD4-BA5D-1C61F3F19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8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8015504-EC4A-412D-BDC1-C10AC83D61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BBFD041-C0F6-4FE5-AAE6-A79EBED65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F1690A-0F36-452E-9A4F-3251EE685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55BC1D-24E9-424F-AE49-C20BF3D9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C1FE73-678F-4995-B71B-24C7E0272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21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2F3E95-B47A-4460-9AE0-6F1633F01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76E721-D837-4882-8915-9286DA446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87ABFE-1ACD-4094-8E83-7BDD1C3C7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94AA61-6120-44B5-B0B4-60FA47C3F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4FFE96-BDEF-4906-B923-F22B14953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05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CB919-C3CA-40DF-A575-CED21B6C1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CA689A-1FB8-488A-A894-D2F18388D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D6FCBA-ABF6-443E-80AC-8E5B07234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E92F0F-A411-4136-9A87-5D0B36191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DC29E9-6942-4A7D-9D25-D2CB9EF09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676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DE51DE-5E97-420A-88F3-382983F11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00799A-D64B-4C35-B417-674836DEA4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78A490-38D3-4C78-9000-8520FDF8E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571588-572D-401A-B9D4-C5F40BA0D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347B4E-A190-454D-BEFC-C5BDF6937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A78F28-8AFF-4A4B-883F-3757B1EE1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89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4727B3-EE38-4F32-9330-FBE75E768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9582BC-80F0-4635-BB7B-C569627DF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09D5E5-906E-4E4A-98A1-67BD139F2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842F04F-B5AB-4A07-9A30-3A60C30F38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8CC9352-708C-4E36-86C2-FF985EBBE6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9DBB425-A1F8-4EAF-B66F-AAEF720E8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6772DAE-F3DF-4D73-A6DC-BF58859D3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0EC0DEF-1819-4921-B858-A903675F3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40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EF0C0-9178-459C-A8BB-CBF67C153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18A5280-7323-4275-9E36-FCA3AC92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3542CA7-5DB2-48DF-BED8-E2BE2ED46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AE08A1E-DEDD-4CA1-9925-E9ADC6CB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48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DB1159C-C13E-469B-BF2D-93E3FBA7F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107435E-C24B-40AC-B9AA-50E3083A9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8037256-BF75-4806-A675-5A89B6180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79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742C6A-60C6-465D-80E5-0F8070A3C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531F70-0AB3-4283-88E0-6BFB618AF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1396847-F510-4682-8436-508C8076C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215F04D-DA0D-416B-9DE5-466D99D0E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2C2692-A270-46C9-BB20-A8265D67B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4FF628-EA1F-4957-B127-A17BFFD35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470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D11079-96B7-4C9D-A27A-B8325F2D4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FF4099C-219C-421A-A7FA-F890AC4A8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704B92-53E4-495A-908B-6BE4E48B0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E6EAAA-9E19-4B91-9ED4-E63E4F740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3AC00A-B369-4142-8CCE-0A03BE24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45C916-4F6A-4C68-8F00-FEE529073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016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0">
              <a:srgbClr val="7030A0">
                <a:alpha val="0"/>
                <a:lumMod val="93000"/>
                <a:lumOff val="7000"/>
              </a:srgb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5A0002-3989-4231-B74F-CED2F61A0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92366C-179B-41B3-8493-99BF09285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12E72B-37D3-4B29-9D16-D0CB89EE44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E4491C-0521-4B51-B9B2-EB705B62A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022863-AEE7-49B6-8F86-519E33ACD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61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biblioclub.ru/index.php?page=book&amp;id=49620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96537" y="1547545"/>
            <a:ext cx="10379824" cy="322633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Раздел 2. Дидактика </a:t>
            </a:r>
            <a:br>
              <a:rPr lang="ru-RU" sz="20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8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Тема 9. </a:t>
            </a:r>
            <a:br>
              <a:rPr lang="ru-RU" sz="28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Методы и средства обучения</a:t>
            </a:r>
            <a:b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endParaRPr lang="ru-RU" sz="3600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104015"/>
            <a:ext cx="9452361" cy="1463039"/>
          </a:xfrm>
        </p:spPr>
        <p:txBody>
          <a:bodyPr/>
          <a:lstStyle/>
          <a:p>
            <a:pPr algn="r"/>
            <a:r>
              <a:rPr lang="ru-RU" dirty="0" err="1"/>
              <a:t>Кузьминич</a:t>
            </a:r>
            <a:r>
              <a:rPr lang="ru-RU" dirty="0"/>
              <a:t> Татьяна Васильевна, </a:t>
            </a:r>
          </a:p>
          <a:p>
            <a:pPr algn="r"/>
            <a:r>
              <a:rPr lang="ru-RU" dirty="0"/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2254711" y="672831"/>
            <a:ext cx="17141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Педагогика</a:t>
            </a:r>
          </a:p>
          <a:p>
            <a:r>
              <a:rPr lang="ru-RU" sz="2400" b="1" dirty="0"/>
              <a:t>ЭУМК </a:t>
            </a:r>
            <a:endParaRPr lang="ru-RU" sz="2400" dirty="0"/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30939" y="436524"/>
            <a:ext cx="1111020" cy="1111020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6ECB3EFD-54AE-43B1-B407-2C3294ABB2FE}"/>
              </a:ext>
            </a:extLst>
          </p:cNvPr>
          <p:cNvSpPr/>
          <p:nvPr/>
        </p:nvSpPr>
        <p:spPr>
          <a:xfrm>
            <a:off x="9052027" y="582103"/>
            <a:ext cx="1924334" cy="8198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03A7F2-FEDF-461A-93F8-9A4487B06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74" y="119239"/>
            <a:ext cx="9605635" cy="1059305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	  Классификация методов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7394A-B46F-4F61-9B31-423363624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7891" y="1039660"/>
            <a:ext cx="5908110" cy="8290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i="1" dirty="0">
                <a:solidFill>
                  <a:srgbClr val="C00000"/>
                </a:solidFill>
              </a:rPr>
              <a:t>	</a:t>
            </a:r>
            <a:r>
              <a:rPr lang="ru-RU" sz="2000" i="1" dirty="0">
                <a:solidFill>
                  <a:srgbClr val="C00000"/>
                </a:solidFill>
                <a:latin typeface="Arial Black" panose="020B0A04020102020204" pitchFamily="34" charset="0"/>
              </a:rPr>
              <a:t>       ПО </a:t>
            </a:r>
            <a:r>
              <a:rPr lang="ru-RU" sz="2000" i="1" dirty="0">
                <a:solidFill>
                  <a:srgbClr val="C00000"/>
                </a:solidFill>
                <a:latin typeface="Arial Black" panose="020B0A04020102020204" pitchFamily="34" charset="0"/>
                <a:ea typeface="TimesNewRomanPS-ItalicMT"/>
                <a:cs typeface="Times New Roman" panose="02020603050405020304" pitchFamily="18" charset="0"/>
              </a:rPr>
              <a:t>ДИДАКТИЧЕСКОЙ ЦЕЛИ</a:t>
            </a:r>
            <a:r>
              <a:rPr lang="ru-RU" sz="2000" i="1" dirty="0">
                <a:solidFill>
                  <a:srgbClr val="C00000"/>
                </a:solidFill>
                <a:latin typeface="Arial Black" panose="020B0A04020102020204" pitchFamily="34" charset="0"/>
                <a:ea typeface="TimesNewRomanPS-BoldMT"/>
                <a:cs typeface="Times New Roman" panose="02020603050405020304" pitchFamily="18" charset="0"/>
              </a:rPr>
              <a:t>:</a:t>
            </a:r>
            <a:endParaRPr lang="ru-RU" sz="200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000" dirty="0">
              <a:latin typeface="Arial Black" panose="020B0A04020102020204" pitchFamily="34" charset="0"/>
            </a:endParaRPr>
          </a:p>
          <a:p>
            <a:endParaRPr lang="ru-RU" sz="2000" dirty="0">
              <a:latin typeface="Arial Black" panose="020B0A04020102020204" pitchFamily="34" charset="0"/>
            </a:endParaRPr>
          </a:p>
          <a:p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8D8B885-5D5B-4955-B002-55459D9DF694}"/>
              </a:ext>
            </a:extLst>
          </p:cNvPr>
          <p:cNvSpPr/>
          <p:nvPr/>
        </p:nvSpPr>
        <p:spPr>
          <a:xfrm>
            <a:off x="977030" y="1515649"/>
            <a:ext cx="10571966" cy="5334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методы приобретения (усвоения)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знаний: </a:t>
            </a:r>
            <a:r>
              <a:rPr lang="ru-RU" sz="2000" dirty="0"/>
              <a:t>репродуктивный (педагог сам объясняет материал);  объяснительно-иллюстративный;  проблемный (педагог помогает в решении проблемы);  поисковый (учащиеся сами решают проблему, а педагог делает вывод); эвристический (изложение педагога + творческий поиск обучаемых);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TimesNewRomanPS-BoldMT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методы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формирования умений и навыков </a:t>
            </a:r>
            <a:r>
              <a:rPr lang="ru-RU" sz="2000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(зависят от специфики предмета, например, при обучении языку – методы разбора, конструирования);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TimesNewRomanPS-BoldMT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методы использования  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знаний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(</a:t>
            </a:r>
            <a:r>
              <a:rPr lang="ru-RU" sz="2000" dirty="0"/>
              <a:t>эвристический и др.);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TimesNewRomanPSMT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методы закрепления и совершенствования приобретенных знаний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(</a:t>
            </a:r>
            <a:r>
              <a:rPr lang="ru-RU" sz="2000" dirty="0"/>
              <a:t>типичные методы: беседы, лекции обобщающего характера, обзорные доклады, рефераты, сообщения учащихся и др.);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методы контроля и проверки ЗУН </a:t>
            </a:r>
            <a:r>
              <a:rPr lang="ru-RU" sz="2000" b="1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(</a:t>
            </a:r>
            <a:r>
              <a:rPr lang="ru-RU" sz="2000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письменные опросы, устные опросы, творческие задания и др.)</a:t>
            </a:r>
            <a:r>
              <a:rPr lang="ru-RU" sz="2000" dirty="0"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A299D7F-BCAA-4F0B-A2D0-5087B25A666A}"/>
              </a:ext>
            </a:extLst>
          </p:cNvPr>
          <p:cNvSpPr/>
          <p:nvPr/>
        </p:nvSpPr>
        <p:spPr>
          <a:xfrm>
            <a:off x="9093895" y="448605"/>
            <a:ext cx="2455101" cy="82905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ЗУНы</a:t>
            </a:r>
            <a:r>
              <a:rPr lang="ru-RU" dirty="0">
                <a:solidFill>
                  <a:schemeClr val="tx1"/>
                </a:solidFill>
              </a:rPr>
              <a:t>:  	ЗНАНИЯ,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	УМЕНИЯ,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	НАВЫКИ</a:t>
            </a:r>
          </a:p>
        </p:txBody>
      </p:sp>
    </p:spTree>
    <p:extLst>
      <p:ext uri="{BB962C8B-B14F-4D97-AF65-F5344CB8AC3E}">
        <p14:creationId xmlns:p14="http://schemas.microsoft.com/office/powerpoint/2010/main" val="4141529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03A7F2-FEDF-461A-93F8-9A4487B06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73" y="-230352"/>
            <a:ext cx="9605635" cy="1059305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Классификация методов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7394A-B46F-4F61-9B31-423363624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4273" y="678740"/>
            <a:ext cx="5802563" cy="4998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i="1" dirty="0">
                <a:latin typeface="Arial Black" panose="020B0A04020102020204" pitchFamily="34" charset="0"/>
              </a:rPr>
              <a:t>ПО МЕСТУ В СТРУКТУРЕ ОБУЧЕНИЯ</a:t>
            </a:r>
            <a:r>
              <a:rPr lang="ru-RU" sz="2000" i="1" dirty="0">
                <a:latin typeface="Arial Black" panose="020B0A04020102020204" pitchFamily="34" charset="0"/>
                <a:ea typeface="TimesNewRomanPS-BoldMT"/>
                <a:cs typeface="Times New Roman" panose="02020603050405020304" pitchFamily="18" charset="0"/>
              </a:rPr>
              <a:t>:</a:t>
            </a:r>
            <a:endParaRPr lang="ru-RU" sz="20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38BDE5E6-DD02-42A8-8E81-04BC2657EEE2}"/>
              </a:ext>
            </a:extLst>
          </p:cNvPr>
          <p:cNvSpPr/>
          <p:nvPr/>
        </p:nvSpPr>
        <p:spPr>
          <a:xfrm>
            <a:off x="7478962" y="191111"/>
            <a:ext cx="4420764" cy="75507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Ю. К. Бабанский, советский педагог (</a:t>
            </a:r>
            <a:r>
              <a:rPr lang="ru-RU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1927-1987)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2BF1F021-D8CF-4F2E-940A-DD3FA2ED21C2}"/>
              </a:ext>
            </a:extLst>
          </p:cNvPr>
          <p:cNvSpPr/>
          <p:nvPr/>
        </p:nvSpPr>
        <p:spPr>
          <a:xfrm>
            <a:off x="99829" y="1130644"/>
            <a:ext cx="2263361" cy="384589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</a:rPr>
              <a:t>методы организации и осуществления учебно-познавательной деятельности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21F2147C-C414-4C0D-8AE1-9B7D6FF2367C}"/>
              </a:ext>
            </a:extLst>
          </p:cNvPr>
          <p:cNvSpPr/>
          <p:nvPr/>
        </p:nvSpPr>
        <p:spPr>
          <a:xfrm>
            <a:off x="68542" y="5082967"/>
            <a:ext cx="2600074" cy="150849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</a:rPr>
              <a:t>методы стимулирования и мотивации учебно-познавательной деятельности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DB0A0468-82F2-4036-9909-2A81E13BE373}"/>
              </a:ext>
            </a:extLst>
          </p:cNvPr>
          <p:cNvSpPr/>
          <p:nvPr/>
        </p:nvSpPr>
        <p:spPr>
          <a:xfrm>
            <a:off x="6944281" y="1130644"/>
            <a:ext cx="4955445" cy="95321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методы контроля и самоконтроля за эффективностью учебно-познавательной деятельности</a:t>
            </a:r>
            <a:endParaRPr lang="ru-RU" sz="1600" b="1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4CC14DB-A6EA-41BE-8826-F8672360E11F}"/>
              </a:ext>
            </a:extLst>
          </p:cNvPr>
          <p:cNvSpPr/>
          <p:nvPr/>
        </p:nvSpPr>
        <p:spPr>
          <a:xfrm>
            <a:off x="2825516" y="3865406"/>
            <a:ext cx="3949357" cy="104307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</a:rPr>
              <a:t>методы словесной передачи и слухового восприятия информации (словесные методы: рассказ, лекция, беседа и др.);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678DCB91-68A7-433A-A63C-20F6A489E3B8}"/>
              </a:ext>
            </a:extLst>
          </p:cNvPr>
          <p:cNvSpPr/>
          <p:nvPr/>
        </p:nvSpPr>
        <p:spPr>
          <a:xfrm>
            <a:off x="2825516" y="1032164"/>
            <a:ext cx="3956517" cy="114708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</a:rPr>
              <a:t>методы наглядной передачи и зрительного восприятия учебной информации (наглядные методы: иллюстрация, демонстрация и др.);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2000B97D-E498-4786-AC12-8E4FEF7B4691}"/>
              </a:ext>
            </a:extLst>
          </p:cNvPr>
          <p:cNvSpPr/>
          <p:nvPr/>
        </p:nvSpPr>
        <p:spPr>
          <a:xfrm>
            <a:off x="3153331" y="4976541"/>
            <a:ext cx="3621541" cy="84929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познавательные игры, дискуссии, учебные требования и др.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E47046FD-88D7-4530-B4E2-2D81EC7771E7}"/>
              </a:ext>
            </a:extLst>
          </p:cNvPr>
          <p:cNvSpPr/>
          <p:nvPr/>
        </p:nvSpPr>
        <p:spPr>
          <a:xfrm>
            <a:off x="3153332" y="5924370"/>
            <a:ext cx="3621540" cy="74659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методы поощрения и наказания – порицания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959266A-2FAE-4205-A3F6-FFD6156DE16F}"/>
              </a:ext>
            </a:extLst>
          </p:cNvPr>
          <p:cNvSpPr/>
          <p:nvPr/>
        </p:nvSpPr>
        <p:spPr>
          <a:xfrm>
            <a:off x="6944281" y="2205326"/>
            <a:ext cx="1221220" cy="809716"/>
          </a:xfrm>
          <a:prstGeom prst="roundRect">
            <a:avLst>
              <a:gd name="adj" fmla="val 19074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Методы устного контроля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71ED83BB-6245-4B9C-B31D-72FA371977AC}"/>
              </a:ext>
            </a:extLst>
          </p:cNvPr>
          <p:cNvSpPr/>
          <p:nvPr/>
        </p:nvSpPr>
        <p:spPr>
          <a:xfrm>
            <a:off x="8108915" y="2793184"/>
            <a:ext cx="1576562" cy="9895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Методы письменного контроля</a:t>
            </a:r>
          </a:p>
          <a:p>
            <a:pPr algn="ctr"/>
            <a:endParaRPr lang="ru-RU" dirty="0"/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10A2D17D-4839-4C45-AC6F-A7D29001A1BA}"/>
              </a:ext>
            </a:extLst>
          </p:cNvPr>
          <p:cNvSpPr/>
          <p:nvPr/>
        </p:nvSpPr>
        <p:spPr>
          <a:xfrm>
            <a:off x="8623920" y="3824176"/>
            <a:ext cx="1912007" cy="84512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chemeClr val="tx1"/>
                </a:solidFill>
              </a:rPr>
              <a:t>Методы лабораторного контроля 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C49E5E6A-627B-458D-9774-D71D4A78C5D2}"/>
              </a:ext>
            </a:extLst>
          </p:cNvPr>
          <p:cNvSpPr/>
          <p:nvPr/>
        </p:nvSpPr>
        <p:spPr>
          <a:xfrm>
            <a:off x="9370353" y="4737739"/>
            <a:ext cx="1957626" cy="84512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chemeClr val="tx1"/>
                </a:solidFill>
              </a:rPr>
              <a:t>Методы компьютерного контроля 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F9AC5B56-1114-44C6-892B-719E9AB09EA7}"/>
              </a:ext>
            </a:extLst>
          </p:cNvPr>
          <p:cNvSpPr/>
          <p:nvPr/>
        </p:nvSpPr>
        <p:spPr>
          <a:xfrm>
            <a:off x="10409129" y="5546532"/>
            <a:ext cx="1782871" cy="84512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chemeClr val="tx1"/>
                </a:solidFill>
              </a:rPr>
              <a:t>Методы самоконтроля</a:t>
            </a:r>
            <a:r>
              <a:rPr lang="ru-RU" i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  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22" name="Соединитель: уступ 21">
            <a:extLst>
              <a:ext uri="{FF2B5EF4-FFF2-40B4-BE49-F238E27FC236}">
                <a16:creationId xmlns:a16="http://schemas.microsoft.com/office/drawing/2014/main" id="{F675A4B1-802D-45E6-80B2-2365077E953F}"/>
              </a:ext>
            </a:extLst>
          </p:cNvPr>
          <p:cNvCxnSpPr>
            <a:cxnSpLocks/>
          </p:cNvCxnSpPr>
          <p:nvPr/>
        </p:nvCxnSpPr>
        <p:spPr>
          <a:xfrm rot="16200000" flipH="1">
            <a:off x="-106744" y="3239473"/>
            <a:ext cx="73697" cy="23260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cxnSpLocks/>
            <a:stCxn id="5" idx="3"/>
          </p:cNvCxnSpPr>
          <p:nvPr/>
        </p:nvCxnSpPr>
        <p:spPr>
          <a:xfrm>
            <a:off x="2363190" y="3053593"/>
            <a:ext cx="462326" cy="11977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: скругленные углы 5">
            <a:extLst>
              <a:ext uri="{FF2B5EF4-FFF2-40B4-BE49-F238E27FC236}">
                <a16:creationId xmlns:a16="http://schemas.microsoft.com/office/drawing/2014/main" id="{9B2A5F37-4F9D-4560-B734-B60F81F1B8D1}"/>
              </a:ext>
            </a:extLst>
          </p:cNvPr>
          <p:cNvSpPr/>
          <p:nvPr/>
        </p:nvSpPr>
        <p:spPr>
          <a:xfrm>
            <a:off x="2818356" y="2267211"/>
            <a:ext cx="3956517" cy="1471104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</a:rPr>
              <a:t>методы передачи учебной информации путем практических, трудовых действий и ее тактильного, </a:t>
            </a:r>
            <a:r>
              <a:rPr lang="ru-RU" sz="1600" b="1" dirty="0" err="1">
                <a:solidFill>
                  <a:schemeClr val="tx1"/>
                </a:solidFill>
              </a:rPr>
              <a:t>кинестезического</a:t>
            </a:r>
            <a:r>
              <a:rPr lang="ru-RU" sz="1600" b="1" dirty="0">
                <a:solidFill>
                  <a:schemeClr val="tx1"/>
                </a:solidFill>
              </a:rPr>
              <a:t> восприятия (практические методы: упражнения, трудовые действия и др.)</a:t>
            </a:r>
          </a:p>
        </p:txBody>
      </p:sp>
      <p:cxnSp>
        <p:nvCxnSpPr>
          <p:cNvPr id="27" name="Прямая со стрелкой 26"/>
          <p:cNvCxnSpPr>
            <a:cxnSpLocks/>
            <a:stCxn id="5" idx="3"/>
          </p:cNvCxnSpPr>
          <p:nvPr/>
        </p:nvCxnSpPr>
        <p:spPr>
          <a:xfrm flipV="1">
            <a:off x="2363190" y="1535659"/>
            <a:ext cx="305426" cy="1517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cxnSpLocks/>
            <a:stCxn id="5" idx="3"/>
          </p:cNvCxnSpPr>
          <p:nvPr/>
        </p:nvCxnSpPr>
        <p:spPr>
          <a:xfrm flipV="1">
            <a:off x="2363190" y="3003835"/>
            <a:ext cx="396433" cy="49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8106601" y="2099697"/>
            <a:ext cx="1912007" cy="198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cxnSpLocks/>
            <a:stCxn id="7" idx="3"/>
            <a:endCxn id="14" idx="1"/>
          </p:cNvCxnSpPr>
          <p:nvPr/>
        </p:nvCxnSpPr>
        <p:spPr>
          <a:xfrm>
            <a:off x="2668616" y="5837213"/>
            <a:ext cx="484716" cy="460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cxnSpLocks/>
            <a:stCxn id="7" idx="3"/>
            <a:endCxn id="13" idx="1"/>
          </p:cNvCxnSpPr>
          <p:nvPr/>
        </p:nvCxnSpPr>
        <p:spPr>
          <a:xfrm flipV="1">
            <a:off x="2668616" y="5401189"/>
            <a:ext cx="484715" cy="43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cxnSpLocks/>
            <a:endCxn id="16" idx="0"/>
          </p:cNvCxnSpPr>
          <p:nvPr/>
        </p:nvCxnSpPr>
        <p:spPr>
          <a:xfrm flipH="1">
            <a:off x="8897196" y="2120180"/>
            <a:ext cx="1050010" cy="6730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cxnSpLocks/>
            <a:endCxn id="17" idx="0"/>
          </p:cNvCxnSpPr>
          <p:nvPr/>
        </p:nvCxnSpPr>
        <p:spPr>
          <a:xfrm flipH="1">
            <a:off x="9579924" y="2150901"/>
            <a:ext cx="367282" cy="1673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9955904" y="2120180"/>
            <a:ext cx="960097" cy="26538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9934698" y="2175232"/>
            <a:ext cx="2154383" cy="34439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2734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9C13FD-BAC0-4D09-815D-5CCC8724E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082" y="125261"/>
            <a:ext cx="9908088" cy="1428600"/>
          </a:xfrm>
        </p:spPr>
        <p:txBody>
          <a:bodyPr>
            <a:normAutofit fontScale="90000"/>
          </a:bodyPr>
          <a:lstStyle/>
          <a:p>
            <a:br>
              <a:rPr lang="ru-RU" sz="4000" dirty="0">
                <a:latin typeface="Arial Black" panose="020B0A04020102020204" pitchFamily="34" charset="0"/>
              </a:rPr>
            </a:br>
            <a:r>
              <a:rPr lang="ru-RU" sz="4000" dirty="0">
                <a:latin typeface="Arial Black" panose="020B0A04020102020204" pitchFamily="34" charset="0"/>
              </a:rPr>
              <a:t>Классификация методов</a:t>
            </a:r>
            <a:br>
              <a:rPr lang="ru-RU" sz="4000" dirty="0">
                <a:latin typeface="Arial Black" panose="020B0A04020102020204" pitchFamily="34" charset="0"/>
              </a:rPr>
            </a:br>
            <a:r>
              <a:rPr lang="ru-RU" sz="2700" dirty="0">
                <a:latin typeface="Arial Black" panose="020B0A04020102020204" pitchFamily="34" charset="0"/>
              </a:rPr>
              <a:t>в соответствии с задачами, этапами  и функциями обучения:</a:t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6816FE-746F-4202-BB0B-47AFFD91E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124" y="2168047"/>
            <a:ext cx="11413512" cy="413577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1</a:t>
            </a:r>
            <a:r>
              <a:rPr lang="ru-RU" sz="2600" b="1" dirty="0"/>
              <a:t>. методы устного изложения знаний </a:t>
            </a:r>
            <a:r>
              <a:rPr lang="ru-RU" sz="2600" dirty="0"/>
              <a:t>педагогом и активной познавательной деятельности учащегося (рассказ, объяснение, лекция, иллюстрация, демонстрация)</a:t>
            </a:r>
          </a:p>
          <a:p>
            <a:pPr marL="0" indent="0">
              <a:buNone/>
            </a:pPr>
            <a:r>
              <a:rPr lang="ru-RU" sz="2600" b="1" dirty="0"/>
              <a:t>2. методы закрепления </a:t>
            </a:r>
            <a:r>
              <a:rPr lang="ru-RU" sz="2600" dirty="0"/>
              <a:t>изучаемого материала (беседа, работа с учебником)</a:t>
            </a:r>
          </a:p>
          <a:p>
            <a:pPr marL="0" indent="0">
              <a:buNone/>
            </a:pPr>
            <a:r>
              <a:rPr lang="ru-RU" sz="2600" b="1" dirty="0"/>
              <a:t>3. методы самостоятельной работы </a:t>
            </a:r>
            <a:r>
              <a:rPr lang="ru-RU" sz="2600" dirty="0"/>
              <a:t>учащихся по осмыслению и усвоению нового материала (работа с учебником, лабораторные работы)</a:t>
            </a:r>
          </a:p>
          <a:p>
            <a:pPr marL="0" indent="0">
              <a:buNone/>
            </a:pPr>
            <a:r>
              <a:rPr lang="ru-RU" sz="2600" b="1" dirty="0"/>
              <a:t>4. </a:t>
            </a:r>
            <a:r>
              <a:rPr lang="ru-RU" sz="2600" dirty="0"/>
              <a:t>методы учебной работы учащихся </a:t>
            </a:r>
            <a:r>
              <a:rPr lang="ru-RU" sz="2600" b="1" dirty="0"/>
              <a:t>по применению знаний </a:t>
            </a:r>
            <a:r>
              <a:rPr lang="ru-RU" sz="2600" dirty="0"/>
              <a:t>на практике и выработке умений и навыков (упражнения, лабораторные работы)</a:t>
            </a:r>
          </a:p>
          <a:p>
            <a:pPr marL="0" indent="0">
              <a:buNone/>
            </a:pPr>
            <a:r>
              <a:rPr lang="ru-RU" sz="2600" b="1" dirty="0"/>
              <a:t>5. методы проверки и оценки </a:t>
            </a:r>
            <a:r>
              <a:rPr lang="ru-RU" sz="2600" b="1" dirty="0" err="1"/>
              <a:t>ЗУНов</a:t>
            </a:r>
            <a:r>
              <a:rPr lang="ru-RU" sz="2600" b="1" dirty="0"/>
              <a:t> </a:t>
            </a:r>
            <a:r>
              <a:rPr lang="ru-RU" sz="2600" dirty="0"/>
              <a:t>учащихся (наблюдение, индивидуальный опрос, компьютерный контроль и др.)</a:t>
            </a:r>
          </a:p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A299D7F-BCAA-4F0B-A2D0-5087B25A666A}"/>
              </a:ext>
            </a:extLst>
          </p:cNvPr>
          <p:cNvSpPr/>
          <p:nvPr/>
        </p:nvSpPr>
        <p:spPr>
          <a:xfrm>
            <a:off x="9532307" y="5669784"/>
            <a:ext cx="2313329" cy="106295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err="1">
                <a:solidFill>
                  <a:schemeClr val="tx1"/>
                </a:solidFill>
              </a:rPr>
              <a:t>ЗУНы</a:t>
            </a:r>
            <a:r>
              <a:rPr lang="ru-RU" sz="1600" dirty="0">
                <a:solidFill>
                  <a:schemeClr val="tx1"/>
                </a:solidFill>
              </a:rPr>
              <a:t>: </a:t>
            </a:r>
          </a:p>
          <a:p>
            <a:r>
              <a:rPr lang="ru-RU" sz="1600" dirty="0">
                <a:solidFill>
                  <a:schemeClr val="tx1"/>
                </a:solidFill>
              </a:rPr>
              <a:t> 	ЗНАНИЯ, </a:t>
            </a:r>
          </a:p>
          <a:p>
            <a:r>
              <a:rPr lang="ru-RU" sz="1600" dirty="0">
                <a:solidFill>
                  <a:schemeClr val="tx1"/>
                </a:solidFill>
              </a:rPr>
              <a:t>	УМЕНИЯ, </a:t>
            </a:r>
          </a:p>
          <a:p>
            <a:r>
              <a:rPr lang="ru-RU" sz="1600" dirty="0">
                <a:solidFill>
                  <a:schemeClr val="tx1"/>
                </a:solidFill>
              </a:rPr>
              <a:t>	НАВЫКИ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E69A7DF1-DC3B-483C-93CD-0F03FB370D66}"/>
              </a:ext>
            </a:extLst>
          </p:cNvPr>
          <p:cNvSpPr/>
          <p:nvPr/>
        </p:nvSpPr>
        <p:spPr>
          <a:xfrm>
            <a:off x="7874886" y="1480658"/>
            <a:ext cx="3970750" cy="6365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И.Ф. Харламов, белорусский педагог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44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89450A-8BE1-43BC-96CF-E47314D4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876" y="0"/>
            <a:ext cx="10333972" cy="1318161"/>
          </a:xfrm>
        </p:spPr>
        <p:txBody>
          <a:bodyPr>
            <a:no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	Методы обучения </a:t>
            </a:r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3600" dirty="0">
                <a:latin typeface="Arial Black" panose="020B0A04020102020204" pitchFamily="34" charset="0"/>
              </a:rPr>
              <a:t>	</a:t>
            </a:r>
            <a:r>
              <a:rPr lang="ru-RU" sz="2400" dirty="0">
                <a:latin typeface="Arial Black" panose="020B0A04020102020204" pitchFamily="34" charset="0"/>
              </a:rPr>
              <a:t>по характеру познавательной деятельности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F375DE-6B23-45CD-B99A-024A9F6B37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1875" y="1415743"/>
            <a:ext cx="10910170" cy="5310733"/>
          </a:xfrm>
        </p:spPr>
        <p:txBody>
          <a:bodyPr>
            <a:noAutofit/>
          </a:bodyPr>
          <a:lstStyle/>
          <a:p>
            <a:pPr marL="457200" indent="-457200">
              <a:buAutoNum type="arabicParenR"/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информационно-рецептивные, </a:t>
            </a:r>
          </a:p>
          <a:p>
            <a:pPr marL="457200" indent="-457200">
              <a:buAutoNum type="arabicParenR"/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репродуктивные, </a:t>
            </a:r>
          </a:p>
          <a:p>
            <a:pPr marL="457200" indent="-457200">
              <a:buAutoNum type="arabicParenR"/>
            </a:pP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проблемного изложения, </a:t>
            </a:r>
          </a:p>
          <a:p>
            <a:pPr marL="457200" indent="-457200">
              <a:buAutoNum type="arabicParenR"/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эвристические, </a:t>
            </a:r>
          </a:p>
          <a:p>
            <a:pPr marL="457200" indent="-457200">
              <a:buAutoNum type="arabicParenR"/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исследовательские  </a:t>
            </a:r>
          </a:p>
          <a:p>
            <a:pPr marL="0" indent="0">
              <a:buNone/>
            </a:pPr>
            <a:r>
              <a:rPr lang="ru-RU" sz="2400" dirty="0"/>
              <a:t>	</a:t>
            </a:r>
          </a:p>
          <a:p>
            <a:pPr marL="0" indent="0">
              <a:buNone/>
            </a:pPr>
            <a:r>
              <a:rPr lang="ru-RU" sz="2000" b="1" dirty="0"/>
              <a:t>Это  система последовательных действий педагога, организующих и обусловливающих познавательную и практическую деятельность обучающихся по усвоению всех элементов содержания образования для достижения целей обучения. </a:t>
            </a:r>
          </a:p>
          <a:p>
            <a:pPr marL="0" indent="0">
              <a:buNone/>
            </a:pPr>
            <a:r>
              <a:rPr lang="ru-RU" sz="2000" b="1" dirty="0"/>
              <a:t>Специфика этих методов обучения связана с деятельностью учителя (преподавание) и деятельностью обучающихся (учение).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80D4338D-DB34-4ECE-A68D-139DACF32619}"/>
              </a:ext>
            </a:extLst>
          </p:cNvPr>
          <p:cNvSpPr/>
          <p:nvPr/>
        </p:nvSpPr>
        <p:spPr>
          <a:xfrm>
            <a:off x="8991599" y="2010271"/>
            <a:ext cx="2820445" cy="1059305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И. Я. Лернер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 algn="ctr"/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М. Н. </a:t>
            </a:r>
            <a:r>
              <a:rPr lang="ru-RU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Скаткин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90E1CE6F-54DF-40D7-8889-F8087AEF615E}"/>
              </a:ext>
            </a:extLst>
          </p:cNvPr>
          <p:cNvSpPr/>
          <p:nvPr/>
        </p:nvSpPr>
        <p:spPr>
          <a:xfrm>
            <a:off x="5498926" y="5749447"/>
            <a:ext cx="6313118" cy="958552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соответствии с концепцией содержания образования - каждому элементу содержания образования соответствуют свои методы обучения</a:t>
            </a: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4650177" y="1318161"/>
            <a:ext cx="558141" cy="72481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4639288" y="2741823"/>
            <a:ext cx="558141" cy="9975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97429" y="1513325"/>
            <a:ext cx="2775861" cy="3273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репродуктивные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04355" y="3076911"/>
            <a:ext cx="2775861" cy="3273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продуктивные</a:t>
            </a:r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249383" y="1209306"/>
            <a:ext cx="7880009" cy="2661236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3168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0C5A75-198C-4292-B773-AD9A7F51C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197" y="365126"/>
            <a:ext cx="11123113" cy="72627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Arial Black" panose="020B0A04020102020204" pitchFamily="34" charset="0"/>
              </a:rPr>
              <a:t>Характеристика некоторых методов обучения</a:t>
            </a: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2B3E06-B877-45FC-B6DA-C59AEAEE27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8145" y="1330209"/>
            <a:ext cx="4086902" cy="389396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Словесные методы: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ru-RU" sz="1800" b="1" i="1" dirty="0"/>
              <a:t>Лекция</a:t>
            </a:r>
            <a:r>
              <a:rPr lang="ru-RU" sz="1800" i="1" dirty="0"/>
              <a:t> </a:t>
            </a:r>
            <a:r>
              <a:rPr lang="ru-RU" sz="1800" dirty="0"/>
              <a:t>– систематическое изложение материала педагогом, предполагающее фиксирование излагаемого материала обучающимися.</a:t>
            </a:r>
          </a:p>
          <a:p>
            <a:r>
              <a:rPr lang="ru-RU" sz="1800" b="1" i="1" dirty="0"/>
              <a:t>Беседа</a:t>
            </a:r>
            <a:r>
              <a:rPr lang="ru-RU" sz="1800" i="1" dirty="0"/>
              <a:t> </a:t>
            </a:r>
            <a:r>
              <a:rPr lang="ru-RU" sz="1800" dirty="0"/>
              <a:t>– подача информации в виде диалога педагога с обучающимися по комплексу вопросов темы. Виды беседы: вводная, по изучению нового материала, закрепляющая, контрольная. Беседа может быть репродуктивной и поисковой (эвристической, сократической). </a:t>
            </a:r>
          </a:p>
          <a:p>
            <a:endParaRPr lang="ru-RU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D58A92F-E9E8-4CF2-8FED-5544BF339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4082" y="1735459"/>
            <a:ext cx="5661764" cy="344465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1" i="1" dirty="0"/>
              <a:t>Дискуссия</a:t>
            </a:r>
            <a:r>
              <a:rPr lang="ru-RU" sz="1800" i="1" dirty="0"/>
              <a:t> </a:t>
            </a:r>
            <a:r>
              <a:rPr lang="ru-RU" sz="1800" dirty="0"/>
              <a:t>– обсуждение проблемы в виде высказываний обучающихся, руководимое преподавателем.</a:t>
            </a:r>
          </a:p>
          <a:p>
            <a:pPr>
              <a:lnSpc>
                <a:spcPct val="100000"/>
              </a:lnSpc>
            </a:pPr>
            <a:r>
              <a:rPr lang="ru-RU" sz="1800" b="1" i="1" dirty="0"/>
              <a:t>Объяснение - </a:t>
            </a:r>
            <a:r>
              <a:rPr lang="ru-RU" sz="1800" dirty="0"/>
              <a:t>это монологическая форма изложения, словесное истолкование закономерностей, свойств изучаемого объекта, отдельных понятий, явлений. Оно носит доказательный характер и направлено на выявление существенных сторон предметов и явлений, характера и последовательности событий, на раскрытие сущности отдельных понятий, правил, законов.</a:t>
            </a:r>
          </a:p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75FC38E6-55A3-4CDC-A3E2-2EA8FE5278C8}"/>
              </a:ext>
            </a:extLst>
          </p:cNvPr>
          <p:cNvSpPr/>
          <p:nvPr/>
        </p:nvSpPr>
        <p:spPr>
          <a:xfrm>
            <a:off x="748145" y="5748236"/>
            <a:ext cx="7656819" cy="10105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/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в сжатые сроки можно сообщить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большой объем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информации; 	формируют речь, словесно-логическое мышление; в беседе, дискуссии 	формируется 	самостоятельность, познавательная активность.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E99887FD-E6A7-4F5F-9C5A-DE4CC39099EA}"/>
              </a:ext>
            </a:extLst>
          </p:cNvPr>
          <p:cNvSpPr/>
          <p:nvPr/>
        </p:nvSpPr>
        <p:spPr>
          <a:xfrm>
            <a:off x="8542751" y="5459714"/>
            <a:ext cx="3507287" cy="12991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вербализм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– 	</a:t>
            </a:r>
          </a:p>
          <a:p>
            <a:pPr lvl="2"/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засилие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 слова, опасность отрыва учения от жизни, практики</a:t>
            </a:r>
          </a:p>
        </p:txBody>
      </p:sp>
      <p:sp>
        <p:nvSpPr>
          <p:cNvPr id="7" name="Знак ''плюс'' 6">
            <a:extLst>
              <a:ext uri="{FF2B5EF4-FFF2-40B4-BE49-F238E27FC236}">
                <a16:creationId xmlns:a16="http://schemas.microsoft.com/office/drawing/2014/main" id="{4A044463-99BD-4588-A1DD-A13AB8735575}"/>
              </a:ext>
            </a:extLst>
          </p:cNvPr>
          <p:cNvSpPr/>
          <p:nvPr/>
        </p:nvSpPr>
        <p:spPr>
          <a:xfrm>
            <a:off x="910984" y="5748233"/>
            <a:ext cx="905289" cy="944724"/>
          </a:xfrm>
          <a:prstGeom prst="mathPlus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нак ''минус'' 7">
            <a:extLst>
              <a:ext uri="{FF2B5EF4-FFF2-40B4-BE49-F238E27FC236}">
                <a16:creationId xmlns:a16="http://schemas.microsoft.com/office/drawing/2014/main" id="{BB98E265-A8C8-4DCF-BF8E-CCF980BA928F}"/>
              </a:ext>
            </a:extLst>
          </p:cNvPr>
          <p:cNvSpPr/>
          <p:nvPr/>
        </p:nvSpPr>
        <p:spPr>
          <a:xfrm>
            <a:off x="8681264" y="5712753"/>
            <a:ext cx="688205" cy="396516"/>
          </a:xfrm>
          <a:prstGeom prst="mathMinus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007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0C5A75-198C-4292-B773-AD9A7F51C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244" y="167580"/>
            <a:ext cx="11329982" cy="1059305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 Black" panose="020B0A04020102020204" pitchFamily="34" charset="0"/>
              </a:rPr>
              <a:t>Характеристика некоторых методов обучения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2B3E06-B877-45FC-B6DA-C59AEAEE27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9244" y="1102290"/>
            <a:ext cx="10513512" cy="43360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>
                <a:latin typeface="Arial Black" panose="020B0A04020102020204" pitchFamily="34" charset="0"/>
              </a:rPr>
              <a:t>Наглядные методы </a:t>
            </a:r>
          </a:p>
          <a:p>
            <a:pPr marL="0" indent="0">
              <a:buNone/>
            </a:pPr>
            <a:r>
              <a:rPr lang="ru-RU" sz="2400" dirty="0"/>
              <a:t>	</a:t>
            </a:r>
            <a:r>
              <a:rPr lang="ru-RU" sz="2000" b="1" dirty="0"/>
              <a:t>Предполагают наглядное представление объекта изучения в виде схем, таблиц, рисунков, моделей, приборов.</a:t>
            </a:r>
          </a:p>
          <a:p>
            <a:r>
              <a:rPr lang="ru-RU" sz="2000" b="1" i="1" dirty="0">
                <a:latin typeface="Arial Black" panose="020B0A04020102020204" pitchFamily="34" charset="0"/>
              </a:rPr>
              <a:t>иллюстрация </a:t>
            </a:r>
            <a:r>
              <a:rPr lang="ru-RU" sz="2000" b="1" dirty="0"/>
              <a:t>– показ и организация познавательной деятельности на основе экспонируемого объекта (статического); </a:t>
            </a:r>
          </a:p>
          <a:p>
            <a:r>
              <a:rPr lang="ru-RU" sz="2000" i="1" dirty="0">
                <a:latin typeface="Arial Black" panose="020B0A04020102020204" pitchFamily="34" charset="0"/>
              </a:rPr>
              <a:t>демонстрация</a:t>
            </a:r>
            <a:r>
              <a:rPr lang="ru-RU" sz="2000" b="1" i="1" dirty="0"/>
              <a:t> </a:t>
            </a:r>
            <a:r>
              <a:rPr lang="ru-RU" sz="2000" b="1" dirty="0"/>
              <a:t>– показ динамических моделей, приборов, позволяющих наблюдать процессы, измерять их, обнаруживать их существенные свойства.</a:t>
            </a:r>
          </a:p>
          <a:p>
            <a:pPr marL="0" indent="0" algn="ctr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Функции наглядных методов:</a:t>
            </a:r>
          </a:p>
          <a:p>
            <a:pPr marL="0" indent="0">
              <a:buNone/>
            </a:pPr>
            <a:r>
              <a:rPr lang="ru-RU" sz="2000" b="1" dirty="0"/>
              <a:t>– обеспечить восприятие предмета изучения;</a:t>
            </a:r>
          </a:p>
          <a:p>
            <a:pPr marL="0" indent="0">
              <a:buNone/>
            </a:pPr>
            <a:r>
              <a:rPr lang="ru-RU" sz="2000" b="1" dirty="0"/>
              <a:t>– сформировать представление о нем;</a:t>
            </a:r>
          </a:p>
          <a:p>
            <a:pPr marL="0" indent="0">
              <a:buNone/>
            </a:pPr>
            <a:r>
              <a:rPr lang="ru-RU" sz="2000" b="1" dirty="0"/>
              <a:t>– создать условия для освоения существенных характеристик явления, не ограничиваясь внешними, несущественными чертами.</a:t>
            </a:r>
          </a:p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276E15DB-DCED-4B31-A5DA-9CA09716E087}"/>
              </a:ext>
            </a:extLst>
          </p:cNvPr>
          <p:cNvSpPr/>
          <p:nvPr/>
        </p:nvSpPr>
        <p:spPr>
          <a:xfrm>
            <a:off x="839244" y="5674004"/>
            <a:ext cx="10697228" cy="105930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Наглядность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через восприятие и представление </a:t>
            </a: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должна вести к формированию понятий, законов, теорий. </a:t>
            </a:r>
          </a:p>
          <a:p>
            <a:pPr algn="ctr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Если этого не происходит, наглядность тормозит формирование знаний и развитие мышления.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8379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0C5A75-198C-4292-B773-AD9A7F51C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236" y="222998"/>
            <a:ext cx="11241545" cy="1059305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Характеристика некоторых методов обучения</a:t>
            </a:r>
            <a:endParaRPr lang="ru-RU" sz="32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2B3E06-B877-45FC-B6DA-C59AEAEE27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0235" y="1325156"/>
            <a:ext cx="5722883" cy="5309846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>
                <a:latin typeface="Arial Black" panose="020B0A04020102020204" pitchFamily="34" charset="0"/>
              </a:rPr>
              <a:t>Практические методы</a:t>
            </a:r>
          </a:p>
          <a:p>
            <a:pPr marL="0" indent="0" algn="ctr">
              <a:buNone/>
            </a:pPr>
            <a:endParaRPr lang="ru-RU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у</a:t>
            </a:r>
            <a:r>
              <a:rPr lang="ru-RU" sz="2000" b="1" i="1" dirty="0">
                <a:latin typeface="Arial Black" panose="020B0A04020102020204" pitchFamily="34" charset="0"/>
              </a:rPr>
              <a:t>пражнение </a:t>
            </a:r>
            <a:r>
              <a:rPr lang="ru-RU" sz="2000" b="1" dirty="0"/>
              <a:t>– многократное выполнение учебных действий с целью отработки умений и навыков. </a:t>
            </a:r>
          </a:p>
          <a:p>
            <a:pPr marL="0" indent="0">
              <a:buNone/>
            </a:pPr>
            <a:r>
              <a:rPr lang="ru-RU" sz="2000" b="1" i="1" dirty="0">
                <a:latin typeface="Arial Black" panose="020B0A04020102020204" pitchFamily="34" charset="0"/>
              </a:rPr>
              <a:t>лабораторная работа </a:t>
            </a:r>
            <a:r>
              <a:rPr lang="ru-RU" sz="2000" b="1" dirty="0"/>
              <a:t>– проведение обучающимися в условиях лаборатории (кабинета физики и т.п.) опытов, расчетов, экспериментов, позволяющих изучать процессы;</a:t>
            </a:r>
          </a:p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п</a:t>
            </a:r>
            <a:r>
              <a:rPr lang="ru-RU" sz="2000" b="1" i="1" dirty="0">
                <a:latin typeface="Arial Black" panose="020B0A04020102020204" pitchFamily="34" charset="0"/>
              </a:rPr>
              <a:t>рактическая работа </a:t>
            </a:r>
            <a:r>
              <a:rPr lang="ru-RU" sz="2000" b="1" dirty="0"/>
              <a:t>– выполнение заданий по обработке материалов, изготовление предметов, продуктов, работа в мастерских и пр. </a:t>
            </a:r>
          </a:p>
          <a:p>
            <a:pPr marL="0" indent="0">
              <a:buNone/>
            </a:pPr>
            <a:r>
              <a:rPr lang="ru-RU" sz="2000" b="1" i="1" dirty="0">
                <a:latin typeface="Arial Black" panose="020B0A04020102020204" pitchFamily="34" charset="0"/>
              </a:rPr>
              <a:t>Творческие работы</a:t>
            </a:r>
            <a:r>
              <a:rPr lang="ru-RU" sz="2000" b="1" dirty="0"/>
              <a:t> : написание рефератов, сочинений, рецензий, разработка курсовых и дипломных проектов, выполнение рисунков, эскизов и различного рода других творческих заданий.</a:t>
            </a: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D58A92F-E9E8-4CF2-8FED-5544BF339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39835" y="1325157"/>
            <a:ext cx="4691947" cy="1580882"/>
          </a:xfrm>
          <a:solidFill>
            <a:schemeClr val="accent3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i="1" dirty="0">
                <a:solidFill>
                  <a:srgbClr val="C00000"/>
                </a:solidFill>
              </a:rPr>
              <a:t>Важно: </a:t>
            </a:r>
            <a:r>
              <a:rPr lang="ru-RU" sz="1800" b="1" i="1" dirty="0"/>
              <a:t>Практические методы </a:t>
            </a:r>
            <a:r>
              <a:rPr lang="ru-RU" sz="1800" b="1" dirty="0"/>
              <a:t>применяются в сочетании с </a:t>
            </a:r>
            <a:r>
              <a:rPr lang="ru-RU" sz="1800" b="1" i="1" dirty="0"/>
              <a:t>наглядными </a:t>
            </a:r>
            <a:r>
              <a:rPr lang="ru-RU" sz="1800" b="1" dirty="0"/>
              <a:t>и </a:t>
            </a:r>
            <a:r>
              <a:rPr lang="ru-RU" sz="1800" b="1" i="1" dirty="0"/>
              <a:t>словесными</a:t>
            </a:r>
            <a:r>
              <a:rPr lang="ru-RU" sz="1800" b="1" dirty="0"/>
              <a:t>. </a:t>
            </a:r>
          </a:p>
          <a:p>
            <a:pPr marL="0" indent="0">
              <a:buNone/>
            </a:pPr>
            <a:r>
              <a:rPr lang="ru-RU" sz="1800" b="1" dirty="0"/>
              <a:t>Использование методов только одной из групп снижает эффект обучения.</a:t>
            </a:r>
            <a:r>
              <a:rPr lang="ru-RU" sz="1800" b="1" i="1" dirty="0"/>
              <a:t> </a:t>
            </a:r>
            <a:endParaRPr lang="ru-RU" sz="1800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3C5B1F8-B152-463D-94C0-1A16EF48F8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5878" y="3856944"/>
            <a:ext cx="2759861" cy="200070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AB10CA9-6E2D-412B-ACE9-A42ECBBA1E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9835" y="3280118"/>
            <a:ext cx="4691946" cy="340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527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0C5A75-198C-4292-B773-AD9A7F51C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27" y="365125"/>
            <a:ext cx="11185743" cy="1325563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Arial Black" panose="020B0A04020102020204" pitchFamily="34" charset="0"/>
              </a:rPr>
              <a:t>Характеристика некоторых методов обучения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2B3E06-B877-45FC-B6DA-C59AEAEE27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9035" y="1440494"/>
            <a:ext cx="10659649" cy="48475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b="1" i="1" dirty="0"/>
          </a:p>
          <a:p>
            <a:r>
              <a:rPr lang="ru-RU" b="1" i="1" dirty="0"/>
              <a:t>Аквариум</a:t>
            </a:r>
            <a:r>
              <a:rPr lang="ru-RU" i="1" dirty="0"/>
              <a:t> (</a:t>
            </a:r>
            <a:r>
              <a:rPr lang="ru-RU" dirty="0"/>
              <a:t>две группы: одна в центре дискуссирует, вторая анализирует)</a:t>
            </a:r>
          </a:p>
          <a:p>
            <a:r>
              <a:rPr lang="ru-RU" b="1" i="1" dirty="0"/>
              <a:t>Инсайт </a:t>
            </a:r>
            <a:r>
              <a:rPr lang="ru-RU" dirty="0"/>
              <a:t>(озарение, предлагаются пословицы, афоризмы, на основе которых решаются проблемные ситуации)</a:t>
            </a:r>
          </a:p>
          <a:p>
            <a:r>
              <a:rPr lang="ru-RU" b="1" i="1" dirty="0"/>
              <a:t>Кейс-метод</a:t>
            </a:r>
            <a:r>
              <a:rPr lang="ru-RU" dirty="0"/>
              <a:t> (ставится проблема; предлагаются разные варианты решения, которые обсуждаются; используются различные виды анализа: проблемный, системный, ситуационный)</a:t>
            </a:r>
          </a:p>
          <a:p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426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0C5A75-198C-4292-B773-AD9A7F51C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666" y="471056"/>
            <a:ext cx="10809961" cy="720435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 Black" panose="020B0A04020102020204" pitchFamily="34" charset="0"/>
              </a:rPr>
              <a:t>Критерии оптимального выбора методов</a:t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2B3E06-B877-45FC-B6DA-C59AEAEE27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6926" y="1014608"/>
            <a:ext cx="4421688" cy="523588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2400" b="1" dirty="0">
                <a:latin typeface="Arial Black" panose="020B0A04020102020204" pitchFamily="34" charset="0"/>
              </a:rPr>
              <a:t>Соответствие методов обучения:</a:t>
            </a:r>
          </a:p>
          <a:p>
            <a:pPr marL="0" indent="0">
              <a:buNone/>
            </a:pPr>
            <a:endParaRPr lang="ru-RU" sz="1800" b="1" dirty="0">
              <a:latin typeface="Arial Black" panose="020B0A04020102020204" pitchFamily="34" charset="0"/>
            </a:endParaRPr>
          </a:p>
          <a:p>
            <a:pPr marL="457200" indent="-457200">
              <a:buAutoNum type="arabicPeriod"/>
            </a:pPr>
            <a:r>
              <a:rPr lang="ru-RU" sz="2000" b="1" dirty="0"/>
              <a:t> закономерностям, принципам, цели, задачам и содержанию </a:t>
            </a:r>
            <a:r>
              <a:rPr lang="ru-RU" sz="2000" dirty="0"/>
              <a:t>обучения</a:t>
            </a:r>
          </a:p>
          <a:p>
            <a:pPr marL="0" indent="0">
              <a:buNone/>
            </a:pPr>
            <a:r>
              <a:rPr lang="ru-RU" sz="2000" dirty="0"/>
              <a:t>2…… </a:t>
            </a:r>
            <a:r>
              <a:rPr lang="ru-RU" sz="2000" b="1" dirty="0"/>
              <a:t>содержанию и методам </a:t>
            </a:r>
            <a:r>
              <a:rPr lang="ru-RU" sz="2000" dirty="0"/>
              <a:t>данной науки, предмета, изучаемой темы</a:t>
            </a:r>
          </a:p>
          <a:p>
            <a:pPr marL="0" indent="0">
              <a:buNone/>
            </a:pPr>
            <a:r>
              <a:rPr lang="ru-RU" sz="2000" dirty="0"/>
              <a:t>3. ……</a:t>
            </a:r>
            <a:r>
              <a:rPr lang="ru-RU" sz="2000" b="1" dirty="0"/>
              <a:t>возможностям обучающихся </a:t>
            </a:r>
            <a:r>
              <a:rPr lang="ru-RU" sz="2000" dirty="0"/>
              <a:t>(возрастным, физическим, психо-физиологическим)</a:t>
            </a:r>
          </a:p>
          <a:p>
            <a:pPr marL="0" indent="0">
              <a:buNone/>
            </a:pPr>
            <a:r>
              <a:rPr lang="ru-RU" sz="2000" dirty="0"/>
              <a:t>4. …… </a:t>
            </a:r>
            <a:r>
              <a:rPr lang="ru-RU" sz="2000" b="1" dirty="0"/>
              <a:t>уровню обученности, воспитанности и развитости обучающихся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D58A92F-E9E8-4CF2-8FED-5544BF339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503123"/>
            <a:ext cx="5290159" cy="4747365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5. ……</a:t>
            </a:r>
            <a:r>
              <a:rPr lang="ru-RU" sz="2000" b="1" dirty="0"/>
              <a:t>особенностям конкретного учебного коллектива</a:t>
            </a:r>
            <a:r>
              <a:rPr lang="ru-RU" sz="2000" dirty="0"/>
              <a:t> (уровню обученности, воспитанности и развитости обучающихся) </a:t>
            </a:r>
          </a:p>
          <a:p>
            <a:pPr marL="0" indent="0">
              <a:buNone/>
            </a:pPr>
            <a:r>
              <a:rPr lang="ru-RU" sz="2000" dirty="0"/>
              <a:t>6. ….. </a:t>
            </a:r>
            <a:r>
              <a:rPr lang="ru-RU" sz="2000" b="1" dirty="0"/>
              <a:t>материально-техническим, пространственно-временным и др. условиям </a:t>
            </a:r>
            <a:r>
              <a:rPr lang="ru-RU" sz="2000" dirty="0"/>
              <a:t>педагогического процесса (географическим, производственным и т.д.) </a:t>
            </a:r>
          </a:p>
          <a:p>
            <a:pPr marL="0" indent="0">
              <a:buNone/>
            </a:pPr>
            <a:r>
              <a:rPr lang="ru-RU" sz="2000" dirty="0"/>
              <a:t>7.  ……</a:t>
            </a:r>
            <a:r>
              <a:rPr lang="ru-RU" sz="2000" b="1" dirty="0"/>
              <a:t>возможностям педагогов</a:t>
            </a:r>
            <a:r>
              <a:rPr lang="ru-RU" sz="2000" dirty="0"/>
              <a:t> (опыту, знанию типовых ситуаций, уровню теоретической и практической подготовленности, способностям использовать конкретные методы и средства, умению выбрать оптимальный вариант, личностным качествам и др.) </a:t>
            </a:r>
          </a:p>
          <a:p>
            <a:endParaRPr lang="ru-RU" sz="20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0557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F4580F-5F10-4ADE-A9F9-BC3D503A3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635" y="311513"/>
            <a:ext cx="10994440" cy="1059305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 Black" panose="020B0A04020102020204" pitchFamily="34" charset="0"/>
              </a:rPr>
              <a:t>Средства обучения</a:t>
            </a:r>
            <a:r>
              <a:rPr lang="ru-RU" sz="3200" i="1" dirty="0">
                <a:latin typeface="Arial Black" panose="020B0A04020102020204" pitchFamily="34" charset="0"/>
              </a:rPr>
              <a:t> </a:t>
            </a:r>
            <a:r>
              <a:rPr lang="ru-RU" sz="2000" dirty="0">
                <a:latin typeface="Arial Black" panose="020B0A04020102020204" pitchFamily="34" charset="0"/>
              </a:rPr>
              <a:t>– это объекты, которые выступают в качестве источников учебной информации и инструментов решения задач обучения, воспитания и развития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600B6B-86C0-4081-81ED-759AAE1CD2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2635" y="1673425"/>
            <a:ext cx="4806395" cy="481050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Чаще всего выделяют 4 блока средств:</a:t>
            </a:r>
          </a:p>
          <a:p>
            <a:pPr marL="0" indent="0">
              <a:buNone/>
            </a:pPr>
            <a:r>
              <a:rPr lang="ru-RU" sz="2000" b="1" dirty="0"/>
              <a:t>1. слово педагога</a:t>
            </a:r>
          </a:p>
          <a:p>
            <a:pPr marL="0" indent="0">
              <a:buNone/>
            </a:pPr>
            <a:r>
              <a:rPr lang="ru-RU" sz="2000" b="1" dirty="0"/>
              <a:t>2. печатные средства обучения (пособия, учебники, дидактические материалы)</a:t>
            </a:r>
          </a:p>
          <a:p>
            <a:pPr marL="0" indent="0">
              <a:buNone/>
            </a:pPr>
            <a:r>
              <a:rPr lang="ru-RU" sz="2000" b="1" dirty="0"/>
              <a:t>3. предметные средства обучения (в т. ч. пюпитры, планшеты, музыкальные инструменты, карты, схемы, таблицы, картины, репродукции картин и др.)</a:t>
            </a:r>
          </a:p>
          <a:p>
            <a:pPr marL="0" indent="0">
              <a:buNone/>
            </a:pPr>
            <a:r>
              <a:rPr lang="ru-RU" sz="2000" b="1" dirty="0"/>
              <a:t>4. технические средства обучения: оборудование, станки, учебные кабинеты, лаборатории, интерактивные доски, компьютерная техника и другие средства массовой коммуникации.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DBE2D59-A73F-42A8-94B7-8F58F322BF9C}"/>
              </a:ext>
            </a:extLst>
          </p:cNvPr>
          <p:cNvSpPr/>
          <p:nvPr/>
        </p:nvSpPr>
        <p:spPr>
          <a:xfrm>
            <a:off x="6239856" y="1673426"/>
            <a:ext cx="5619636" cy="12926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В качестве средств обучения могут выступать также реальные объекты, производственное оборудование, сооружения и др. </a:t>
            </a:r>
          </a:p>
          <a:p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A2270760-1CCE-4A0B-8DF8-A9D0E22D404E}"/>
              </a:ext>
            </a:extLst>
          </p:cNvPr>
          <p:cNvSpPr/>
          <p:nvPr/>
        </p:nvSpPr>
        <p:spPr>
          <a:xfrm>
            <a:off x="6239855" y="3377471"/>
            <a:ext cx="5516073" cy="310645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Дидактические средства, как и методы, являются частью педагогической системы и выполняют в ней свое назначение. </a:t>
            </a:r>
          </a:p>
          <a:p>
            <a:endParaRPr lang="ru-RU" sz="2000" b="1" i="1" dirty="0">
              <a:solidFill>
                <a:schemeClr val="tx1"/>
              </a:solidFill>
            </a:endParaRPr>
          </a:p>
          <a:p>
            <a:r>
              <a:rPr lang="ru-RU" sz="2000" b="1" i="1" dirty="0">
                <a:solidFill>
                  <a:schemeClr val="tx1"/>
                </a:solidFill>
              </a:rPr>
              <a:t>Выбор средств обучения </a:t>
            </a:r>
            <a:r>
              <a:rPr lang="ru-RU" sz="2000" b="1" dirty="0">
                <a:solidFill>
                  <a:schemeClr val="tx1"/>
                </a:solidFill>
              </a:rPr>
              <a:t>зависит от дидактической концепции, целей, содержания, методов и условий </a:t>
            </a:r>
            <a:r>
              <a:rPr lang="ru-RU" sz="2000" b="1" i="1" dirty="0">
                <a:solidFill>
                  <a:schemeClr val="tx1"/>
                </a:solidFill>
              </a:rPr>
              <a:t>учебного процесса.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90497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28174" y="152401"/>
            <a:ext cx="9256735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/>
              <a:t>	</a:t>
            </a:r>
          </a:p>
          <a:p>
            <a:pPr algn="ctr"/>
            <a:endParaRPr lang="ru-RU" sz="2800" b="1" i="1" dirty="0">
              <a:latin typeface="Arial Black" panose="020B0A04020102020204" pitchFamily="34" charset="0"/>
            </a:endParaRPr>
          </a:p>
          <a:p>
            <a:pPr algn="ctr"/>
            <a:r>
              <a:rPr lang="ru-RU" sz="2800" b="1" i="1" dirty="0">
                <a:latin typeface="Arial Black" panose="020B0A04020102020204" pitchFamily="34" charset="0"/>
              </a:rPr>
              <a:t>Вопросы</a:t>
            </a:r>
          </a:p>
          <a:p>
            <a:pPr algn="ctr"/>
            <a:endParaRPr lang="ru-RU" sz="2800" b="1" i="1" dirty="0">
              <a:latin typeface="Arial Black" panose="020B0A04020102020204" pitchFamily="34" charset="0"/>
            </a:endParaRPr>
          </a:p>
          <a:p>
            <a:r>
              <a:rPr lang="ru-RU" sz="2800" i="1" dirty="0"/>
              <a:t>1. </a:t>
            </a:r>
            <a:r>
              <a:rPr lang="ru-RU" sz="2800" b="1" i="1" dirty="0"/>
              <a:t>Понятие методы обучения. Методы и приемы обучения.</a:t>
            </a:r>
            <a:endParaRPr lang="ru-RU" sz="2800" b="1" dirty="0"/>
          </a:p>
          <a:p>
            <a:r>
              <a:rPr lang="ru-RU" sz="2800" b="1" i="1" dirty="0"/>
              <a:t>2. Классификация методов обучения.</a:t>
            </a:r>
            <a:endParaRPr lang="ru-RU" sz="2800" b="1" dirty="0"/>
          </a:p>
          <a:p>
            <a:r>
              <a:rPr lang="ru-RU" sz="2800" b="1" i="1" dirty="0"/>
              <a:t>3. Сущность методов обучения, обеспечивающих организацию учебно-познавательной деятельности обучающихся, ее стимулирование, контроль и диагностику результатов. </a:t>
            </a:r>
            <a:endParaRPr lang="ru-RU" sz="2800" b="1" dirty="0"/>
          </a:p>
          <a:p>
            <a:r>
              <a:rPr lang="ru-RU" sz="2800" b="1" i="1" dirty="0"/>
              <a:t>4. Критерии оптимального выбора методов.</a:t>
            </a:r>
          </a:p>
          <a:p>
            <a:r>
              <a:rPr lang="ru-RU" sz="2800" b="1" i="1" dirty="0"/>
              <a:t>5. Средства обучения.</a:t>
            </a:r>
            <a:endParaRPr lang="ru-RU" sz="2800" b="1" dirty="0"/>
          </a:p>
          <a:p>
            <a:r>
              <a:rPr lang="ru-RU" sz="2800" b="1" i="1" dirty="0"/>
              <a:t>6. Классификация средств обучения.</a:t>
            </a:r>
            <a:endParaRPr lang="ru-RU" sz="2800" b="1" dirty="0"/>
          </a:p>
          <a:p>
            <a:pPr algn="just"/>
            <a:endParaRPr lang="ru-RU" sz="2800" b="1" i="1" dirty="0">
              <a:solidFill>
                <a:srgbClr val="002060"/>
              </a:solidFill>
            </a:endParaRPr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42031" y="401020"/>
            <a:ext cx="665732" cy="6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36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83BC00-6031-4F4C-AC94-EA5BBECC4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7198"/>
            <a:ext cx="10515600" cy="872625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Arial Black" panose="020B0A04020102020204" pitchFamily="34" charset="0"/>
              </a:rPr>
              <a:t>Классификация средств обучения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715AC7-CAC3-4F02-ACF2-644B63A8E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0409" y="1590806"/>
            <a:ext cx="2275942" cy="494853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 Black" panose="020B0A04020102020204" pitchFamily="34" charset="0"/>
              </a:rPr>
              <a:t>Средства расположены по нарастанию возможности:</a:t>
            </a:r>
          </a:p>
          <a:p>
            <a:pPr marL="0" indent="0">
              <a:buNone/>
            </a:pPr>
            <a:endParaRPr lang="ru-RU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2000" b="1" dirty="0"/>
              <a:t>заменять действия преподавателя и</a:t>
            </a: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000" b="1" dirty="0"/>
              <a:t>автоматизировать действия обучающегося.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D436602-D442-4712-86BA-5F5E79D3D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69917" y="2010877"/>
            <a:ext cx="7783883" cy="452846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i="1" dirty="0">
                <a:solidFill>
                  <a:srgbClr val="C00000"/>
                </a:solidFill>
              </a:rPr>
              <a:t>1. Простые средства.</a:t>
            </a:r>
            <a:endParaRPr lang="ru-RU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rgbClr val="C00000"/>
                </a:solidFill>
              </a:rPr>
              <a:t>Простые </a:t>
            </a:r>
            <a:r>
              <a:rPr lang="ru-RU" sz="2000" b="1" dirty="0">
                <a:solidFill>
                  <a:srgbClr val="C00000"/>
                </a:solidFill>
              </a:rPr>
              <a:t>словесные</a:t>
            </a:r>
            <a:r>
              <a:rPr lang="ru-RU" sz="2000" dirty="0">
                <a:solidFill>
                  <a:srgbClr val="C00000"/>
                </a:solidFill>
              </a:rPr>
              <a:t> средства: учебники и другие тексты.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C00000"/>
                </a:solidFill>
              </a:rPr>
              <a:t>Простые </a:t>
            </a:r>
            <a:r>
              <a:rPr lang="ru-RU" sz="2000" b="1" dirty="0">
                <a:solidFill>
                  <a:srgbClr val="C00000"/>
                </a:solidFill>
              </a:rPr>
              <a:t>визуальные</a:t>
            </a:r>
            <a:r>
              <a:rPr lang="ru-RU" sz="2000" dirty="0">
                <a:solidFill>
                  <a:srgbClr val="C00000"/>
                </a:solidFill>
              </a:rPr>
              <a:t> средства: реальные предметы, модели, картины.</a:t>
            </a:r>
          </a:p>
          <a:p>
            <a:pPr marL="0" indent="0">
              <a:buNone/>
            </a:pPr>
            <a:endParaRPr lang="ru-RU" sz="2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400" i="1" dirty="0">
                <a:solidFill>
                  <a:srgbClr val="C00000"/>
                </a:solidFill>
              </a:rPr>
              <a:t>2. </a:t>
            </a:r>
            <a:r>
              <a:rPr lang="ru-RU" sz="2400" b="1" i="1" dirty="0">
                <a:solidFill>
                  <a:srgbClr val="C00000"/>
                </a:solidFill>
              </a:rPr>
              <a:t>Сложные средства.</a:t>
            </a:r>
            <a:endParaRPr lang="ru-RU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rgbClr val="C00000"/>
                </a:solidFill>
              </a:rPr>
              <a:t>Механические </a:t>
            </a:r>
            <a:r>
              <a:rPr lang="ru-RU" sz="2000" b="1" dirty="0">
                <a:solidFill>
                  <a:srgbClr val="C00000"/>
                </a:solidFill>
              </a:rPr>
              <a:t>визуальные </a:t>
            </a:r>
            <a:r>
              <a:rPr lang="ru-RU" sz="2000" dirty="0">
                <a:solidFill>
                  <a:srgbClr val="C00000"/>
                </a:solidFill>
              </a:rPr>
              <a:t>приборы: </a:t>
            </a:r>
            <a:r>
              <a:rPr lang="ru-RU" sz="2000" dirty="0"/>
              <a:t>микроскоп и др.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Аудиальные</a:t>
            </a:r>
            <a:r>
              <a:rPr lang="ru-RU" sz="2000" dirty="0">
                <a:solidFill>
                  <a:srgbClr val="C00000"/>
                </a:solidFill>
              </a:rPr>
              <a:t> средства: </a:t>
            </a:r>
            <a:r>
              <a:rPr lang="ru-RU" sz="2000" dirty="0"/>
              <a:t>проигрыватель, магнитофон, радио.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Аудиовизуальные</a:t>
            </a:r>
            <a:r>
              <a:rPr lang="ru-RU" sz="2000" dirty="0">
                <a:solidFill>
                  <a:srgbClr val="C00000"/>
                </a:solidFill>
              </a:rPr>
              <a:t>: </a:t>
            </a:r>
            <a:r>
              <a:rPr lang="ru-RU" sz="2000" dirty="0"/>
              <a:t>звуковой фильм, ТВ, видео.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Средства, автоматизирующие </a:t>
            </a:r>
            <a:r>
              <a:rPr lang="ru-RU" sz="2000" dirty="0">
                <a:solidFill>
                  <a:srgbClr val="C00000"/>
                </a:solidFill>
              </a:rPr>
              <a:t>процесс обучения: </a:t>
            </a:r>
            <a:r>
              <a:rPr lang="ru-RU" sz="2000" dirty="0"/>
              <a:t>лингвистические кабинеты, компьютеры, информационные системы, телекоммуникационные сети.</a:t>
            </a:r>
          </a:p>
          <a:p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5DDCEB3C-62EC-4B3B-A359-1685234FCB2F}"/>
              </a:ext>
            </a:extLst>
          </p:cNvPr>
          <p:cNvSpPr/>
          <p:nvPr/>
        </p:nvSpPr>
        <p:spPr>
          <a:xfrm>
            <a:off x="9303327" y="736258"/>
            <a:ext cx="2050473" cy="127461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В. </a:t>
            </a:r>
            <a:r>
              <a:rPr lang="ru-RU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Оконь</a:t>
            </a:r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(польский педагог)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606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Текст 5">
            <a:extLst>
              <a:ext uri="{FF2B5EF4-FFF2-40B4-BE49-F238E27FC236}">
                <a16:creationId xmlns:a16="http://schemas.microsoft.com/office/drawing/2014/main" id="{93389F92-0317-4E4A-9A20-0F1279597854}"/>
              </a:ext>
            </a:extLst>
          </p:cNvPr>
          <p:cNvSpPr txBox="1">
            <a:spLocks/>
          </p:cNvSpPr>
          <p:nvPr/>
        </p:nvSpPr>
        <p:spPr bwMode="auto">
          <a:xfrm>
            <a:off x="713984" y="282671"/>
            <a:ext cx="10784910" cy="756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None/>
            </a:pPr>
            <a:r>
              <a:rPr lang="be-BY" altLang="ru-RU" sz="3200" u="sng" dirty="0">
                <a:solidFill>
                  <a:srgbClr val="083763"/>
                </a:solidFill>
                <a:latin typeface="Arial Black" panose="020B0A04020102020204" pitchFamily="34" charset="0"/>
              </a:rPr>
              <a:t>Закономерности педагогического процесса</a:t>
            </a:r>
            <a:endParaRPr lang="be-BY" altLang="ru-RU" sz="3200" dirty="0">
              <a:solidFill>
                <a:schemeClr val="accent1"/>
              </a:solidFill>
              <a:latin typeface="Arial Black" panose="020B0A04020102020204" pitchFamily="34" charset="0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sz="3200" dirty="0">
              <a:latin typeface="Arial Black" panose="020B0A04020102020204" pitchFamily="34" charset="0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b="1" dirty="0">
                <a:latin typeface="+mn-lt"/>
              </a:rPr>
              <a:t>процесс обучения органически связан с процессами </a:t>
            </a:r>
            <a:r>
              <a:rPr lang="ru-RU" b="1" i="1" dirty="0">
                <a:latin typeface="+mn-lt"/>
              </a:rPr>
              <a:t>воспитания и развития,</a:t>
            </a:r>
            <a:r>
              <a:rPr lang="ru-RU" b="1" dirty="0">
                <a:latin typeface="+mn-lt"/>
              </a:rPr>
              <a:t> которые в совокупности образуют целостный процесс образования человека;</a:t>
            </a:r>
            <a:r>
              <a:rPr lang="be-BY" altLang="ru-RU" sz="2000" b="1" dirty="0">
                <a:latin typeface="+mn-lt"/>
              </a:rPr>
              <a:t> </a:t>
            </a:r>
            <a:endParaRPr lang="en-US" altLang="ru-RU" sz="2000" b="1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en-US" altLang="ru-RU" sz="2000" b="1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b="1" dirty="0">
                <a:latin typeface="+mn-lt"/>
              </a:rPr>
              <a:t>в процессе обучения естественным образом связаны процессы </a:t>
            </a:r>
            <a:r>
              <a:rPr lang="ru-RU" b="1" i="1" dirty="0">
                <a:latin typeface="+mn-lt"/>
              </a:rPr>
              <a:t>преподавания и учения</a:t>
            </a:r>
            <a:r>
              <a:rPr lang="ru-RU" b="1" dirty="0">
                <a:latin typeface="+mn-lt"/>
              </a:rPr>
              <a:t>, деятельность педагога и обучающегося; </a:t>
            </a: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b="1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b="1" dirty="0">
                <a:latin typeface="+mn-lt"/>
              </a:rPr>
              <a:t>в процессе обучения логически связаны </a:t>
            </a:r>
            <a:r>
              <a:rPr lang="ru-RU" b="1" i="1" dirty="0">
                <a:latin typeface="+mn-lt"/>
              </a:rPr>
              <a:t>все его элементы</a:t>
            </a:r>
            <a:r>
              <a:rPr lang="ru-RU" b="1" dirty="0">
                <a:latin typeface="+mn-lt"/>
              </a:rPr>
              <a:t> – цель, задачи, содержание,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средства,</a:t>
            </a:r>
            <a:r>
              <a:rPr lang="ru-RU" b="1" dirty="0">
                <a:latin typeface="+mn-lt"/>
              </a:rPr>
              <a:t> методы, формы;</a:t>
            </a: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b="1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be-BY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Выбор методов обучения обусловлен </a:t>
            </a:r>
            <a:r>
              <a:rPr lang="be-BY" alt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целями, задачами и содержанием </a:t>
            </a:r>
            <a:r>
              <a:rPr lang="be-BY"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обручения и вместе с ними определяет выбор форм организации учебного процесса;</a:t>
            </a: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en-US" altLang="ru-RU" b="1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be-BY" altLang="ru-RU" b="1" dirty="0">
                <a:latin typeface="+mn-lt"/>
              </a:rPr>
              <a:t>Только </a:t>
            </a:r>
            <a:r>
              <a:rPr lang="be-BY" altLang="ru-RU" b="1" i="1" dirty="0">
                <a:latin typeface="+mn-lt"/>
              </a:rPr>
              <a:t>гармоничная взаимосвязь всех компонентов </a:t>
            </a:r>
            <a:r>
              <a:rPr lang="be-BY" altLang="ru-RU" b="1" dirty="0">
                <a:latin typeface="+mn-lt"/>
              </a:rPr>
              <a:t>педагогического процесса обеспечивают его результативность достижение результатов, которые соответствуют поставленной цели.</a:t>
            </a:r>
            <a:endParaRPr lang="en-US" altLang="ru-RU" b="1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b="1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be-BY" altLang="ru-RU" sz="2000" b="1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be-BY" altLang="ru-RU" sz="2000" b="1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en-US" altLang="ru-RU" sz="2000" dirty="0"/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A6F32CFA-8650-4649-9784-070FD4A55BA2}"/>
              </a:ext>
            </a:extLst>
          </p:cNvPr>
          <p:cNvSpPr/>
          <p:nvPr/>
        </p:nvSpPr>
        <p:spPr>
          <a:xfrm>
            <a:off x="255266" y="5436295"/>
            <a:ext cx="5222784" cy="117744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Метод </a:t>
            </a:r>
            <a:r>
              <a:rPr lang="ru-RU" dirty="0">
                <a:solidFill>
                  <a:srgbClr val="002060"/>
                </a:solidFill>
              </a:rPr>
              <a:t>обучения – </a:t>
            </a:r>
          </a:p>
          <a:p>
            <a:pPr algn="ctr"/>
            <a:r>
              <a:rPr lang="ru-RU" dirty="0">
                <a:solidFill>
                  <a:srgbClr val="002060"/>
                </a:solidFill>
              </a:rPr>
              <a:t>путь достижения цели и задач обучения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6AF21A4B-8069-4E97-BCE1-252F8C11D84B}"/>
              </a:ext>
            </a:extLst>
          </p:cNvPr>
          <p:cNvSpPr/>
          <p:nvPr/>
        </p:nvSpPr>
        <p:spPr>
          <a:xfrm>
            <a:off x="6263015" y="5436295"/>
            <a:ext cx="5673720" cy="119310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Средства обучения</a:t>
            </a:r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</a:p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объекты, выступающие в качестве источников учебной информации и инструментов решения задач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31324284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2811" y="152401"/>
            <a:ext cx="924123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>
              <a:latin typeface="Arial Black" panose="020B0A04020102020204" pitchFamily="34" charset="0"/>
            </a:endParaRPr>
          </a:p>
          <a:p>
            <a:pPr algn="ctr"/>
            <a:endParaRPr lang="ru-RU" sz="2800" b="1" i="1" dirty="0">
              <a:latin typeface="Arial Black" panose="020B0A04020102020204" pitchFamily="34" charset="0"/>
            </a:endParaRPr>
          </a:p>
          <a:p>
            <a:pPr algn="ctr"/>
            <a:r>
              <a:rPr lang="ru-RU" sz="3200" b="1" i="1" dirty="0">
                <a:latin typeface="Arial Black" panose="020B0A04020102020204" pitchFamily="34" charset="0"/>
              </a:rPr>
              <a:t>Вопросы</a:t>
            </a:r>
          </a:p>
          <a:p>
            <a:endParaRPr lang="ru-RU" sz="2800" i="1" dirty="0"/>
          </a:p>
          <a:p>
            <a:r>
              <a:rPr lang="ru-RU" sz="2800" i="1" dirty="0"/>
              <a:t>1. Понятие методы обучения. Методы и приемы обучения.</a:t>
            </a:r>
            <a:endParaRPr lang="ru-RU" sz="2800" dirty="0"/>
          </a:p>
          <a:p>
            <a:r>
              <a:rPr lang="ru-RU" sz="2800" i="1" dirty="0"/>
              <a:t>2. Классификация методов обучения.</a:t>
            </a:r>
            <a:endParaRPr lang="ru-RU" sz="2800" dirty="0"/>
          </a:p>
          <a:p>
            <a:r>
              <a:rPr lang="ru-RU" sz="2800" i="1" dirty="0"/>
              <a:t>3. Сущность методов обучения, обеспечивающих организацию учебно-познавательной деятельности обучающихся, ее стимулирование, контроль и диагностику результатов. </a:t>
            </a:r>
            <a:endParaRPr lang="ru-RU" sz="2800" dirty="0"/>
          </a:p>
          <a:p>
            <a:r>
              <a:rPr lang="ru-RU" sz="2800" i="1" dirty="0"/>
              <a:t>4. Критерии оптимального выбора методов.</a:t>
            </a:r>
          </a:p>
          <a:p>
            <a:r>
              <a:rPr lang="ru-RU" sz="2800" i="1" dirty="0"/>
              <a:t>5. Средства обучения.</a:t>
            </a:r>
            <a:endParaRPr lang="ru-RU" sz="2800" dirty="0"/>
          </a:p>
          <a:p>
            <a:r>
              <a:rPr lang="ru-RU" sz="2800" i="1" dirty="0"/>
              <a:t>6. Классификация средств обучения.</a:t>
            </a:r>
            <a:endParaRPr lang="ru-RU" sz="2800" dirty="0"/>
          </a:p>
          <a:p>
            <a:pPr algn="just"/>
            <a:endParaRPr lang="ru-RU" sz="2800" b="1" i="1" dirty="0">
              <a:solidFill>
                <a:srgbClr val="002060"/>
              </a:solidFill>
            </a:endParaRPr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40560" y="353357"/>
            <a:ext cx="665732" cy="6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41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6261" y="222890"/>
            <a:ext cx="118357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i="1" dirty="0"/>
              <a:t>	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3133" y="-48420"/>
            <a:ext cx="665732" cy="66573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938360" y="346001"/>
            <a:ext cx="60777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800" i="1" dirty="0">
                <a:latin typeface="Arial Black" panose="020B0A04020102020204" pitchFamily="34" charset="0"/>
                <a:cs typeface="Times New Roman" panose="02020603050405020304" pitchFamily="18" charset="0"/>
              </a:rPr>
              <a:t>Литература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66899" y="1294409"/>
            <a:ext cx="10343407" cy="5338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dirty="0">
                <a:cs typeface="Times New Roman" panose="02020603050405020304" pitchFamily="18" charset="0"/>
              </a:rPr>
              <a:t>	</a:t>
            </a:r>
            <a:r>
              <a:rPr lang="ru-RU" sz="2000" b="1" dirty="0" err="1">
                <a:cs typeface="Times New Roman" panose="02020603050405020304" pitchFamily="18" charset="0"/>
              </a:rPr>
              <a:t>Засобина</a:t>
            </a:r>
            <a:r>
              <a:rPr lang="ru-RU" sz="2000" b="1" dirty="0">
                <a:cs typeface="Times New Roman" panose="02020603050405020304" pitchFamily="18" charset="0"/>
              </a:rPr>
              <a:t>, Г. А. Педагогика : учебное пособие / Г. А. </a:t>
            </a:r>
            <a:r>
              <a:rPr lang="ru-RU" sz="2000" b="1" dirty="0" err="1">
                <a:cs typeface="Times New Roman" panose="02020603050405020304" pitchFamily="18" charset="0"/>
              </a:rPr>
              <a:t>Засобина</a:t>
            </a:r>
            <a:r>
              <a:rPr lang="ru-RU" sz="2000" b="1" dirty="0">
                <a:cs typeface="Times New Roman" panose="02020603050405020304" pitchFamily="18" charset="0"/>
              </a:rPr>
              <a:t>, И. И. </a:t>
            </a:r>
            <a:r>
              <a:rPr lang="ru-RU" sz="2000" b="1" dirty="0" err="1">
                <a:cs typeface="Times New Roman" panose="02020603050405020304" pitchFamily="18" charset="0"/>
              </a:rPr>
              <a:t>Корягина</a:t>
            </a:r>
            <a:r>
              <a:rPr lang="ru-RU" sz="2000" b="1" dirty="0">
                <a:cs typeface="Times New Roman" panose="02020603050405020304" pitchFamily="18" charset="0"/>
              </a:rPr>
              <a:t>, Л. В. Куклина. – Москва ; Берлин : </a:t>
            </a:r>
            <a:r>
              <a:rPr lang="ru-RU" sz="2000" b="1" dirty="0" err="1">
                <a:cs typeface="Times New Roman" panose="02020603050405020304" pitchFamily="18" charset="0"/>
              </a:rPr>
              <a:t>Директ</a:t>
            </a:r>
            <a:r>
              <a:rPr lang="ru-RU" sz="2000" b="1" dirty="0">
                <a:cs typeface="Times New Roman" panose="02020603050405020304" pitchFamily="18" charset="0"/>
              </a:rPr>
              <a:t>-Медиа, 2015. – 252 с. : ил. – Режим доступа: Университетская библиотека. – URL: </a:t>
            </a:r>
            <a:r>
              <a:rPr lang="ru-RU" sz="2000" b="1" dirty="0">
                <a:cs typeface="Times New Roman" panose="02020603050405020304" pitchFamily="18" charset="0"/>
                <a:hlinkClick r:id="rId4"/>
              </a:rPr>
              <a:t>https://biblioclub.ru</a:t>
            </a:r>
            <a:r>
              <a:rPr lang="ru-RU" sz="2000" b="1" dirty="0">
                <a:cs typeface="Times New Roman" panose="02020603050405020304" pitchFamily="18" charset="0"/>
              </a:rPr>
              <a:t>  (Доступ в библиотеке ИСЗ)</a:t>
            </a:r>
          </a:p>
          <a:p>
            <a:r>
              <a:rPr lang="ru-RU" sz="2000" b="1" dirty="0">
                <a:cs typeface="Times New Roman" panose="02020603050405020304" pitchFamily="18" charset="0"/>
              </a:rPr>
              <a:t>2. Король, А. Д. Основы эвристического обучения : учеб. пособие / A. Д. Король, И. Ф. </a:t>
            </a:r>
            <a:r>
              <a:rPr lang="ru-RU" sz="2000" b="1" dirty="0" err="1">
                <a:cs typeface="Times New Roman" panose="02020603050405020304" pitchFamily="18" charset="0"/>
              </a:rPr>
              <a:t>Китурко</a:t>
            </a:r>
            <a:r>
              <a:rPr lang="ru-RU" sz="2000" b="1" dirty="0">
                <a:cs typeface="Times New Roman" panose="02020603050405020304" pitchFamily="18" charset="0"/>
              </a:rPr>
              <a:t>. – Минск : БГУ, 2018. – 207 с. </a:t>
            </a:r>
          </a:p>
          <a:p>
            <a:r>
              <a:rPr lang="ru-RU" sz="2000" b="1" dirty="0">
                <a:cs typeface="Times New Roman" panose="02020603050405020304" pitchFamily="18" charset="0"/>
              </a:rPr>
              <a:t>3. Использование кейс-метода в учебном процессе : метод, пособие / Н. Ю. </a:t>
            </a:r>
            <a:r>
              <a:rPr lang="ru-RU" sz="2000" b="1" dirty="0" err="1">
                <a:cs typeface="Times New Roman" panose="02020603050405020304" pitchFamily="18" charset="0"/>
              </a:rPr>
              <a:t>Макаева</a:t>
            </a:r>
            <a:r>
              <a:rPr lang="ru-RU" sz="2000" b="1" dirty="0">
                <a:cs typeface="Times New Roman" panose="02020603050405020304" pitchFamily="18" charset="0"/>
              </a:rPr>
              <a:t> [и др.]. – Минск : Изд. центр БГУ, 2010. – 159 с. </a:t>
            </a:r>
          </a:p>
          <a:p>
            <a:r>
              <a:rPr lang="ru-RU" sz="2000" b="1" dirty="0">
                <a:cs typeface="Times New Roman" panose="02020603050405020304" pitchFamily="18" charset="0"/>
              </a:rPr>
              <a:t>4. Основы педагогических измерений. Вопросы разработки и использования педагогических тестов : учеб.-метод. пособие / В.Д. </a:t>
            </a:r>
            <a:r>
              <a:rPr lang="ru-RU" sz="2000" b="1" dirty="0" err="1">
                <a:cs typeface="Times New Roman" panose="02020603050405020304" pitchFamily="18" charset="0"/>
              </a:rPr>
              <a:t>Скаковский</a:t>
            </a:r>
            <a:r>
              <a:rPr lang="ru-RU" sz="2000" b="1" dirty="0">
                <a:cs typeface="Times New Roman" panose="02020603050405020304" pitchFamily="18" charset="0"/>
              </a:rPr>
              <a:t> [и др.]; под общ. ред. В.Д. </a:t>
            </a:r>
            <a:r>
              <a:rPr lang="ru-RU" sz="2000" b="1" dirty="0" err="1">
                <a:cs typeface="Times New Roman" panose="02020603050405020304" pitchFamily="18" charset="0"/>
              </a:rPr>
              <a:t>Скаковского</a:t>
            </a:r>
            <a:r>
              <a:rPr lang="ru-RU" sz="2000" b="1" dirty="0">
                <a:cs typeface="Times New Roman" panose="02020603050405020304" pitchFamily="18" charset="0"/>
              </a:rPr>
              <a:t>. – Минск : РИВШ, 2009. – 340 с.</a:t>
            </a:r>
          </a:p>
          <a:p>
            <a:r>
              <a:rPr lang="ru-RU" sz="2000" b="1" dirty="0">
                <a:cs typeface="Times New Roman" panose="02020603050405020304" pitchFamily="18" charset="0"/>
              </a:rPr>
              <a:t>5. Современные формы, методы и технологии образовательного процесса: опыт субъектов кластера непрерывного педагогического образования : сборник научных статей / Министерство образования Республики Беларусь, Белорусский государственный педагогический университет им. М. Танка ; [редколлегия: А. И. Жук (научный редактор) и др.]. – Минск : БГПУ, 2020. – 191 с. : ил., табл.</a:t>
            </a:r>
          </a:p>
          <a:p>
            <a:endParaRPr lang="ru-RU" sz="2000" b="1" dirty="0"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591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E88249-0CC7-472D-8DDF-6019BBD80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15" y="125260"/>
            <a:ext cx="10203108" cy="1283546"/>
          </a:xfrm>
        </p:spPr>
        <p:txBody>
          <a:bodyPr>
            <a:noAutofit/>
          </a:bodyPr>
          <a:lstStyle/>
          <a:p>
            <a:pPr algn="ctr"/>
            <a:br>
              <a:rPr 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Обучение – </a:t>
            </a:r>
            <a:br>
              <a:rPr 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	</a:t>
            </a: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процесс бинарный (от лат. </a:t>
            </a:r>
            <a:r>
              <a:rPr lang="ru-RU" sz="2400" b="1" dirty="0" err="1">
                <a:solidFill>
                  <a:srgbClr val="C00000"/>
                </a:solidFill>
                <a:latin typeface="Arial Black" panose="020B0A04020102020204" pitchFamily="34" charset="0"/>
              </a:rPr>
              <a:t>binarius</a:t>
            </a: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 - двойной, 	состоит из двух частей, компонентов и т.п.)</a:t>
            </a:r>
            <a:b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endParaRPr lang="ru-RU" sz="2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68E7B7-E3C4-4E92-AAD7-7BA9266C3C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7133" y="1766150"/>
            <a:ext cx="4196220" cy="5091850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Обучение – целенаправленный процесс организации и стимулирования учебной деятельности обучающихся по овладению ими знаниями, умениями, навыками, формированию у них компетенций, развитию их творческих способностей (Кодекс); </a:t>
            </a:r>
          </a:p>
          <a:p>
            <a:pPr marL="0" indent="0">
              <a:buNone/>
            </a:pPr>
            <a:r>
              <a:rPr lang="ru-RU" sz="2000" b="1" i="1" dirty="0"/>
              <a:t>Обучение – совместная деятельность педагога и учащегося, их упорядоченное сотрудничество, направленное на достижение поставленной цели (Бороздина Г.В.)</a:t>
            </a:r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55920A-AED8-46A9-A801-3F3C6BBFB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8817" y="1596446"/>
            <a:ext cx="5011068" cy="5261552"/>
          </a:xfrm>
          <a:ln w="38100"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000" b="1" dirty="0">
                <a:solidFill>
                  <a:srgbClr val="C00000"/>
                </a:solidFill>
              </a:rPr>
              <a:t>Преподавание</a:t>
            </a:r>
            <a:r>
              <a:rPr lang="ru-RU" sz="2000" dirty="0">
                <a:solidFill>
                  <a:srgbClr val="C00000"/>
                </a:solidFill>
              </a:rPr>
              <a:t> –</a:t>
            </a:r>
            <a:r>
              <a:rPr lang="ru-RU" sz="2000" dirty="0"/>
              <a:t> упорядоченная деятельность </a:t>
            </a:r>
            <a:r>
              <a:rPr lang="ru-RU" sz="2000" b="1" i="1" dirty="0"/>
              <a:t>педагога</a:t>
            </a:r>
            <a:r>
              <a:rPr lang="ru-RU" sz="2000" dirty="0"/>
              <a:t> по реализации цели и задач обучения; обеспечения информирования, восприятия, осознания, усвоения, упрочения и практического применения знаний.</a:t>
            </a: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Учение</a:t>
            </a:r>
            <a:r>
              <a:rPr lang="ru-RU" sz="2000" b="1" dirty="0"/>
              <a:t> </a:t>
            </a:r>
            <a:r>
              <a:rPr lang="ru-RU" sz="2000" dirty="0"/>
              <a:t>– процесс деятельности обу</a:t>
            </a:r>
            <a:r>
              <a:rPr lang="ru-RU" sz="2000" b="1" i="1" dirty="0"/>
              <a:t>чающегося</a:t>
            </a:r>
            <a:r>
              <a:rPr lang="ru-RU" sz="2000" dirty="0"/>
              <a:t>, в ходе которого у него формируются новые знания, умения, формы деятельности и поведения, совершенствуются ранее приобретенные.</a:t>
            </a:r>
          </a:p>
          <a:p>
            <a:endParaRPr lang="ru-RU" sz="1600" dirty="0"/>
          </a:p>
        </p:txBody>
      </p:sp>
      <p:pic>
        <p:nvPicPr>
          <p:cNvPr id="6" name="Рисунок 5" descr="Преподаватель">
            <a:extLst>
              <a:ext uri="{FF2B5EF4-FFF2-40B4-BE49-F238E27FC236}">
                <a16:creationId xmlns:a16="http://schemas.microsoft.com/office/drawing/2014/main" id="{1C55A90C-2DE9-42F1-ADF6-361D7B4D61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29613" y="3157328"/>
            <a:ext cx="914400" cy="968607"/>
          </a:xfrm>
          <a:prstGeom prst="rect">
            <a:avLst/>
          </a:prstGeom>
        </p:spPr>
      </p:pic>
      <p:pic>
        <p:nvPicPr>
          <p:cNvPr id="8" name="Рисунок 7" descr="Человек ест">
            <a:extLst>
              <a:ext uri="{FF2B5EF4-FFF2-40B4-BE49-F238E27FC236}">
                <a16:creationId xmlns:a16="http://schemas.microsoft.com/office/drawing/2014/main" id="{27F0DAE5-2B4A-4C20-8427-222C74E986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8382" y="5818340"/>
            <a:ext cx="914400" cy="914400"/>
          </a:xfrm>
          <a:prstGeom prst="rect">
            <a:avLst/>
          </a:prstGeom>
        </p:spPr>
      </p:pic>
      <p:sp>
        <p:nvSpPr>
          <p:cNvPr id="9" name="Левая фигурная скобка 8">
            <a:extLst>
              <a:ext uri="{FF2B5EF4-FFF2-40B4-BE49-F238E27FC236}">
                <a16:creationId xmlns:a16="http://schemas.microsoft.com/office/drawing/2014/main" id="{65A8F7B8-F995-4BD7-8414-73455F76B6E9}"/>
              </a:ext>
            </a:extLst>
          </p:cNvPr>
          <p:cNvSpPr/>
          <p:nvPr/>
        </p:nvSpPr>
        <p:spPr>
          <a:xfrm>
            <a:off x="5397037" y="1766149"/>
            <a:ext cx="1051780" cy="4016576"/>
          </a:xfrm>
          <a:prstGeom prst="leftBrac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" name="Соединительная линия уступом 6"/>
          <p:cNvCxnSpPr/>
          <p:nvPr/>
        </p:nvCxnSpPr>
        <p:spPr>
          <a:xfrm>
            <a:off x="2196933" y="1418316"/>
            <a:ext cx="4054034" cy="178130"/>
          </a:xfrm>
          <a:prstGeom prst="bentConnector3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388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511380-0A55-4452-8E59-73B1C47AC004}"/>
              </a:ext>
            </a:extLst>
          </p:cNvPr>
          <p:cNvSpPr/>
          <p:nvPr/>
        </p:nvSpPr>
        <p:spPr>
          <a:xfrm>
            <a:off x="1589395" y="357191"/>
            <a:ext cx="8792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be-BY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Обучение как целостный процесс</a:t>
            </a:r>
          </a:p>
          <a:p>
            <a:pPr algn="ctr">
              <a:defRPr/>
            </a:pPr>
            <a:r>
              <a:rPr lang="be-BY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преподавания и учения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21AA053-51C5-49B6-BA72-AE1FA9EC5D97}"/>
              </a:ext>
            </a:extLst>
          </p:cNvPr>
          <p:cNvSpPr/>
          <p:nvPr/>
        </p:nvSpPr>
        <p:spPr>
          <a:xfrm>
            <a:off x="4604131" y="1199326"/>
            <a:ext cx="2857500" cy="92868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Педагог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cxnSp>
        <p:nvCxnSpPr>
          <p:cNvPr id="16389" name="Прямая соединительная линия 10">
            <a:extLst>
              <a:ext uri="{FF2B5EF4-FFF2-40B4-BE49-F238E27FC236}">
                <a16:creationId xmlns:a16="http://schemas.microsoft.com/office/drawing/2014/main" id="{70C7E9B5-CD53-4A66-8E0C-3D0CB0BF652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65350" y="2474062"/>
            <a:ext cx="7573966" cy="34801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0D36578-0D69-4C5D-B257-7F8EA4EDC8DB}"/>
              </a:ext>
            </a:extLst>
          </p:cNvPr>
          <p:cNvSpPr/>
          <p:nvPr/>
        </p:nvSpPr>
        <p:spPr>
          <a:xfrm>
            <a:off x="1485105" y="3045486"/>
            <a:ext cx="1357313" cy="64293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Цель</a:t>
            </a: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7B3F6F6C-3B2B-4315-96AD-546B621B27C4}"/>
              </a:ext>
            </a:extLst>
          </p:cNvPr>
          <p:cNvSpPr/>
          <p:nvPr/>
        </p:nvSpPr>
        <p:spPr>
          <a:xfrm>
            <a:off x="1489075" y="4179094"/>
            <a:ext cx="1357313" cy="642938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Цель</a:t>
            </a: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5675FAD-3810-49F0-B784-B1133AB12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3080363"/>
            <a:ext cx="1357312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задачи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A700AC76-74AF-4412-8D80-D65C3DF03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4215910"/>
            <a:ext cx="1357312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задачи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068D3ED-D815-4BF3-B201-35717C77C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321" y="3090556"/>
            <a:ext cx="1497012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dirty="0">
                <a:cs typeface="Arial" charset="0"/>
              </a:rPr>
              <a:t>содержание</a:t>
            </a:r>
            <a:endParaRPr lang="ru-RU" dirty="0">
              <a:cs typeface="Arial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FFB5BF8C-FE72-4B94-A3E2-27C1BBB9A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323" y="4251369"/>
            <a:ext cx="1497010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dirty="0">
                <a:cs typeface="Arial" charset="0"/>
              </a:rPr>
              <a:t>содержание</a:t>
            </a:r>
            <a:endParaRPr lang="ru-RU" dirty="0">
              <a:cs typeface="Arial" charset="0"/>
            </a:endParaRPr>
          </a:p>
          <a:p>
            <a:pPr algn="ctr">
              <a:defRPr/>
            </a:pP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EC16F98-BA15-463D-8879-742E5BFFB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7026" y="3080362"/>
            <a:ext cx="1357312" cy="853396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C00000"/>
                </a:solidFill>
                <a:cs typeface="Arial" charset="0"/>
              </a:rPr>
              <a:t>методы</a:t>
            </a:r>
            <a:endParaRPr lang="ru-RU" sz="2200" dirty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FEFBBC5B-A113-4E95-B22B-78D5524D6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362" y="4044685"/>
            <a:ext cx="1357312" cy="873541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C00000"/>
                </a:solidFill>
                <a:cs typeface="Arial" charset="0"/>
              </a:rPr>
              <a:t>методы</a:t>
            </a:r>
            <a:endParaRPr lang="ru-RU" sz="2200" dirty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39E47FB6-87AF-4177-A8DE-D983EBEFC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695" y="3080364"/>
            <a:ext cx="1357313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средства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A1604E4-F451-4FF0-BECF-F421ED9A9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420" y="4275288"/>
            <a:ext cx="1357313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средства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FFC547B5-6283-43B8-970E-4694D4C576D7}"/>
              </a:ext>
            </a:extLst>
          </p:cNvPr>
          <p:cNvSpPr/>
          <p:nvPr/>
        </p:nvSpPr>
        <p:spPr>
          <a:xfrm>
            <a:off x="9132094" y="3033951"/>
            <a:ext cx="1357312" cy="64293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формы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B0976E6C-564C-44EE-9A0E-62207D9F7713}"/>
              </a:ext>
            </a:extLst>
          </p:cNvPr>
          <p:cNvSpPr/>
          <p:nvPr/>
        </p:nvSpPr>
        <p:spPr>
          <a:xfrm>
            <a:off x="9082229" y="4290021"/>
            <a:ext cx="1357312" cy="642938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формы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61F76F01-558F-48BA-A539-587649C92160}"/>
              </a:ext>
            </a:extLst>
          </p:cNvPr>
          <p:cNvSpPr/>
          <p:nvPr/>
        </p:nvSpPr>
        <p:spPr>
          <a:xfrm>
            <a:off x="4685542" y="5833100"/>
            <a:ext cx="2857500" cy="92868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Обучающийся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cxnSp>
        <p:nvCxnSpPr>
          <p:cNvPr id="16403" name="Прямая соединительная линия 35">
            <a:extLst>
              <a:ext uri="{FF2B5EF4-FFF2-40B4-BE49-F238E27FC236}">
                <a16:creationId xmlns:a16="http://schemas.microsoft.com/office/drawing/2014/main" id="{80CA8C9C-1BE0-48BC-9B45-35A1696C464A}"/>
              </a:ext>
            </a:extLst>
          </p:cNvPr>
          <p:cNvCxnSpPr>
            <a:cxnSpLocks noChangeShapeType="1"/>
            <a:stCxn id="6" idx="2"/>
          </p:cNvCxnSpPr>
          <p:nvPr/>
        </p:nvCxnSpPr>
        <p:spPr bwMode="auto">
          <a:xfrm rot="5400000">
            <a:off x="5854286" y="2306606"/>
            <a:ext cx="357188" cy="0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6C7DF066-FC78-4CCF-BE52-221445CE1332}"/>
              </a:ext>
            </a:extLst>
          </p:cNvPr>
          <p:cNvCxnSpPr/>
          <p:nvPr/>
        </p:nvCxnSpPr>
        <p:spPr>
          <a:xfrm rot="16200000" flipV="1">
            <a:off x="5953125" y="5656723"/>
            <a:ext cx="4286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406" name="Прямая соединительная линия 45">
            <a:extLst>
              <a:ext uri="{FF2B5EF4-FFF2-40B4-BE49-F238E27FC236}">
                <a16:creationId xmlns:a16="http://schemas.microsoft.com/office/drawing/2014/main" id="{AA19880A-D0F3-4F67-ACD4-B239CB302C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739315" y="2510487"/>
            <a:ext cx="1625371" cy="8569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7" name="Прямая соединительная линия 46">
            <a:extLst>
              <a:ext uri="{FF2B5EF4-FFF2-40B4-BE49-F238E27FC236}">
                <a16:creationId xmlns:a16="http://schemas.microsoft.com/office/drawing/2014/main" id="{D59B1A2A-455F-47EA-A36D-787BB3154D1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65350" y="5440823"/>
            <a:ext cx="9199336" cy="0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0" name="Прямая со стрелкой 50">
            <a:extLst>
              <a:ext uri="{FF2B5EF4-FFF2-40B4-BE49-F238E27FC236}">
                <a16:creationId xmlns:a16="http://schemas.microsoft.com/office/drawing/2014/main" id="{71EA8C96-83F7-41AC-AE39-C4002F8698A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881982" y="27590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1" name="Прямая со стрелкой 51">
            <a:extLst>
              <a:ext uri="{FF2B5EF4-FFF2-40B4-BE49-F238E27FC236}">
                <a16:creationId xmlns:a16="http://schemas.microsoft.com/office/drawing/2014/main" id="{D1089237-C76D-4AE8-8DD6-E0C4B8D3D82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525045" y="27764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2" name="Прямая со стрелкой 52">
            <a:extLst>
              <a:ext uri="{FF2B5EF4-FFF2-40B4-BE49-F238E27FC236}">
                <a16:creationId xmlns:a16="http://schemas.microsoft.com/office/drawing/2014/main" id="{13A12C2A-9523-4CC0-8E85-8880E4DC657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112235" y="27764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3" name="Прямая со стрелкой 53">
            <a:extLst>
              <a:ext uri="{FF2B5EF4-FFF2-40B4-BE49-F238E27FC236}">
                <a16:creationId xmlns:a16="http://schemas.microsoft.com/office/drawing/2014/main" id="{2C482F7F-0C16-4974-8D94-ED1DC0659D4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387885" y="2856709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4" name="Прямая со стрелкой 54">
            <a:extLst>
              <a:ext uri="{FF2B5EF4-FFF2-40B4-BE49-F238E27FC236}">
                <a16:creationId xmlns:a16="http://schemas.microsoft.com/office/drawing/2014/main" id="{11CDBA66-586F-4F86-A531-B3520D2D1F2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069822" y="2804012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5" name="Прямая со стрелкой 55">
            <a:extLst>
              <a:ext uri="{FF2B5EF4-FFF2-40B4-BE49-F238E27FC236}">
                <a16:creationId xmlns:a16="http://schemas.microsoft.com/office/drawing/2014/main" id="{D044569C-5409-4821-A92E-D4D7BB4352E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874432" y="2508863"/>
            <a:ext cx="0" cy="571501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6" name="Прямая со стрелкой 57">
            <a:extLst>
              <a:ext uri="{FF2B5EF4-FFF2-40B4-BE49-F238E27FC236}">
                <a16:creationId xmlns:a16="http://schemas.microsoft.com/office/drawing/2014/main" id="{275C1C6C-067C-44E2-A90C-C31D81CFB5E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1878806" y="5155866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7" name="Прямая со стрелкой 58">
            <a:extLst>
              <a:ext uri="{FF2B5EF4-FFF2-40B4-BE49-F238E27FC236}">
                <a16:creationId xmlns:a16="http://schemas.microsoft.com/office/drawing/2014/main" id="{CACE2241-5982-48C7-9B4E-D2105CD89DB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509613" y="5155866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8" name="Прямая со стрелкой 59">
            <a:extLst>
              <a:ext uri="{FF2B5EF4-FFF2-40B4-BE49-F238E27FC236}">
                <a16:creationId xmlns:a16="http://schemas.microsoft.com/office/drawing/2014/main" id="{4CA7491B-B8CD-4CA5-A7A7-139D40F652A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060951" y="5131205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9" name="Прямая со стрелкой 60">
            <a:extLst>
              <a:ext uri="{FF2B5EF4-FFF2-40B4-BE49-F238E27FC236}">
                <a16:creationId xmlns:a16="http://schemas.microsoft.com/office/drawing/2014/main" id="{D1ED05FE-8887-4BAB-9169-ABA61250CA98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6682089" y="5179264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20" name="Прямая со стрелкой 61">
            <a:extLst>
              <a:ext uri="{FF2B5EF4-FFF2-40B4-BE49-F238E27FC236}">
                <a16:creationId xmlns:a16="http://schemas.microsoft.com/office/drawing/2014/main" id="{25326562-F0E9-4A93-BAC1-D61AF43FCE0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8166894" y="5191696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21" name="Прямая со стрелкой 62">
            <a:extLst>
              <a:ext uri="{FF2B5EF4-FFF2-40B4-BE49-F238E27FC236}">
                <a16:creationId xmlns:a16="http://schemas.microsoft.com/office/drawing/2014/main" id="{00A3A141-C114-47A1-90CF-AA71CC6A5CF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9474341" y="5191695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Овал 1">
            <a:extLst>
              <a:ext uri="{FF2B5EF4-FFF2-40B4-BE49-F238E27FC236}">
                <a16:creationId xmlns:a16="http://schemas.microsoft.com/office/drawing/2014/main" id="{B65D36EB-3FAE-40D7-8092-A12A5C130420}"/>
              </a:ext>
            </a:extLst>
          </p:cNvPr>
          <p:cNvSpPr/>
          <p:nvPr/>
        </p:nvSpPr>
        <p:spPr>
          <a:xfrm>
            <a:off x="9173688" y="317619"/>
            <a:ext cx="2756623" cy="121716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Относительно структуры процесса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C08B254-3715-4498-A1FB-2A43CA84B344}"/>
              </a:ext>
            </a:extLst>
          </p:cNvPr>
          <p:cNvSpPr/>
          <p:nvPr/>
        </p:nvSpPr>
        <p:spPr>
          <a:xfrm>
            <a:off x="10635391" y="3062962"/>
            <a:ext cx="1458589" cy="64293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dirty="0">
                <a:solidFill>
                  <a:srgbClr val="083763"/>
                </a:solidFill>
                <a:cs typeface="Arial" charset="0"/>
              </a:rPr>
              <a:t>результаты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8DC7B8CF-BC5C-494E-B525-32FED16A79C1}"/>
              </a:ext>
            </a:extLst>
          </p:cNvPr>
          <p:cNvSpPr/>
          <p:nvPr/>
        </p:nvSpPr>
        <p:spPr>
          <a:xfrm>
            <a:off x="10627996" y="4227972"/>
            <a:ext cx="1427161" cy="64293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dirty="0">
                <a:solidFill>
                  <a:srgbClr val="083763"/>
                </a:solidFill>
                <a:cs typeface="Arial" charset="0"/>
              </a:rPr>
              <a:t>результаты</a:t>
            </a:r>
          </a:p>
          <a:p>
            <a:pPr algn="ctr"/>
            <a:endParaRPr lang="ru-RU" dirty="0"/>
          </a:p>
        </p:txBody>
      </p:sp>
      <p:cxnSp>
        <p:nvCxnSpPr>
          <p:cNvPr id="41" name="Прямая со стрелкой 55">
            <a:extLst>
              <a:ext uri="{FF2B5EF4-FFF2-40B4-BE49-F238E27FC236}">
                <a16:creationId xmlns:a16="http://schemas.microsoft.com/office/drawing/2014/main" id="{79A5ED05-B75F-46BB-9525-34819DB8917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1340782" y="2500316"/>
            <a:ext cx="9754" cy="545246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 стрелкой 62">
            <a:extLst>
              <a:ext uri="{FF2B5EF4-FFF2-40B4-BE49-F238E27FC236}">
                <a16:creationId xmlns:a16="http://schemas.microsoft.com/office/drawing/2014/main" id="{E82D6E61-16DE-4990-B3EC-1D0AA98822F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11088384" y="5179263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Прямая со стрелкой 10"/>
          <p:cNvCxnSpPr>
            <a:stCxn id="19" idx="2"/>
          </p:cNvCxnSpPr>
          <p:nvPr/>
        </p:nvCxnSpPr>
        <p:spPr>
          <a:xfrm flipH="1">
            <a:off x="2163761" y="368842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flipH="1">
            <a:off x="3770817" y="3747838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>
            <a:off x="5203826" y="3725239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6755953" y="3849051"/>
            <a:ext cx="1" cy="330043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H="1">
            <a:off x="8471408" y="3799350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H="1">
            <a:off x="9760884" y="373997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>
            <a:off x="11384620" y="373997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283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Текст 5">
            <a:extLst>
              <a:ext uri="{FF2B5EF4-FFF2-40B4-BE49-F238E27FC236}">
                <a16:creationId xmlns:a16="http://schemas.microsoft.com/office/drawing/2014/main" id="{93389F92-0317-4E4A-9A20-0F1279597854}"/>
              </a:ext>
            </a:extLst>
          </p:cNvPr>
          <p:cNvSpPr txBox="1">
            <a:spLocks/>
          </p:cNvSpPr>
          <p:nvPr/>
        </p:nvSpPr>
        <p:spPr bwMode="auto">
          <a:xfrm>
            <a:off x="2492679" y="425885"/>
            <a:ext cx="7578247" cy="106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None/>
            </a:pPr>
            <a:r>
              <a:rPr lang="be-BY" altLang="ru-RU" sz="3200" dirty="0">
                <a:solidFill>
                  <a:srgbClr val="C00000"/>
                </a:solidFill>
                <a:latin typeface="Arial Black" panose="020B0A04020102020204" pitchFamily="34" charset="0"/>
              </a:rPr>
              <a:t>Закономерности </a:t>
            </a:r>
          </a:p>
          <a:p>
            <a:pPr algn="ctr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None/>
            </a:pPr>
            <a:r>
              <a:rPr lang="be-BY" altLang="ru-RU" sz="3200" dirty="0">
                <a:solidFill>
                  <a:srgbClr val="C00000"/>
                </a:solidFill>
                <a:latin typeface="Arial Black" panose="020B0A04020102020204" pitchFamily="34" charset="0"/>
              </a:rPr>
              <a:t>педагогического процесса</a:t>
            </a:r>
          </a:p>
          <a:p>
            <a:pPr algn="ctr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None/>
            </a:pPr>
            <a:endParaRPr lang="be-BY" altLang="ru-RU" sz="32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dirty="0">
                <a:latin typeface="+mn-lt"/>
              </a:rPr>
              <a:t>процесс </a:t>
            </a:r>
            <a:r>
              <a:rPr lang="ru-RU" b="1" dirty="0">
                <a:latin typeface="+mn-lt"/>
              </a:rPr>
              <a:t>обучения </a:t>
            </a:r>
            <a:r>
              <a:rPr lang="ru-RU" dirty="0">
                <a:latin typeface="+mn-lt"/>
              </a:rPr>
              <a:t>органически связан с процессами </a:t>
            </a:r>
            <a:r>
              <a:rPr lang="ru-RU" b="1" dirty="0">
                <a:latin typeface="+mn-lt"/>
              </a:rPr>
              <a:t>воспитания и развития</a:t>
            </a:r>
            <a:r>
              <a:rPr lang="ru-RU" dirty="0">
                <a:latin typeface="+mn-lt"/>
              </a:rPr>
              <a:t>, которые в совокупности образуют целостный процесс образования человека;</a:t>
            </a:r>
            <a:r>
              <a:rPr lang="be-BY" altLang="ru-RU" dirty="0">
                <a:latin typeface="+mn-lt"/>
              </a:rPr>
              <a:t> </a:t>
            </a:r>
            <a:endParaRPr lang="en-US" altLang="ru-RU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en-US" altLang="ru-RU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dirty="0">
                <a:latin typeface="+mn-lt"/>
              </a:rPr>
              <a:t>в процессе обучения естественным образом связаны процессы </a:t>
            </a:r>
            <a:r>
              <a:rPr lang="ru-RU" b="1" dirty="0">
                <a:latin typeface="+mn-lt"/>
              </a:rPr>
              <a:t>преподавания и учения</a:t>
            </a:r>
            <a:r>
              <a:rPr lang="ru-RU" dirty="0">
                <a:latin typeface="+mn-lt"/>
              </a:rPr>
              <a:t>, деятельность педагога и обучающегося; </a:t>
            </a: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dirty="0">
                <a:latin typeface="+mn-lt"/>
              </a:rPr>
              <a:t>в процессе обучения логически связаны все его элементы – </a:t>
            </a:r>
            <a:r>
              <a:rPr lang="ru-RU" b="1" dirty="0">
                <a:latin typeface="+mn-lt"/>
              </a:rPr>
              <a:t>цель, задачи, содержание, средства, методы, формы, результаты;</a:t>
            </a: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be-BY" alt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Выбор методов обучения обусловлен целями, задачами и содержанием обручения и вместе с ними определяет выбор средств и форм организации учебного процесса;</a:t>
            </a: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en-US" altLang="ru-RU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be-BY" altLang="ru-RU" dirty="0">
                <a:latin typeface="+mn-lt"/>
              </a:rPr>
              <a:t>Только гармоничная </a:t>
            </a:r>
            <a:r>
              <a:rPr lang="be-BY" altLang="ru-RU" b="1" dirty="0">
                <a:latin typeface="+mn-lt"/>
              </a:rPr>
              <a:t>взаимосвязь всех компонентов </a:t>
            </a:r>
            <a:r>
              <a:rPr lang="be-BY" altLang="ru-RU" dirty="0">
                <a:latin typeface="+mn-lt"/>
              </a:rPr>
              <a:t>педагогического процесса обеспечивают его результативность достижение результатов, которые соответствуют поставленной цели.</a:t>
            </a:r>
            <a:endParaRPr lang="en-US" altLang="ru-RU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be-BY" altLang="ru-RU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be-BY" altLang="ru-RU" sz="2000" dirty="0">
              <a:latin typeface="+mn-lt"/>
            </a:endParaRPr>
          </a:p>
          <a:p>
            <a:pPr algn="just"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en-US" altLang="ru-RU" sz="3200" dirty="0"/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A6F32CFA-8650-4649-9784-070FD4A55BA2}"/>
              </a:ext>
            </a:extLst>
          </p:cNvPr>
          <p:cNvSpPr/>
          <p:nvPr/>
        </p:nvSpPr>
        <p:spPr>
          <a:xfrm>
            <a:off x="439224" y="2149287"/>
            <a:ext cx="1728475" cy="312417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Метод обучения – </a:t>
            </a:r>
            <a:r>
              <a:rPr lang="ru-RU" sz="2000" dirty="0">
                <a:solidFill>
                  <a:schemeClr val="tx1"/>
                </a:solidFill>
              </a:rPr>
              <a:t>путь реализации содержания обучения,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достижения цели и задач обучения </a:t>
            </a:r>
          </a:p>
        </p:txBody>
      </p:sp>
    </p:spTree>
    <p:extLst>
      <p:ext uri="{BB962C8B-B14F-4D97-AF65-F5344CB8AC3E}">
        <p14:creationId xmlns:p14="http://schemas.microsoft.com/office/powerpoint/2010/main" val="4222960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8C546-90E4-4DE2-BE35-6749AA04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841" y="868874"/>
            <a:ext cx="11034623" cy="1059305"/>
          </a:xfrm>
        </p:spPr>
        <p:txBody>
          <a:bodyPr>
            <a:normAutofit fontScale="90000"/>
          </a:bodyPr>
          <a:lstStyle/>
          <a:p>
            <a:r>
              <a:rPr lang="ru-RU" sz="3600" i="1" dirty="0">
                <a:solidFill>
                  <a:srgbClr val="C00000"/>
                </a:solidFill>
                <a:latin typeface="Arial Black" panose="020B0A04020102020204" pitchFamily="34" charset="0"/>
              </a:rPr>
              <a:t>Метод обучения </a:t>
            </a:r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  <a:t>– </a:t>
            </a:r>
            <a:r>
              <a:rPr lang="ru-RU" sz="2700" b="1" dirty="0">
                <a:solidFill>
                  <a:srgbClr val="C00000"/>
                </a:solidFill>
                <a:latin typeface="Arial Black" panose="020B0A04020102020204" pitchFamily="34" charset="0"/>
              </a:rPr>
              <a:t>способ</a:t>
            </a:r>
            <a:r>
              <a:rPr lang="ru-RU" sz="2700" dirty="0">
                <a:solidFill>
                  <a:srgbClr val="C00000"/>
                </a:solidFill>
                <a:latin typeface="Arial Black" panose="020B0A04020102020204" pitchFamily="34" charset="0"/>
              </a:rPr>
              <a:t> упорядоченной взаимосвязанной </a:t>
            </a:r>
            <a:r>
              <a:rPr lang="ru-RU" sz="2700" b="1" dirty="0">
                <a:solidFill>
                  <a:srgbClr val="C00000"/>
                </a:solidFill>
                <a:latin typeface="Arial Black" panose="020B0A04020102020204" pitchFamily="34" charset="0"/>
              </a:rPr>
              <a:t>деятельности</a:t>
            </a:r>
            <a:r>
              <a:rPr lang="ru-RU" sz="2700" dirty="0">
                <a:solidFill>
                  <a:srgbClr val="C00000"/>
                </a:solidFill>
                <a:latin typeface="Arial Black" panose="020B0A04020102020204" pitchFamily="34" charset="0"/>
              </a:rPr>
              <a:t> педагога и обучающихся, направленной на решение задач обучения</a:t>
            </a:r>
            <a:br>
              <a:rPr lang="ru-RU" sz="2700" dirty="0">
                <a:solidFill>
                  <a:srgbClr val="C00000"/>
                </a:solidFill>
              </a:rPr>
            </a:br>
            <a:endParaRPr lang="ru-RU" sz="2700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30C63-4774-4EA7-B73B-5A0216163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9842" y="2217108"/>
            <a:ext cx="4640336" cy="271271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В определении понятия «</a:t>
            </a:r>
            <a:r>
              <a:rPr lang="ru-RU" i="1" dirty="0"/>
              <a:t>метод обучения</a:t>
            </a:r>
            <a:r>
              <a:rPr lang="ru-RU" dirty="0"/>
              <a:t>» главное – </a:t>
            </a:r>
            <a:r>
              <a:rPr lang="ru-RU" b="1" dirty="0"/>
              <a:t>способ деятельности</a:t>
            </a:r>
            <a:r>
              <a:rPr lang="ru-RU" dirty="0"/>
              <a:t>, который раскрывается как система действий, ведущих к цели.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31386DB-1A5E-4D33-A410-25FADEFAF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5781" y="2217107"/>
            <a:ext cx="5586378" cy="26229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4432867-141D-42F1-861C-608CA6164528}"/>
              </a:ext>
            </a:extLst>
          </p:cNvPr>
          <p:cNvSpPr/>
          <p:nvPr/>
        </p:nvSpPr>
        <p:spPr>
          <a:xfrm>
            <a:off x="869841" y="5459473"/>
            <a:ext cx="8587310" cy="98031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Знание и выбор методов обучения имеет важное значение для практики -  они определяют дидактические действия, операции, ведущие к достижению цели.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1C0F09B-00CF-4500-BC91-5E468D732060}"/>
              </a:ext>
            </a:extLst>
          </p:cNvPr>
          <p:cNvSpPr/>
          <p:nvPr/>
        </p:nvSpPr>
        <p:spPr>
          <a:xfrm>
            <a:off x="6263014" y="2217107"/>
            <a:ext cx="5284749" cy="271271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Прием - это составная часть или отдельная сторона метода. </a:t>
            </a:r>
          </a:p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Приемы могут входить в состав методов (например, прием фиксирования учащимися понятий - при объяснении нового материала, самостоятельной работе с источниками). В процессе обучения методы и приемы применяются в различных сочетаниях. </a:t>
            </a:r>
          </a:p>
        </p:txBody>
      </p:sp>
    </p:spTree>
    <p:extLst>
      <p:ext uri="{BB962C8B-B14F-4D97-AF65-F5344CB8AC3E}">
        <p14:creationId xmlns:p14="http://schemas.microsoft.com/office/powerpoint/2010/main" val="4282719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8C546-90E4-4DE2-BE35-6749AA04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286" y="830239"/>
            <a:ext cx="11623963" cy="1059305"/>
          </a:xfrm>
        </p:spPr>
        <p:txBody>
          <a:bodyPr>
            <a:normAutofit fontScale="90000"/>
          </a:bodyPr>
          <a:lstStyle/>
          <a:p>
            <a:r>
              <a:rPr lang="ru-RU" sz="3600" i="1" dirty="0">
                <a:latin typeface="Arial Black" panose="020B0A04020102020204" pitchFamily="34" charset="0"/>
              </a:rPr>
              <a:t>Метод обучения </a:t>
            </a:r>
            <a:r>
              <a:rPr lang="ru-RU" sz="3600" dirty="0">
                <a:latin typeface="Arial Black" panose="020B0A04020102020204" pitchFamily="34" charset="0"/>
              </a:rPr>
              <a:t>– </a:t>
            </a:r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2700" dirty="0">
                <a:latin typeface="Arial Black" panose="020B0A04020102020204" pitchFamily="34" charset="0"/>
              </a:rPr>
              <a:t>способ упорядоченной взаимосвязанной деятельности педагога и обучающихся, направленной на решение задач обучения</a:t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30C63-4774-4EA7-B73B-5A0216163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3462" y="2277739"/>
            <a:ext cx="5974915" cy="145501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Большинство </a:t>
            </a:r>
            <a:r>
              <a:rPr lang="ru-RU" dirty="0" err="1"/>
              <a:t>дидактов</a:t>
            </a:r>
            <a:r>
              <a:rPr lang="ru-RU" dirty="0"/>
              <a:t> описывают метод </a:t>
            </a:r>
            <a:r>
              <a:rPr lang="ru-RU" b="1" dirty="0"/>
              <a:t>как систему единых действий педагога и обучающегося.</a:t>
            </a: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31386DB-1A5E-4D33-A410-25FADEFAF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06851" y="2041742"/>
            <a:ext cx="4421687" cy="481625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</a:rPr>
              <a:t>Некоторые </a:t>
            </a:r>
            <a:r>
              <a:rPr lang="ru-RU" sz="2400" b="1" dirty="0" err="1">
                <a:solidFill>
                  <a:srgbClr val="C00000"/>
                </a:solidFill>
              </a:rPr>
              <a:t>дидакты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endParaRPr lang="ru-RU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</a:rPr>
              <a:t>(впервые -  </a:t>
            </a:r>
            <a:r>
              <a:rPr lang="ru-RU" sz="2400" b="1" dirty="0" err="1">
                <a:solidFill>
                  <a:schemeClr val="tx1"/>
                </a:solidFill>
              </a:rPr>
              <a:t>А.П.Пинкевич</a:t>
            </a:r>
            <a:r>
              <a:rPr lang="ru-RU" sz="2400" b="1" dirty="0">
                <a:solidFill>
                  <a:schemeClr val="tx1"/>
                </a:solidFill>
              </a:rPr>
              <a:t> (1920-е гг.), </a:t>
            </a:r>
          </a:p>
          <a:p>
            <a:pPr marL="0" indent="0">
              <a:buNone/>
            </a:pPr>
            <a:r>
              <a:rPr lang="ru-RU" sz="2400" b="1" dirty="0"/>
              <a:t>Б.Е. Райков, Н.М. Верзилин,</a:t>
            </a:r>
            <a:r>
              <a:rPr lang="ru-RU" sz="2400" b="1" i="1" dirty="0"/>
              <a:t> М. И. </a:t>
            </a:r>
            <a:r>
              <a:rPr lang="ru-RU" sz="2400" b="1" i="1" dirty="0" err="1"/>
              <a:t>Махмутов</a:t>
            </a:r>
            <a:r>
              <a:rPr lang="ru-RU" sz="2400" b="1" i="1" dirty="0"/>
              <a:t>,</a:t>
            </a:r>
            <a:r>
              <a:rPr lang="ru-RU" sz="2400" b="1" dirty="0"/>
              <a:t> </a:t>
            </a:r>
            <a:r>
              <a:rPr lang="ru-RU" sz="2400" b="1" dirty="0" err="1"/>
              <a:t>А.М.Алексиюк</a:t>
            </a:r>
            <a:r>
              <a:rPr lang="ru-RU" sz="2400" b="1" dirty="0"/>
              <a:t>, </a:t>
            </a:r>
            <a:r>
              <a:rPr lang="ru-RU" sz="2400" b="1" dirty="0" err="1"/>
              <a:t>К.М.Лосев</a:t>
            </a:r>
            <a:r>
              <a:rPr lang="ru-RU" sz="2400" b="1" dirty="0"/>
              <a:t> и др.), </a:t>
            </a:r>
          </a:p>
          <a:p>
            <a:pPr marL="0" indent="0">
              <a:buNone/>
            </a:pPr>
            <a:r>
              <a:rPr lang="ru-RU" sz="2400" b="1" dirty="0"/>
              <a:t>опираясь на бинарный характер  учебного процесса, выделяют </a:t>
            </a:r>
            <a:r>
              <a:rPr lang="ru-RU" sz="2400" b="1" dirty="0">
                <a:solidFill>
                  <a:srgbClr val="C00000"/>
                </a:solidFill>
              </a:rPr>
              <a:t>бинарные методы (основаны на сочетании способов деятельности преподавателя и обучающихся).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5D01340-1ECF-430C-9CAF-1DAE2B80C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737" y="4070391"/>
            <a:ext cx="2047875" cy="17145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07ED423-FD8A-47BD-90D0-2ECE62756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8145" y="4070391"/>
            <a:ext cx="3669408" cy="2618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649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03A7F2-FEDF-461A-93F8-9A4487B06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549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  <a:t>Классификация методов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7394A-B46F-4F61-9B31-423363624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1160" y="1622308"/>
            <a:ext cx="2105110" cy="50791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i="1" dirty="0">
                <a:solidFill>
                  <a:srgbClr val="C00000"/>
                </a:solidFill>
              </a:rPr>
              <a:t>ПО ИСТОЧНИКУ ЗНАНИЙ: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1600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1600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1600" b="1" i="1" dirty="0">
                <a:solidFill>
                  <a:srgbClr val="C00000"/>
                </a:solidFill>
              </a:rPr>
              <a:t>ПО ХАРАКТЕРУ УЧЕБНО-ПОЗНАВАТЕЛЬНОЙ ДЕЯТЕЛЬНОСТИ:</a:t>
            </a:r>
            <a:r>
              <a:rPr lang="ru-RU" sz="1600" b="1" dirty="0"/>
              <a:t>            </a:t>
            </a:r>
            <a:r>
              <a:rPr lang="ru-RU" sz="2400" dirty="0"/>
              <a:t> </a:t>
            </a:r>
            <a:r>
              <a:rPr lang="ru-RU" dirty="0"/>
              <a:t>            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28ED5F-4AA1-45DA-9086-39A219AF2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96270" y="1622308"/>
            <a:ext cx="8938985" cy="18066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Словесные </a:t>
            </a:r>
            <a:r>
              <a:rPr lang="ru-RU" sz="2000" b="1" dirty="0">
                <a:solidFill>
                  <a:srgbClr val="002060"/>
                </a:solidFill>
              </a:rPr>
              <a:t>: рассказ, лекция, беседа,  дискуссия, объяснения,  работа с учебником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Наглядные</a:t>
            </a:r>
            <a:r>
              <a:rPr lang="ru-RU" sz="2000" b="1" dirty="0">
                <a:solidFill>
                  <a:srgbClr val="002060"/>
                </a:solidFill>
              </a:rPr>
              <a:t>:  демонстрация, иллюстрация,  метод наблюдения, драматизация,  экскурсия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Практические: </a:t>
            </a:r>
            <a:r>
              <a:rPr lang="ru-RU" sz="2000" b="1" dirty="0">
                <a:solidFill>
                  <a:srgbClr val="002060"/>
                </a:solidFill>
              </a:rPr>
              <a:t>упражнение, лабораторная работа,  практикумы (эскизы и др.)</a:t>
            </a:r>
            <a:r>
              <a:rPr lang="ru-RU" sz="2000" b="1" dirty="0"/>
              <a:t>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C0ACD29A-5EC5-444F-8D86-31484571F2A4}"/>
              </a:ext>
            </a:extLst>
          </p:cNvPr>
          <p:cNvSpPr/>
          <p:nvPr/>
        </p:nvSpPr>
        <p:spPr>
          <a:xfrm>
            <a:off x="7994073" y="179822"/>
            <a:ext cx="3517345" cy="10935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</a:rPr>
              <a:t>бинарные и </a:t>
            </a:r>
            <a:r>
              <a:rPr lang="ru-RU" sz="1600" b="1" dirty="0" err="1">
                <a:solidFill>
                  <a:schemeClr val="tx1"/>
                </a:solidFill>
              </a:rPr>
              <a:t>полинарные</a:t>
            </a:r>
            <a:r>
              <a:rPr lang="ru-RU" sz="1600" b="1" dirty="0">
                <a:solidFill>
                  <a:schemeClr val="tx1"/>
                </a:solidFill>
              </a:rPr>
              <a:t> классификации методов обучения – </a:t>
            </a:r>
          </a:p>
          <a:p>
            <a:r>
              <a:rPr lang="ru-RU" sz="1600" b="1" dirty="0">
                <a:solidFill>
                  <a:schemeClr val="tx1"/>
                </a:solidFill>
              </a:rPr>
              <a:t>в основу положены два или более общих признака. </a:t>
            </a:r>
          </a:p>
        </p:txBody>
      </p:sp>
      <p:sp>
        <p:nvSpPr>
          <p:cNvPr id="6" name="Объект 3">
            <a:extLst>
              <a:ext uri="{FF2B5EF4-FFF2-40B4-BE49-F238E27FC236}">
                <a16:creationId xmlns:a16="http://schemas.microsoft.com/office/drawing/2014/main" id="{31073E74-35B7-4445-8270-6F2E32624DDB}"/>
              </a:ext>
            </a:extLst>
          </p:cNvPr>
          <p:cNvSpPr txBox="1">
            <a:spLocks/>
          </p:cNvSpPr>
          <p:nvPr/>
        </p:nvSpPr>
        <p:spPr>
          <a:xfrm>
            <a:off x="2273926" y="3645074"/>
            <a:ext cx="8961329" cy="32129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b="1" dirty="0">
                <a:solidFill>
                  <a:srgbClr val="C00000"/>
                </a:solidFill>
              </a:rPr>
              <a:t>объяснительно-иллюстративные </a:t>
            </a:r>
            <a:r>
              <a:rPr lang="ru-RU" dirty="0"/>
              <a:t>(наглядные)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>
                <a:solidFill>
                  <a:srgbClr val="C00000"/>
                </a:solidFill>
              </a:rPr>
              <a:t>репродуктивные</a:t>
            </a:r>
            <a:r>
              <a:rPr lang="ru-RU" b="1" dirty="0"/>
              <a:t> </a:t>
            </a:r>
            <a:r>
              <a:rPr lang="ru-RU" dirty="0"/>
              <a:t>(рассказ, объяснение и др.)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проблемные</a:t>
            </a:r>
            <a:r>
              <a:rPr lang="ru-RU" b="1" dirty="0"/>
              <a:t> </a:t>
            </a:r>
            <a:r>
              <a:rPr lang="ru-RU" dirty="0"/>
              <a:t>(решение задач, в основе которых противоречие)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частично-поисковые (эвристические)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– овладение отдельными этапами, элементами процесса научного поиска, познания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b="1" dirty="0">
                <a:solidFill>
                  <a:srgbClr val="C00000"/>
                </a:solidFill>
              </a:rPr>
              <a:t>исследовательские</a:t>
            </a:r>
            <a:r>
              <a:rPr lang="ru-RU" dirty="0"/>
              <a:t> (проблема решается самостоятельно, но под руководством педагога)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624991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2412</TotalTime>
  <Words>1837</Words>
  <Application>Microsoft Office PowerPoint</Application>
  <PresentationFormat>Широкоэкранный</PresentationFormat>
  <Paragraphs>261</Paragraphs>
  <Slides>22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Calibri</vt:lpstr>
      <vt:lpstr>Calibri Light</vt:lpstr>
      <vt:lpstr>Segoe UI Black</vt:lpstr>
      <vt:lpstr>Times New Roman</vt:lpstr>
      <vt:lpstr>Wingdings 2</vt:lpstr>
      <vt:lpstr>Тема Office</vt:lpstr>
      <vt:lpstr>Раздел 2. Дидактика   Тема 9.  Методы и средства обучения  </vt:lpstr>
      <vt:lpstr>Презентация PowerPoint</vt:lpstr>
      <vt:lpstr>Презентация PowerPoint</vt:lpstr>
      <vt:lpstr> Обучение –   процесс бинарный (от лат. binarius - двойной,  состоит из двух частей, компонентов и т.п.) </vt:lpstr>
      <vt:lpstr>Презентация PowerPoint</vt:lpstr>
      <vt:lpstr>Презентация PowerPoint</vt:lpstr>
      <vt:lpstr>Метод обучения – способ упорядоченной взаимосвязанной деятельности педагога и обучающихся, направленной на решение задач обучения </vt:lpstr>
      <vt:lpstr>Метод обучения –  способ упорядоченной взаимосвязанной деятельности педагога и обучающихся, направленной на решение задач обучения </vt:lpstr>
      <vt:lpstr>Классификация методов</vt:lpstr>
      <vt:lpstr>   Классификация методов</vt:lpstr>
      <vt:lpstr>Классификация методов</vt:lpstr>
      <vt:lpstr> Классификация методов в соответствии с задачами, этапами  и функциями обучения: </vt:lpstr>
      <vt:lpstr> Методы обучения   по характеру познавательной деятельности</vt:lpstr>
      <vt:lpstr>Характеристика некоторых методов обучения</vt:lpstr>
      <vt:lpstr>Характеристика некоторых методов обучения</vt:lpstr>
      <vt:lpstr>Характеристика некоторых методов обучения</vt:lpstr>
      <vt:lpstr>Характеристика некоторых методов обучения </vt:lpstr>
      <vt:lpstr>Критерии оптимального выбора методов </vt:lpstr>
      <vt:lpstr>Средства обучения – это объекты, которые выступают в качестве источников учебной информации и инструментов решения задач обучения, воспитания и развития </vt:lpstr>
      <vt:lpstr>Классификация средств обучения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238</cp:revision>
  <cp:lastPrinted>2022-09-12T21:30:05Z</cp:lastPrinted>
  <dcterms:created xsi:type="dcterms:W3CDTF">2020-09-07T03:13:46Z</dcterms:created>
  <dcterms:modified xsi:type="dcterms:W3CDTF">2025-04-14T11:06:40Z</dcterms:modified>
</cp:coreProperties>
</file>