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558" r:id="rId2"/>
    <p:sldId id="428" r:id="rId3"/>
    <p:sldId id="560" r:id="rId4"/>
    <p:sldId id="322" r:id="rId5"/>
    <p:sldId id="547" r:id="rId6"/>
    <p:sldId id="509" r:id="rId7"/>
    <p:sldId id="519" r:id="rId8"/>
    <p:sldId id="524" r:id="rId9"/>
    <p:sldId id="522" r:id="rId10"/>
    <p:sldId id="523" r:id="rId11"/>
    <p:sldId id="526" r:id="rId12"/>
    <p:sldId id="529" r:id="rId13"/>
    <p:sldId id="533" r:id="rId14"/>
    <p:sldId id="541" r:id="rId15"/>
    <p:sldId id="543" r:id="rId16"/>
    <p:sldId id="549" r:id="rId17"/>
    <p:sldId id="530" r:id="rId18"/>
    <p:sldId id="548" r:id="rId19"/>
    <p:sldId id="537" r:id="rId20"/>
    <p:sldId id="528" r:id="rId21"/>
    <p:sldId id="538" r:id="rId22"/>
    <p:sldId id="559" r:id="rId23"/>
    <p:sldId id="313" r:id="rId24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558"/>
            <p14:sldId id="428"/>
            <p14:sldId id="560"/>
            <p14:sldId id="322"/>
            <p14:sldId id="547"/>
            <p14:sldId id="509"/>
            <p14:sldId id="519"/>
            <p14:sldId id="524"/>
            <p14:sldId id="522"/>
            <p14:sldId id="523"/>
            <p14:sldId id="526"/>
            <p14:sldId id="529"/>
            <p14:sldId id="533"/>
            <p14:sldId id="541"/>
            <p14:sldId id="543"/>
            <p14:sldId id="549"/>
            <p14:sldId id="530"/>
            <p14:sldId id="548"/>
            <p14:sldId id="537"/>
            <p14:sldId id="528"/>
            <p14:sldId id="538"/>
            <p14:sldId id="559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тьяна Кузьминич" initials="ТК" lastIdx="1" clrIdx="0">
    <p:extLst>
      <p:ext uri="{19B8F6BF-5375-455C-9EA6-DF929625EA0E}">
        <p15:presenceInfo xmlns:p15="http://schemas.microsoft.com/office/powerpoint/2012/main" userId="d2c17a08dcf4ac3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00" autoAdjust="0"/>
  </p:normalViewPr>
  <p:slideViewPr>
    <p:cSldViewPr snapToGrid="0">
      <p:cViewPr varScale="1">
        <p:scale>
          <a:sx n="83" d="100"/>
          <a:sy n="83" d="100"/>
        </p:scale>
        <p:origin x="42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37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282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2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6362F-1148-428B-891B-1CE528D6F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FC6A101-A2E7-4CCC-A796-85997231B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669443-1D1B-4043-8DF5-6ABAA2E41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93D15C-743D-47C0-9AD9-44FC6FA5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01B599-E35A-44E2-8428-2AFDECF70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43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314418-0D4A-4657-A40D-5133248B7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5DFCE1-C62E-49E2-9468-B1C696878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9AD9C7-3CCD-4712-BCA5-7865E9B61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8D58D3-D639-4C46-BF63-E610494E1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1E6987-E231-45CA-8761-D7D5C647B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39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7F4BE55-C2D0-4868-B7F8-ECEEB7822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A94F513-94BC-46C6-9926-8B8C22723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17F765-34D6-4DF2-A49E-C8B23F96F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46DB2B-6194-4EBD-BC04-2CC5B6F20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8585A7-A14D-4190-B077-974E853E4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39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6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E76AD-E2B5-4AD1-A393-AF5F08D45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24A30E-9F58-4830-9313-ACBE3B182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E36D7E-4E37-41F1-9D6D-51DA86177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70E45A-15ED-4B21-B314-00C962773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203B77-1C44-4785-B70E-FE866043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4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B17286-D20B-4C57-8ADB-73AAA0DD9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26DE42-F356-4C68-A154-0E5215C09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07D02A-79C2-4406-B80F-44FBB37A4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B47EEE-A5D3-4406-B138-199311DA1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8418BE-29A6-49DE-B8DE-78EEE064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4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57D96-2F7D-4AED-8846-B4D3D1873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26741B-2D11-4F41-96DF-510389525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F206DFF-BA23-4262-B62B-42C76CB76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A04FEF-FAD8-45C4-8C85-CFB42DDBC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2D3C08-D47A-4F95-AC21-A769BDB04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6DF101-6DCE-4255-9888-59B1C8820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258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20EEE8-F3AF-4AB5-B631-B7567C8DE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3842CE-203E-463E-88A2-0D10CE51F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B829A9-4F3E-48F7-B304-95D7A0A72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01FE4E9-28A2-4A7F-AD32-E659BD0B7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4A0715B-136A-4B3E-AB20-2DB55B3D83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BB0A9F9-29BD-4B9B-AE2B-3AAF34E30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E3D0655-8D7A-425F-A057-CB03E75F0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402039E-CD1F-4F3E-9227-9308C6558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427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C4C823-22EE-4A74-9BA6-CC442E063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EA48A4F-E362-45CE-AA24-25071FB1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D9DEFC-8A36-4FB9-B2B8-4DF4D44FB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3AD88E3-A2B2-48E2-A27F-A2B259F60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594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68CB852-5314-44C8-963F-BDA54BA77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D4C34D2-ADA9-443F-BFE8-2CD5C3218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4D50DE-E616-4F13-A5D0-F9A34B289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43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70BAC0-4A61-4FBE-91B0-60ADF976A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70ADEB-052F-48B7-BE19-078653485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8445C63-E83F-4266-9F5E-A131A5320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9B38B80-8A9C-4F55-9760-B1AB48877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898982-35B9-406C-BAAA-FC00DD1C2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3A0B93-E564-4629-914D-7979D9574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557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8C3952-F6B5-4B59-AC83-B66F2CD22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AD5B57E-8A77-4228-83EE-92A9AE740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D8BFC7-BB50-4490-942F-F4ABC8900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9F14F1-66FC-4DD1-840B-B22EB0B88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AB4241-CC57-44B8-8820-D87F6DEC7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DAF134-BE25-4B99-AB1A-68CE13CF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63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12000">
              <a:schemeClr val="accent6">
                <a:lumMod val="60000"/>
                <a:lumOff val="40000"/>
                <a:alpha val="0"/>
              </a:schemeClr>
            </a:gs>
            <a:gs pos="38000">
              <a:schemeClr val="accent6">
                <a:lumMod val="40000"/>
                <a:lumOff val="60000"/>
              </a:schemeClr>
            </a:gs>
            <a:gs pos="55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650EF6-7A30-4666-ACD9-9325B57D8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319921-5DC4-4EA5-885A-2B24C67E5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CDBB66-DE12-4D3C-BC57-2811C424F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045A2E-83A3-4199-9948-C83D82A8E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5EDFDC-0594-4200-84B5-409BB0F343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85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75" y="890184"/>
            <a:ext cx="10379824" cy="469667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28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Раздел 2. </a:t>
            </a:r>
            <a:r>
              <a:rPr lang="ru-RU" sz="32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Дидактика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Тема</a:t>
            </a:r>
            <a:r>
              <a:rPr lang="en-US" sz="28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7.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Научные основы содержания обучения </a:t>
            </a: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6499" y="5586862"/>
            <a:ext cx="9517100" cy="1463039"/>
          </a:xfrm>
        </p:spPr>
        <p:txBody>
          <a:bodyPr/>
          <a:lstStyle/>
          <a:p>
            <a:pPr algn="r"/>
            <a:r>
              <a:rPr lang="ru-RU" dirty="0" err="1"/>
              <a:t>Кузьминич</a:t>
            </a:r>
            <a:r>
              <a:rPr lang="ru-RU" dirty="0"/>
              <a:t> Татьяна Васильевна, </a:t>
            </a:r>
          </a:p>
          <a:p>
            <a:pPr algn="r"/>
            <a:r>
              <a:rPr lang="ru-RU" dirty="0"/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613775" y="137597"/>
            <a:ext cx="34375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Педагогика</a:t>
            </a:r>
          </a:p>
          <a:p>
            <a:r>
              <a:rPr lang="ru-RU" sz="2400" b="1" dirty="0"/>
              <a:t>ЭУМК </a:t>
            </a:r>
            <a:endParaRPr lang="ru-RU" sz="2400" dirty="0"/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88194" y="100875"/>
            <a:ext cx="665732" cy="665732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9C10C48E-2AE4-4298-BAC1-F53264F5C79C}"/>
              </a:ext>
            </a:extLst>
          </p:cNvPr>
          <p:cNvSpPr/>
          <p:nvPr/>
        </p:nvSpPr>
        <p:spPr>
          <a:xfrm>
            <a:off x="8986999" y="185420"/>
            <a:ext cx="2006600" cy="65694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520062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209DD-EDC6-43B7-B1FF-FB0EFF3B3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27" y="152399"/>
            <a:ext cx="10731010" cy="113778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Arial Black" panose="020B0A04020102020204" pitchFamily="34" charset="0"/>
              </a:rPr>
              <a:t>Критерии отбора содержания обучения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D6F4C2-C28A-485B-9913-11232CE21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2727" y="1440492"/>
            <a:ext cx="4893881" cy="5265107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>
                <a:cs typeface="Times New Roman" panose="02020603050405020304" pitchFamily="18" charset="0"/>
              </a:rPr>
              <a:t>Целостное отражение в содержании обучения задач формирования самостоятельно мыслящего человека.</a:t>
            </a:r>
          </a:p>
          <a:p>
            <a:pPr marL="0" indent="0"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2. Высокая научная и практическая  значимость содержания обучения (образовательного контента), включаемого в систему изучаемых учебных дисциплин и каждый отдельный учебный предмет (достоверные научные факты, проверенные теории и концепции; контент и практические умения, востребованные современной практической деятельностью).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4735ED8-8E82-4333-895C-A6A2EF1BB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0592" y="1440491"/>
            <a:ext cx="5123145" cy="526510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3. Соответствие уровня сложности содержания обучения (материала для изучения)  реальным возможностям обучающихся данного возраста (с учетом особенностей их психофизического развития). </a:t>
            </a:r>
          </a:p>
          <a:p>
            <a:pPr marL="0" indent="0"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4. Соответствие объема содержания определенному  времени на изучение данной учебной дисциплины (предмета). </a:t>
            </a:r>
          </a:p>
          <a:p>
            <a:pPr marL="0" indent="0"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5. Учета передового отечественного и зарубежного опыта построения содержания обучения на различных уровнях (ступенях) его реализации.</a:t>
            </a:r>
          </a:p>
          <a:p>
            <a:pPr marL="0" indent="0"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6. Соответствие содержания обучения имеющейся учебно-методической и материально-технической базе. </a:t>
            </a:r>
          </a:p>
          <a:p>
            <a:pPr marL="0" indent="0">
              <a:buNone/>
            </a:pP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2856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2723A-7E12-4B8F-B38C-4239E2320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410" y="137342"/>
            <a:ext cx="11133743" cy="73367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Arial Black" panose="020B0A04020102020204" pitchFamily="34" charset="0"/>
              </a:rPr>
              <a:t>Стандартизация содержания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55D978-5406-4287-BC74-99115B6CFC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1873" y="1227551"/>
            <a:ext cx="4291009" cy="47182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600" b="1" dirty="0"/>
              <a:t>Стандартизация каждого из уровней образования, определенных в Кодексе об образовании в Республике Беларусь, обусловлена:</a:t>
            </a:r>
          </a:p>
          <a:p>
            <a:pPr marL="0" indent="0">
              <a:buNone/>
            </a:pPr>
            <a:r>
              <a:rPr lang="ru-RU" sz="2600" b="1" dirty="0"/>
              <a:t>1. необходимостью создания единого педагогического пространства в стране, благодаря которому обеспечивается единый уровень обучения, получаемого в разных типах учреждений образования</a:t>
            </a:r>
          </a:p>
          <a:p>
            <a:pPr marL="0" indent="0">
              <a:buNone/>
            </a:pPr>
            <a:r>
              <a:rPr lang="ru-RU" sz="2600" b="1" dirty="0"/>
              <a:t>2. задачей вхождения Беларуси в систему мировой культуры, в частности в единое европейское образовательное пространство.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417B7E-B325-4118-98A6-8D62B7BEA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04334" y="1227551"/>
            <a:ext cx="5218777" cy="52156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Образовательный  стандарт – это система основных параметров, принимаемых в качестве государственной нормы образованности, </a:t>
            </a:r>
            <a:r>
              <a:rPr lang="ru-RU" sz="2000" b="1" dirty="0"/>
              <a:t>отражающей общественный идеал и учитывающей возможности реальной личности и системы образования по достижению этого идеала.</a:t>
            </a:r>
          </a:p>
          <a:p>
            <a:pPr marL="0" indent="0">
              <a:buNone/>
            </a:pPr>
            <a:r>
              <a:rPr lang="ru-RU" sz="2000" b="1" dirty="0"/>
              <a:t>                                                            (Леднев В.С.) 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Это основной нормативный документ, который  обеспечивает толкование определенной части Кодекса об образовании, отражает обязательства государства перед своим гражданином, гражданина перед государством.  </a:t>
            </a:r>
          </a:p>
          <a:p>
            <a:pPr marL="0" indent="0">
              <a:buNone/>
            </a:pPr>
            <a:r>
              <a:rPr lang="ru-RU" sz="2000" b="1" dirty="0"/>
              <a:t> 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614ADA5-D054-4922-86BA-DE8E3AB089BB}"/>
              </a:ext>
            </a:extLst>
          </p:cNvPr>
          <p:cNvSpPr/>
          <p:nvPr/>
        </p:nvSpPr>
        <p:spPr>
          <a:xfrm>
            <a:off x="5904334" y="5686817"/>
            <a:ext cx="5385793" cy="1171184"/>
          </a:xfrm>
          <a:prstGeom prst="roundRect">
            <a:avLst/>
          </a:prstGeom>
          <a:solidFill>
            <a:schemeClr val="bg2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>
                <a:solidFill>
                  <a:schemeClr val="tx1"/>
                </a:solidFill>
              </a:rPr>
              <a:t>							</a:t>
            </a:r>
            <a:r>
              <a:rPr lang="ru-RU" b="1" i="1" dirty="0" err="1">
                <a:solidFill>
                  <a:schemeClr val="tx1"/>
                </a:solidFill>
              </a:rPr>
              <a:t>Справочно</a:t>
            </a:r>
            <a:r>
              <a:rPr lang="ru-RU" b="1" i="1" dirty="0">
                <a:solidFill>
                  <a:schemeClr val="tx1"/>
                </a:solidFill>
              </a:rPr>
              <a:t>: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Стандарт</a:t>
            </a:r>
            <a:r>
              <a:rPr lang="ru-RU" sz="1600" dirty="0">
                <a:solidFill>
                  <a:schemeClr val="tx1"/>
                </a:solidFill>
              </a:rPr>
              <a:t> (от англ. </a:t>
            </a:r>
            <a:r>
              <a:rPr lang="en-US" sz="1600" dirty="0">
                <a:solidFill>
                  <a:schemeClr val="tx1"/>
                </a:solidFill>
              </a:rPr>
              <a:t>S</a:t>
            </a:r>
            <a:r>
              <a:rPr lang="ru-RU" sz="1600" dirty="0" err="1">
                <a:solidFill>
                  <a:schemeClr val="tx1"/>
                </a:solidFill>
              </a:rPr>
              <a:t>tandard</a:t>
            </a:r>
            <a:r>
              <a:rPr lang="ru-RU" sz="1600" dirty="0">
                <a:solidFill>
                  <a:schemeClr val="tx1"/>
                </a:solidFill>
              </a:rPr>
              <a:t> -норма, образец, мерило ) — нормативный технический документ, устанавливающий </a:t>
            </a:r>
            <a:r>
              <a:rPr lang="ru-RU" sz="1600" dirty="0" err="1">
                <a:solidFill>
                  <a:schemeClr val="tx1"/>
                </a:solidFill>
              </a:rPr>
              <a:t>нормы,правила</a:t>
            </a:r>
            <a:r>
              <a:rPr lang="ru-RU" sz="1600" dirty="0">
                <a:solidFill>
                  <a:schemeClr val="tx1"/>
                </a:solidFill>
              </a:rPr>
              <a:t>, требования к объекту стандартизации.</a:t>
            </a:r>
            <a:endParaRPr lang="ru-RU" sz="1600" b="1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1701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2723A-7E12-4B8F-B38C-4239E2320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16" y="339223"/>
            <a:ext cx="11724362" cy="73367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Arial Black" panose="020B0A04020102020204" pitchFamily="34" charset="0"/>
              </a:rPr>
              <a:t>Стандартизация содержания образования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417B7E-B325-4118-98A6-8D62B7BEA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2185" y="1331685"/>
            <a:ext cx="5043815" cy="50862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/>
              <a:t>Образовательный стандарт </a:t>
            </a:r>
            <a:r>
              <a:rPr lang="ru-RU" dirty="0"/>
              <a:t>включает:</a:t>
            </a:r>
          </a:p>
          <a:p>
            <a:pPr marL="0" indent="0">
              <a:buNone/>
            </a:pPr>
            <a:r>
              <a:rPr lang="ru-RU" sz="2400" b="1" dirty="0"/>
              <a:t>1. описание содержания обучения на выделяемых уровнях (дошкольное, школьное и др.) образования</a:t>
            </a:r>
          </a:p>
          <a:p>
            <a:pPr marL="0" indent="0">
              <a:buNone/>
            </a:pPr>
            <a:r>
              <a:rPr lang="ru-RU" sz="2400" b="1" dirty="0"/>
              <a:t>2. требования к минимально необходимой подготовке обучающихся на каждом из выделенных уровней образования</a:t>
            </a:r>
          </a:p>
          <a:p>
            <a:pPr marL="0" indent="0">
              <a:buNone/>
            </a:pPr>
            <a:r>
              <a:rPr lang="ru-RU" sz="2400" b="1" dirty="0"/>
              <a:t>3.  максимально допустимый уровень учебной нагрузки учащихся по уровням, ступеням и годам обучения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A5CEBBD9-70BE-419B-A37F-F2DB1DE3291C}"/>
              </a:ext>
            </a:extLst>
          </p:cNvPr>
          <p:cNvSpPr/>
          <p:nvPr/>
        </p:nvSpPr>
        <p:spPr>
          <a:xfrm>
            <a:off x="7064679" y="1755007"/>
            <a:ext cx="4676384" cy="4662885"/>
          </a:xfrm>
          <a:prstGeom prst="roundRect">
            <a:avLst/>
          </a:prstGeom>
          <a:solidFill>
            <a:schemeClr val="bg2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С учетом требований образовательных стандартов разрабатываются учебные планы, учебные программы по отдельным предметам, учебные и учебно-методические материалы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00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2706FC-6C5D-42E4-9ECF-E9A9E4DA2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046" y="793014"/>
            <a:ext cx="11530847" cy="10593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ОБРАЗОВАТЕЛЬНЫЙ СТАНДАРТ ДОШКОЛЬНОЕ ОБРАЗОВАНИЕ </a:t>
            </a:r>
            <a:b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200" b="1" dirty="0">
                <a:latin typeface="+mn-lt"/>
              </a:rPr>
              <a:t>(УТВЕРЖДЕН Постановлением Министерства образования Республики Беларусь 04.08.</a:t>
            </a:r>
            <a:r>
              <a:rPr lang="ru-RU" sz="2200" b="1" dirty="0">
                <a:solidFill>
                  <a:srgbClr val="C00000"/>
                </a:solidFill>
                <a:latin typeface="+mn-lt"/>
              </a:rPr>
              <a:t>2022</a:t>
            </a:r>
            <a:r>
              <a:rPr lang="ru-RU" sz="2200" b="1" dirty="0">
                <a:latin typeface="+mn-lt"/>
              </a:rPr>
              <a:t> № 228) </a:t>
            </a:r>
            <a:br>
              <a:rPr lang="ru-RU" sz="2200" b="1" dirty="0">
                <a:latin typeface="+mn-lt"/>
              </a:rPr>
            </a:br>
            <a:endParaRPr lang="ru-RU" sz="22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A96100-9B81-42B9-ACB9-E1C121946A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02499" y="2204581"/>
            <a:ext cx="9582411" cy="465341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Он является основой для: </a:t>
            </a:r>
          </a:p>
          <a:p>
            <a:pPr marL="0" indent="0">
              <a:buNone/>
            </a:pPr>
            <a:r>
              <a:rPr lang="ru-RU" sz="2000" b="1" dirty="0"/>
              <a:t>разработки учебно-программной документации </a:t>
            </a:r>
            <a:r>
              <a:rPr lang="ru-RU" sz="2000" dirty="0"/>
              <a:t>образовательной программы дошкольного образования; </a:t>
            </a:r>
          </a:p>
          <a:p>
            <a:pPr marL="0" indent="0">
              <a:buNone/>
            </a:pPr>
            <a:r>
              <a:rPr lang="ru-RU" sz="2000" b="1" dirty="0"/>
              <a:t>организации образовательного процесса </a:t>
            </a:r>
            <a:r>
              <a:rPr lang="ru-RU" sz="2000" dirty="0"/>
              <a:t>при реализации образовательной программы дошкольного образования; </a:t>
            </a:r>
          </a:p>
          <a:p>
            <a:pPr marL="0" indent="0">
              <a:buNone/>
            </a:pPr>
            <a:r>
              <a:rPr lang="ru-RU" sz="2000" b="1" dirty="0"/>
              <a:t>осуществления контроля качества образования </a:t>
            </a:r>
            <a:r>
              <a:rPr lang="ru-RU" sz="2000" dirty="0"/>
              <a:t>в учреждениях образования (иных организациях, индивидуальными предпринимателями, которым в с законодательством предоставлено право осуществлять образовательную деятельность) при реализации образовательной программы дошкольного образования; </a:t>
            </a:r>
          </a:p>
          <a:p>
            <a:pPr marL="0" indent="0">
              <a:buNone/>
            </a:pPr>
            <a:r>
              <a:rPr lang="ru-RU" sz="2000" b="1" dirty="0"/>
              <a:t>аттестации педагогических работников</a:t>
            </a:r>
            <a:r>
              <a:rPr lang="ru-RU" sz="2000" dirty="0"/>
              <a:t>, реализующих образовательную программу дошкольного образования; </a:t>
            </a:r>
          </a:p>
          <a:p>
            <a:pPr marL="0" indent="0">
              <a:buNone/>
            </a:pPr>
            <a:r>
              <a:rPr lang="ru-RU" sz="2000" b="1" dirty="0"/>
              <a:t>организации подготовки, переподготовки и повышения квалификации </a:t>
            </a:r>
            <a:r>
              <a:rPr lang="ru-RU" sz="2000" dirty="0"/>
              <a:t>педагогических работников. </a:t>
            </a:r>
          </a:p>
        </p:txBody>
      </p:sp>
    </p:spTree>
    <p:extLst>
      <p:ext uri="{BB962C8B-B14F-4D97-AF65-F5344CB8AC3E}">
        <p14:creationId xmlns:p14="http://schemas.microsoft.com/office/powerpoint/2010/main" val="369961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2E707B-3AC4-48E9-B62E-97415AA20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989" y="365126"/>
            <a:ext cx="11410221" cy="116679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ГОСУДАРСТВЕННЫЙ ШКОЛЬНЫЙ СТАНДАРТ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976526-8E75-4071-8697-9870DCFA6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3775" y="1531919"/>
            <a:ext cx="4935256" cy="51945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/>
              <a:t>ОДОБРЕН Постановлением коллегии Министерства образования Республики Беларусь </a:t>
            </a:r>
            <a:r>
              <a:rPr lang="ru-RU" sz="2000" b="1" dirty="0">
                <a:solidFill>
                  <a:srgbClr val="C00000"/>
                </a:solidFill>
              </a:rPr>
              <a:t>10.05.2022</a:t>
            </a:r>
            <a:r>
              <a:rPr lang="ru-RU" sz="2000" b="1" dirty="0"/>
              <a:t> № 4.11 </a:t>
            </a:r>
          </a:p>
          <a:p>
            <a:endParaRPr lang="ru-RU" sz="2400" b="1" dirty="0"/>
          </a:p>
          <a:p>
            <a:r>
              <a:rPr lang="ru-RU" sz="2400" b="1" dirty="0"/>
              <a:t>Стандарт) разработан на основании положений Конституции Республики Беларусь, Закона Республики Беларусь от 19 ноября 1993 г. № 2570-XII «О правах ребенка», Кодекса Республики Беларусь об образовании, иных актов законодательства.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7314AD-95DE-4774-A852-0BD4C059A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4811" y="1531919"/>
            <a:ext cx="5356911" cy="51945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/>
              <a:t>Стандарт обязателен для применения во всех учреждениях общего среднего образования</a:t>
            </a:r>
          </a:p>
          <a:p>
            <a:r>
              <a:rPr lang="ru-RU" sz="2000" b="1" dirty="0"/>
              <a:t>Стандарт регламентирует вопросы организации образовательного процесса и взаимодействия его участников посредством установления требований к ресурсным (кадровым и материально-техническим) и иным условиям реализации образовательных программ общего среднего образования, поведению и взаимодействию участников образовательного процесса в целях укрепления дисциплины и правопорядка в учреждениях образования, создания атмосферы взаимопонимания и сотрудничества участников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2874878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8BF1A-BAC0-4D5A-A334-AA227C18E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2101933"/>
            <a:ext cx="11578441" cy="2588820"/>
          </a:xfrm>
        </p:spPr>
        <p:txBody>
          <a:bodyPr>
            <a:noAutofit/>
          </a:bodyPr>
          <a:lstStyle/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СТАНДАРТ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ОБРАЗОВАНИЯ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(ОСВО 6-05-0215-02-2023)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ВЫСШЕЕ ОБРАЗОВАНИЕ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6-05-0215-02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Музыкальное искусство эстрады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Артист. Руководитель творческого коллектива. Преподаватель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СТАНДАРТ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ОБРАЗОВАНИЯ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(ОСВО 6-05-0215-10-2023)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ВЫСШЕЕ ОБРАЗОВАНИЕ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6-05-0215-10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Компьютерная музыка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Аранжировщик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 </a:t>
            </a:r>
            <a:b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стандарт обязателен для применения во всех учреждениях высшего образования, осуществляющих подготовку по образовательной программе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специальности 6-05-0215-02 Музыкальное искусство эстрады. </a:t>
            </a:r>
            <a:b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r>
              <a:rPr lang="ru-RU" dirty="0"/>
              <a:t> 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 flipH="1" flipV="1">
            <a:off x="11348581" y="1515649"/>
            <a:ext cx="75156" cy="30688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7987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73132" y="178130"/>
            <a:ext cx="11080668" cy="5998833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b="1" dirty="0"/>
              <a:t>ОБРАЗОВАТЕЛЬНЫЙ СТАНДАРТ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ВЫСШЕГО ОБРАЗОВАНИЯ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(ОСВО 6-05-0314-03-2023) </a:t>
            </a:r>
          </a:p>
          <a:p>
            <a:pPr marL="0" indent="0">
              <a:buNone/>
            </a:pPr>
            <a:r>
              <a:rPr lang="ru-RU" b="1" dirty="0"/>
              <a:t>ОБЩЕЕ ВЫСШЕЕ ОБРАЗОВАНИЕ </a:t>
            </a:r>
            <a:endParaRPr lang="ru-RU" dirty="0"/>
          </a:p>
          <a:p>
            <a:r>
              <a:rPr lang="ru-RU" b="1" dirty="0"/>
              <a:t>Специальность </a:t>
            </a:r>
            <a:r>
              <a:rPr lang="ru-RU" dirty="0"/>
              <a:t>6-05-0314-03 </a:t>
            </a:r>
            <a:r>
              <a:rPr lang="ru-RU" dirty="0">
                <a:solidFill>
                  <a:srgbClr val="FF0000"/>
                </a:solidFill>
              </a:rPr>
              <a:t>Социально-культурный менеджмент и коммуникации </a:t>
            </a:r>
          </a:p>
          <a:p>
            <a:r>
              <a:rPr lang="ru-RU" b="1" dirty="0"/>
              <a:t>Квалификация </a:t>
            </a:r>
            <a:r>
              <a:rPr lang="ru-RU" dirty="0">
                <a:solidFill>
                  <a:srgbClr val="FF0000"/>
                </a:solidFill>
              </a:rPr>
              <a:t>Специалист по управлению и коммуникациям </a:t>
            </a:r>
          </a:p>
          <a:p>
            <a:r>
              <a:rPr lang="ru-RU" b="1" dirty="0"/>
              <a:t>Степень </a:t>
            </a:r>
            <a:r>
              <a:rPr lang="ru-RU" dirty="0"/>
              <a:t>бакалавр </a:t>
            </a:r>
          </a:p>
          <a:p>
            <a:endParaRPr lang="ru-RU" dirty="0"/>
          </a:p>
          <a:p>
            <a:r>
              <a:rPr lang="ru-RU" dirty="0"/>
              <a:t> 6. </a:t>
            </a:r>
            <a:r>
              <a:rPr lang="ru-RU" dirty="0">
                <a:solidFill>
                  <a:srgbClr val="FF0000"/>
                </a:solidFill>
              </a:rPr>
              <a:t>Основными видами профессиональной деятельности</a:t>
            </a:r>
            <a:r>
              <a:rPr lang="ru-RU" dirty="0"/>
              <a:t> бакалавра в соответствии с ОКРБ 005-2011 являются: </a:t>
            </a:r>
          </a:p>
          <a:p>
            <a:r>
              <a:rPr lang="ru-RU" dirty="0"/>
              <a:t>63 Деятельность в области информационного обслуживания; </a:t>
            </a:r>
          </a:p>
          <a:p>
            <a:r>
              <a:rPr lang="ru-RU" dirty="0"/>
              <a:t>72 Научные исследования и разработки; </a:t>
            </a:r>
          </a:p>
          <a:p>
            <a:r>
              <a:rPr lang="ru-RU" dirty="0"/>
              <a:t>73 Рекламная деятельность и изучение конъюнктуры рынка; </a:t>
            </a:r>
          </a:p>
          <a:p>
            <a:r>
              <a:rPr lang="ru-RU" dirty="0"/>
              <a:t>85 Образование; </a:t>
            </a:r>
          </a:p>
          <a:p>
            <a:r>
              <a:rPr lang="ru-RU" dirty="0"/>
              <a:t>90 Творческая деятельность и развлечения; </a:t>
            </a:r>
          </a:p>
          <a:p>
            <a:r>
              <a:rPr lang="ru-RU" dirty="0"/>
              <a:t>91 Деятельность библиотек, архивов, музеев и прочая деятельность в области культуры. </a:t>
            </a:r>
          </a:p>
          <a:p>
            <a:r>
              <a:rPr lang="ru-RU" dirty="0"/>
              <a:t>Бакалавр может осуществлять иные виды профессиональной деятельности при условии соответствия уровня его образования и приобретенных компетенций требованиям к квалификации работника.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508496" y="901874"/>
            <a:ext cx="45719" cy="4147745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235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6AEAA16A-C4CE-4B5B-BDE0-B8AB07D92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15232" y="250415"/>
            <a:ext cx="10643219" cy="6322577"/>
          </a:xfrm>
          <a:ln w="5715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/>
              <a:t>На основе стандартов разрабатывают </a:t>
            </a:r>
          </a:p>
          <a:p>
            <a:pPr marL="0" indent="0" algn="ctr">
              <a:buNone/>
            </a:pPr>
            <a:r>
              <a:rPr lang="ru-RU" b="1" dirty="0"/>
              <a:t>учебно-программную документацию: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914400" lvl="1" indent="-457200" algn="just">
              <a:buAutoNum type="arabicPeriod"/>
            </a:pPr>
            <a:r>
              <a:rPr lang="ru-RU" dirty="0"/>
              <a:t>учебные планы;</a:t>
            </a:r>
          </a:p>
          <a:p>
            <a:pPr marL="914400" lvl="1" indent="-457200" algn="just">
              <a:buAutoNum type="arabicPeriod"/>
            </a:pPr>
            <a:endParaRPr lang="ru-RU" dirty="0"/>
          </a:p>
          <a:p>
            <a:pPr marL="457200" lvl="1" indent="0" algn="just">
              <a:buNone/>
            </a:pPr>
            <a:r>
              <a:rPr lang="ru-RU" dirty="0"/>
              <a:t> </a:t>
            </a:r>
          </a:p>
          <a:p>
            <a:pPr marL="457200" lvl="1" indent="0" algn="just">
              <a:buNone/>
            </a:pPr>
            <a:r>
              <a:rPr lang="ru-RU" dirty="0"/>
              <a:t>2.   учебные программы.</a:t>
            </a:r>
            <a:r>
              <a:rPr lang="ru-RU" sz="2800" dirty="0"/>
              <a:t> </a:t>
            </a:r>
          </a:p>
          <a:p>
            <a:pPr marL="0" indent="0" algn="just">
              <a:buNone/>
            </a:pPr>
            <a:endParaRPr lang="ru-RU" sz="32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169232" y="2229633"/>
            <a:ext cx="4405094" cy="36636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b="1" dirty="0">
              <a:solidFill>
                <a:schemeClr val="tx1"/>
              </a:solidFill>
            </a:endParaRPr>
          </a:p>
          <a:p>
            <a:r>
              <a:rPr lang="ru-RU" sz="2400" b="1" dirty="0">
                <a:solidFill>
                  <a:schemeClr val="tx1"/>
                </a:solidFill>
              </a:rPr>
              <a:t>Учебные планы: </a:t>
            </a:r>
          </a:p>
          <a:p>
            <a:r>
              <a:rPr lang="ru-RU" sz="2400" dirty="0">
                <a:solidFill>
                  <a:schemeClr val="tx1"/>
                </a:solidFill>
              </a:rPr>
              <a:t>* типовой учебный план; </a:t>
            </a:r>
          </a:p>
          <a:p>
            <a:r>
              <a:rPr lang="ru-RU" sz="2400" dirty="0">
                <a:solidFill>
                  <a:schemeClr val="tx1"/>
                </a:solidFill>
              </a:rPr>
              <a:t>*учебные планы учреждений образования;</a:t>
            </a:r>
          </a:p>
          <a:p>
            <a:r>
              <a:rPr lang="ru-RU" sz="2400" dirty="0">
                <a:solidFill>
                  <a:schemeClr val="tx1"/>
                </a:solidFill>
              </a:rPr>
              <a:t> *экспериментальные учебные планы учреждений образования; </a:t>
            </a:r>
          </a:p>
          <a:p>
            <a:r>
              <a:rPr lang="ru-RU" sz="2400" dirty="0">
                <a:solidFill>
                  <a:schemeClr val="tx1"/>
                </a:solidFill>
              </a:rPr>
              <a:t>*индивидуальные учебные планы. </a:t>
            </a:r>
          </a:p>
          <a:p>
            <a:pPr algn="ctr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77648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7D54-3A34-40EC-892D-19D0BCEE1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4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Учебные программы - это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AFA0FA-8621-4015-A85A-112F56D16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0938" y="1202501"/>
            <a:ext cx="11260898" cy="565550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C00000"/>
                </a:solidFill>
              </a:rPr>
              <a:t>технические нормативные правовые документы (акты), в которых определены: </a:t>
            </a:r>
          </a:p>
          <a:p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цели и задачи </a:t>
            </a:r>
            <a:r>
              <a:rPr lang="ru-RU" sz="2400" b="1" dirty="0">
                <a:solidFill>
                  <a:srgbClr val="C00000"/>
                </a:solidFill>
              </a:rPr>
              <a:t>изучения учебной дисциплины; </a:t>
            </a:r>
          </a:p>
          <a:p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требования к знаниям, умениям, навыкам и компетенциям </a:t>
            </a:r>
            <a:r>
              <a:rPr lang="ru-RU" sz="2400" b="1" dirty="0">
                <a:solidFill>
                  <a:srgbClr val="C00000"/>
                </a:solidFill>
              </a:rPr>
              <a:t>обучающегося;</a:t>
            </a:r>
          </a:p>
          <a:p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содержание </a:t>
            </a:r>
            <a:r>
              <a:rPr lang="ru-RU" sz="2400" b="1" dirty="0">
                <a:solidFill>
                  <a:srgbClr val="C00000"/>
                </a:solidFill>
              </a:rPr>
              <a:t>учебной дисциплины; 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* </a:t>
            </a: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время,</a:t>
            </a:r>
            <a:r>
              <a:rPr lang="ru-RU" sz="2400" b="1" dirty="0">
                <a:solidFill>
                  <a:srgbClr val="C00000"/>
                </a:solidFill>
              </a:rPr>
              <a:t> отведенное на изучение учебной дисциплины в целом и отдельных тем; 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* </a:t>
            </a: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виды учебной деятельности</a:t>
            </a:r>
            <a:r>
              <a:rPr lang="ru-RU" sz="2400" b="1" dirty="0">
                <a:solidFill>
                  <a:srgbClr val="C00000"/>
                </a:solidFill>
              </a:rPr>
              <a:t>; 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* рекомендуемые </a:t>
            </a: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формы и методы </a:t>
            </a:r>
            <a:r>
              <a:rPr lang="ru-RU" sz="2400" b="1" dirty="0">
                <a:solidFill>
                  <a:srgbClr val="C00000"/>
                </a:solidFill>
              </a:rPr>
              <a:t>обучения;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* </a:t>
            </a: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формы контроля результатов </a:t>
            </a:r>
            <a:r>
              <a:rPr lang="ru-RU" sz="2400" b="1" dirty="0">
                <a:solidFill>
                  <a:srgbClr val="C00000"/>
                </a:solidFill>
              </a:rPr>
              <a:t>освоения содержания учебной дисциплины;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* основная и дополнительная </a:t>
            </a: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литература</a:t>
            </a:r>
            <a:r>
              <a:rPr lang="ru-RU" sz="2400" b="1" dirty="0">
                <a:solidFill>
                  <a:srgbClr val="C00000"/>
                </a:solidFill>
              </a:rPr>
              <a:t>, рекомендованная для освоения содержания учебного предмета (дисциплины).</a:t>
            </a:r>
            <a:r>
              <a:rPr lang="ru-RU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7036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7D54-3A34-40EC-892D-19D0BCEE1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4952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Учебные программы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AFA0FA-8621-4015-A85A-112F56D16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3105" y="2373750"/>
            <a:ext cx="2508903" cy="174116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* типовые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*рабочие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*авторские</a:t>
            </a:r>
          </a:p>
          <a:p>
            <a:pPr marL="0" indent="0"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FE0DD48-32A4-4AEC-9AE0-5B48D90B5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95386" y="1402916"/>
            <a:ext cx="7703508" cy="53327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Типовые учебные программы </a:t>
            </a:r>
            <a:r>
              <a:rPr lang="ru-RU" sz="2400" dirty="0"/>
              <a:t>разрабатываются на основе Стандарта образования, утверждаются Министерством образования, имеют рекомендательный характер.</a:t>
            </a:r>
          </a:p>
          <a:p>
            <a:pPr marL="0" indent="0">
              <a:buNone/>
            </a:pPr>
            <a:r>
              <a:rPr lang="ru-RU" sz="2400" b="1" dirty="0"/>
              <a:t>Рабочие учебные программы </a:t>
            </a:r>
            <a:r>
              <a:rPr lang="ru-RU" sz="2400" dirty="0"/>
              <a:t>разрабатываются на основе Типовых программ, утверждаются коллегиальным органом (например, научно-методическим советом) учреждения образования с учетом возможностей методического, информационного и технического обеспечения образовательного процесса.</a:t>
            </a:r>
          </a:p>
          <a:p>
            <a:pPr marL="0" indent="0">
              <a:buNone/>
            </a:pPr>
            <a:r>
              <a:rPr lang="ru-RU" sz="2400" b="1" dirty="0"/>
              <a:t>Авторские  учебные программы </a:t>
            </a:r>
            <a:r>
              <a:rPr lang="ru-RU" sz="2400" dirty="0"/>
              <a:t>отражают авторские точки зрения, утверждаются коллегиальным органом (например, научно-методическим советом) учреждением образования, могут создаваться  для чтения курсов по выбору и др.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939547" y="324433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FFFF"/>
                </a:solidFill>
                <a:latin typeface="Roboto"/>
              </a:rPr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249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51353" y="1050754"/>
            <a:ext cx="11210795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8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Вопросы:</a:t>
            </a:r>
          </a:p>
          <a:p>
            <a:pPr algn="just"/>
            <a:r>
              <a:rPr lang="ru-RU" sz="28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	</a:t>
            </a:r>
          </a:p>
          <a:p>
            <a:pPr marL="342900" indent="-342900">
              <a:buAutoNum type="arabicPeriod"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содержания обучения, его сущность. </a:t>
            </a:r>
          </a:p>
          <a:p>
            <a:pPr marL="342900" indent="-342900">
              <a:buAutoNum type="arabicPeriod"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и факторы формирования содержания обучения. </a:t>
            </a:r>
          </a:p>
          <a:p>
            <a:pPr marL="342900" indent="-342900">
              <a:buAutoNum type="arabicPeriod"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построения содержания обучения.</a:t>
            </a:r>
          </a:p>
          <a:p>
            <a:pPr marL="342900" indent="-342900">
              <a:buFontTx/>
              <a:buAutoNum type="arabicPeriod"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отбора содержания обучения.</a:t>
            </a:r>
          </a:p>
          <a:p>
            <a:pPr marL="342900" indent="-342900">
              <a:buFontTx/>
              <a:buAutoNum type="arabicPeriod"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определяющие содержание обучения.</a:t>
            </a:r>
          </a:p>
          <a:p>
            <a:pPr marL="514350" indent="-514350" algn="just">
              <a:buAutoNum type="arabicPeriod" startAt="5"/>
            </a:pP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Литература:</a:t>
            </a:r>
          </a:p>
          <a:p>
            <a:pPr algn="just"/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3134" y="385022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36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117F39-D493-4BC4-BE35-454B7B8A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82" y="92369"/>
            <a:ext cx="10506212" cy="105930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Учебная литература: </a:t>
            </a:r>
            <a:r>
              <a:rPr 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учебники </a:t>
            </a:r>
            <a:br>
              <a:rPr lang="ru-RU" sz="3600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908445-3836-4211-A71C-358376561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8278" y="725573"/>
            <a:ext cx="11635443" cy="70948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Arial Black" panose="020B0A04020102020204" pitchFamily="34" charset="0"/>
              </a:rPr>
              <a:t>Структура учебника:</a:t>
            </a:r>
          </a:p>
          <a:p>
            <a:pPr marL="514350" indent="-514350">
              <a:buAutoNum type="arabicPeriod"/>
            </a:pPr>
            <a:r>
              <a:rPr lang="ru-RU" sz="2400" dirty="0"/>
              <a:t>текст (главный компонент), </a:t>
            </a:r>
          </a:p>
          <a:p>
            <a:pPr marL="514350" indent="-514350">
              <a:buAutoNum type="arabicPeriod"/>
            </a:pPr>
            <a:endParaRPr lang="ru-RU" sz="2400" dirty="0"/>
          </a:p>
          <a:p>
            <a:pPr marL="514350" indent="-514350">
              <a:buAutoNum type="arabicPeriod"/>
            </a:pPr>
            <a:r>
              <a:rPr lang="ru-RU" sz="2400" dirty="0" err="1"/>
              <a:t>внетекстовые</a:t>
            </a:r>
            <a:r>
              <a:rPr lang="ru-RU" sz="2400" dirty="0"/>
              <a:t> вспомогательные компоненты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000" dirty="0">
                <a:latin typeface="Arial Black" panose="020B0A04020102020204" pitchFamily="34" charset="0"/>
              </a:rPr>
              <a:t>К учебнику предъявляются требования: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000" b="1" dirty="0"/>
              <a:t>Дидактические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(соответствие учебной программе, наглядность,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системность, и др.),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/>
              <a:t>2.</a:t>
            </a:r>
            <a:r>
              <a:rPr lang="ru-RU" sz="2000" dirty="0"/>
              <a:t> </a:t>
            </a:r>
            <a:r>
              <a:rPr lang="ru-RU" sz="2000" b="1" dirty="0"/>
              <a:t>Психологические </a:t>
            </a:r>
            <a:r>
              <a:rPr lang="ru-RU" sz="2000" dirty="0"/>
              <a:t>(доступность изложения материала с учетом возрастных особенностей протекания познавательных психических процессов обучающихся, соответствие  задачам развития их способностей);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/>
              <a:t>3.</a:t>
            </a:r>
            <a:r>
              <a:rPr lang="ru-RU" sz="2000" dirty="0"/>
              <a:t> </a:t>
            </a:r>
            <a:r>
              <a:rPr lang="ru-RU" sz="2000" b="1" dirty="0"/>
              <a:t>Эстетические </a:t>
            </a:r>
            <a:r>
              <a:rPr lang="ru-RU" sz="2000" dirty="0"/>
              <a:t>(изложение учебного материала, шрифтовое оформление учебного текста, иллюстративные, графические и другие материалы должны соответствовать современным эстетическим требованиям, оказывать позитивное эмоциональное воздействие на обучающегося, способствовать формированию его эстетического вкуса и вызывать интерес к предмету обучения).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/>
              <a:t>4. Гигиенические </a:t>
            </a:r>
            <a:r>
              <a:rPr lang="ru-RU" sz="2000" dirty="0"/>
              <a:t>(требования к размеру и качеству шрифта, бумаги, использованию цифровых  носителей и др.)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F8192EA-F3F3-4995-812E-0DBFF9B4EBFC}"/>
              </a:ext>
            </a:extLst>
          </p:cNvPr>
          <p:cNvSpPr/>
          <p:nvPr/>
        </p:nvSpPr>
        <p:spPr>
          <a:xfrm>
            <a:off x="5675453" y="946658"/>
            <a:ext cx="3263661" cy="884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Текст-описание, тексты-повествования, тексты-рассуждения  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475A4A5-F6EC-48D7-9A65-434FF031B957}"/>
              </a:ext>
            </a:extLst>
          </p:cNvPr>
          <p:cNvSpPr/>
          <p:nvPr/>
        </p:nvSpPr>
        <p:spPr>
          <a:xfrm>
            <a:off x="7782299" y="2051815"/>
            <a:ext cx="4007366" cy="22211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err="1">
                <a:solidFill>
                  <a:schemeClr val="tx1"/>
                </a:solidFill>
              </a:rPr>
              <a:t>Внетекстовые</a:t>
            </a:r>
            <a:r>
              <a:rPr lang="ru-RU" sz="1600" dirty="0">
                <a:solidFill>
                  <a:schemeClr val="tx1"/>
                </a:solidFill>
              </a:rPr>
              <a:t> компоненты: </a:t>
            </a:r>
          </a:p>
          <a:p>
            <a:r>
              <a:rPr lang="ru-RU" sz="1600" dirty="0">
                <a:solidFill>
                  <a:schemeClr val="tx1"/>
                </a:solidFill>
              </a:rPr>
              <a:t>1. Аппарат организации усвоения материала (вопросы, задания, памятки, инструктивные материалы, таблицы и др.),</a:t>
            </a:r>
          </a:p>
          <a:p>
            <a:r>
              <a:rPr lang="ru-RU" sz="1600" dirty="0">
                <a:solidFill>
                  <a:schemeClr val="tx1"/>
                </a:solidFill>
              </a:rPr>
              <a:t>2. Иллюстративный материал,</a:t>
            </a:r>
          </a:p>
          <a:p>
            <a:r>
              <a:rPr lang="ru-RU" sz="1600" dirty="0">
                <a:solidFill>
                  <a:schemeClr val="tx1"/>
                </a:solidFill>
              </a:rPr>
              <a:t>3.  Аппарат ориентировки (предисловие, оглавление, указатели)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6832271" y="2112481"/>
            <a:ext cx="950026" cy="332509"/>
          </a:xfrm>
          <a:prstGeom prst="right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60C7D8C1-F6CC-4951-9BAB-B90BC2BDF382}"/>
              </a:ext>
            </a:extLst>
          </p:cNvPr>
          <p:cNvSpPr/>
          <p:nvPr/>
        </p:nvSpPr>
        <p:spPr>
          <a:xfrm>
            <a:off x="4632771" y="1141081"/>
            <a:ext cx="978408" cy="484632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440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117F39-D493-4BC4-BE35-454B7B8A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224" y="129564"/>
            <a:ext cx="11690227" cy="105930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Учебные пособия, учебно-методические материалы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69657E-5B5C-42E1-92F3-36E9B0BA34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178" y="1188869"/>
            <a:ext cx="2479093" cy="5443580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Учебные пособия,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хрестоматии, сборники задач, 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атласы, сборники упражнений, учебно-методические комплексы и др.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908445-3836-4211-A71C-358376561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45408" y="2474641"/>
            <a:ext cx="7878720" cy="2914691"/>
          </a:xfrm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Учебные пособия:</a:t>
            </a:r>
          </a:p>
          <a:p>
            <a:pPr marL="0" indent="0">
              <a:buNone/>
            </a:pPr>
            <a:r>
              <a:rPr lang="ru-RU" sz="2400" dirty="0"/>
              <a:t>*содержат изложение основ наук, </a:t>
            </a:r>
          </a:p>
          <a:p>
            <a:pPr marL="0" indent="0">
              <a:buNone/>
            </a:pPr>
            <a:r>
              <a:rPr lang="ru-RU" sz="2400" dirty="0"/>
              <a:t>*способствуют освоению учебной дисциплины, организации самостоятельной учебной деятельности обучающихся</a:t>
            </a:r>
          </a:p>
          <a:p>
            <a:pPr marL="0" indent="0">
              <a:buNone/>
            </a:pPr>
            <a:r>
              <a:rPr lang="ru-RU" sz="2400" dirty="0"/>
              <a:t>*отличается ясностью и четкостью изложения материала, доступностью и проблемностью изложения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F8192EA-F3F3-4995-812E-0DBFF9B4EBFC}"/>
              </a:ext>
            </a:extLst>
          </p:cNvPr>
          <p:cNvSpPr/>
          <p:nvPr/>
        </p:nvSpPr>
        <p:spPr>
          <a:xfrm>
            <a:off x="6693408" y="1258955"/>
            <a:ext cx="4830720" cy="76975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Текст-описание, тексты-повествования, тексты-рассуждения  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4F73859F-26BC-4A5F-B661-6FE438C3DDE8}"/>
              </a:ext>
            </a:extLst>
          </p:cNvPr>
          <p:cNvSpPr/>
          <p:nvPr/>
        </p:nvSpPr>
        <p:spPr>
          <a:xfrm>
            <a:off x="3645407" y="5835265"/>
            <a:ext cx="7878721" cy="7971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Учебные пособия должны побуждать к самообразованию и творчеству </a:t>
            </a:r>
          </a:p>
        </p:txBody>
      </p:sp>
    </p:spTree>
    <p:extLst>
      <p:ext uri="{BB962C8B-B14F-4D97-AF65-F5344CB8AC3E}">
        <p14:creationId xmlns:p14="http://schemas.microsoft.com/office/powerpoint/2010/main" val="2869892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E3F96-EC2C-46F6-A819-B5DC85BB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317209"/>
            <a:ext cx="9006596" cy="47436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2EDD34-A46A-4D53-A81F-8C6463819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1" y="1213754"/>
            <a:ext cx="4584192" cy="532782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Содержание является неотъемлемой частью структуры обучения. </a:t>
            </a:r>
          </a:p>
          <a:p>
            <a:pPr marL="0" indent="0">
              <a:buNone/>
            </a:pPr>
            <a:r>
              <a:rPr lang="ru-RU" sz="2400" b="1" dirty="0"/>
              <a:t>Это педагогически представленный (оформленный) опыт человечества (духовный и материальный), который должен быть освоен обучающимися. </a:t>
            </a:r>
          </a:p>
          <a:p>
            <a:pPr marL="0" indent="0">
              <a:buNone/>
            </a:pPr>
            <a:r>
              <a:rPr lang="ru-RU" sz="2400" b="1" dirty="0"/>
              <a:t>Содержание обучения отражено в образовательных стандартах, учебных планах, программах, учебниках, учебных  пособиях и др.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8B272B-A7EE-4FA8-922C-9D89CFF1C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20119" y="1213753"/>
            <a:ext cx="4942825" cy="532782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Содержание обучения обусловлено целями и задачами обучения.  От содержания обучения зависят выбор методов и средств обучения, критерии оценки знаний, умений, компетенций  и личностных качеств обучающихся. </a:t>
            </a:r>
          </a:p>
          <a:p>
            <a:pPr marL="0" indent="0">
              <a:buNone/>
            </a:pPr>
            <a:r>
              <a:rPr lang="ru-RU" sz="2400" b="1" dirty="0"/>
              <a:t>Элементами содержания обучения являются: знания, умения, навыки, компетенции, опыт учебной творческой деятельности, а также опыт эмоционально-ценностных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2103204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94806" y="580395"/>
            <a:ext cx="1120951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Тема</a:t>
            </a:r>
            <a:r>
              <a:rPr lang="en-US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7. </a:t>
            </a:r>
          </a:p>
          <a:p>
            <a:pPr algn="ctr"/>
            <a: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Научные основы содержания обучения на всех уровнях образования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68384" y="2651364"/>
            <a:ext cx="84552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Вопросы:</a:t>
            </a:r>
          </a:p>
          <a:p>
            <a:pPr algn="just"/>
            <a:endParaRPr lang="ru-RU" sz="2400" b="1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содержания обучения, его сущность. </a:t>
            </a:r>
          </a:p>
          <a:p>
            <a:pPr marL="342900" indent="-342900">
              <a:buAutoNum type="arabicPeriod"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и факторы формирования содержания обучения. </a:t>
            </a:r>
          </a:p>
          <a:p>
            <a:pPr marL="342900" indent="-342900">
              <a:buAutoNum type="arabicPeriod"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построения содержания обучения.</a:t>
            </a:r>
          </a:p>
          <a:p>
            <a:pPr marL="342900" indent="-342900">
              <a:buFontTx/>
              <a:buAutoNum type="arabicPeriod"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отбора содержания обучения.</a:t>
            </a:r>
          </a:p>
          <a:p>
            <a:pPr marL="342900" indent="-342900">
              <a:buFontTx/>
              <a:buAutoNum type="arabicPeriod"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определяющие содержание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2890094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AE07C74-7A93-458C-877E-F0E2101B22AE}"/>
              </a:ext>
            </a:extLst>
          </p:cNvPr>
          <p:cNvSpPr/>
          <p:nvPr/>
        </p:nvSpPr>
        <p:spPr>
          <a:xfrm>
            <a:off x="914400" y="810228"/>
            <a:ext cx="9861629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Литература:</a:t>
            </a: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61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FA1A7B-65D4-4590-A5A3-5F28DD62C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17" y="804890"/>
            <a:ext cx="9605635" cy="59363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Структура процесса обучения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7A174F-F9DC-46AE-AD35-5C664DE0A4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47331" y="1398530"/>
            <a:ext cx="4645152" cy="4060945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Цель обучения </a:t>
            </a:r>
          </a:p>
          <a:p>
            <a:r>
              <a:rPr lang="ru-RU" dirty="0">
                <a:solidFill>
                  <a:srgbClr val="C00000"/>
                </a:solidFill>
              </a:rPr>
              <a:t>Задачи обучения</a:t>
            </a:r>
          </a:p>
          <a:p>
            <a:r>
              <a:rPr lang="ru-RU" dirty="0">
                <a:solidFill>
                  <a:srgbClr val="C00000"/>
                </a:solidFill>
              </a:rPr>
              <a:t>СОДЕРЖАНИЕ ОБУЧЕНИЯ</a:t>
            </a:r>
          </a:p>
          <a:p>
            <a:r>
              <a:rPr lang="ru-RU" dirty="0">
                <a:solidFill>
                  <a:srgbClr val="C00000"/>
                </a:solidFill>
              </a:rPr>
              <a:t>Средства обучения</a:t>
            </a:r>
          </a:p>
          <a:p>
            <a:r>
              <a:rPr lang="ru-RU" dirty="0">
                <a:solidFill>
                  <a:srgbClr val="C00000"/>
                </a:solidFill>
              </a:rPr>
              <a:t>Формы обучения</a:t>
            </a:r>
          </a:p>
          <a:p>
            <a:r>
              <a:rPr lang="ru-RU" dirty="0">
                <a:solidFill>
                  <a:srgbClr val="C00000"/>
                </a:solidFill>
              </a:rPr>
              <a:t>Методы обучения</a:t>
            </a:r>
          </a:p>
          <a:p>
            <a:r>
              <a:rPr lang="ru-RU" dirty="0">
                <a:solidFill>
                  <a:srgbClr val="C00000"/>
                </a:solidFill>
              </a:rPr>
              <a:t>Результаты обучения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96CA18A8-FB6C-4127-810A-6FF1DBDA4DC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440099" y="2098276"/>
            <a:ext cx="4645025" cy="40608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обучение</a:t>
            </a:r>
            <a:r>
              <a:rPr lang="ru-RU" dirty="0">
                <a:solidFill>
                  <a:schemeClr val="tx1"/>
                </a:solidFill>
              </a:rPr>
              <a:t> – целенаправленный процесс организации и стимулирования учебной деятельности обучающихся по овладению ими знаниями, умениями, навыками, формированию у них компетенций, развитию их творческих способностей </a:t>
            </a:r>
          </a:p>
          <a:p>
            <a:pPr marL="0" indent="0" algn="ctr">
              <a:buNone/>
            </a:pPr>
            <a:r>
              <a:rPr lang="ru-RU" i="1" dirty="0">
                <a:solidFill>
                  <a:schemeClr val="tx1"/>
                </a:solidFill>
              </a:rPr>
              <a:t>(Кодекс об образовании)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10588B5-6AB5-4088-B0BC-358C33D6587E}"/>
              </a:ext>
            </a:extLst>
          </p:cNvPr>
          <p:cNvSpPr/>
          <p:nvPr/>
        </p:nvSpPr>
        <p:spPr>
          <a:xfrm>
            <a:off x="3432131" y="5459470"/>
            <a:ext cx="3073414" cy="118727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2060"/>
                </a:solidFill>
              </a:rPr>
              <a:t>на всех уровнях образования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361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511380-0A55-4452-8E59-73B1C47AC004}"/>
              </a:ext>
            </a:extLst>
          </p:cNvPr>
          <p:cNvSpPr/>
          <p:nvPr/>
        </p:nvSpPr>
        <p:spPr>
          <a:xfrm>
            <a:off x="1809751" y="357191"/>
            <a:ext cx="85725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  <a:cs typeface="Times New Roman" pitchFamily="18" charset="0"/>
              </a:rPr>
              <a:t>Обучение как целостный процесс</a:t>
            </a:r>
            <a:endParaRPr lang="be-BY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algn="ctr"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  <a:cs typeface="Times New Roman" pitchFamily="18" charset="0"/>
              </a:rPr>
              <a:t>преподавания и учения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  <a:cs typeface="Arial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21AA053-51C5-49B6-BA72-AE1FA9EC5D97}"/>
              </a:ext>
            </a:extLst>
          </p:cNvPr>
          <p:cNvSpPr/>
          <p:nvPr/>
        </p:nvSpPr>
        <p:spPr>
          <a:xfrm>
            <a:off x="4810128" y="1188188"/>
            <a:ext cx="2857500" cy="92868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Педагог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6389" name="Прямая соединительная линия 10">
            <a:extLst>
              <a:ext uri="{FF2B5EF4-FFF2-40B4-BE49-F238E27FC236}">
                <a16:creationId xmlns:a16="http://schemas.microsoft.com/office/drawing/2014/main" id="{70C7E9B5-CD53-4A66-8E0C-3D0CB0BF652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5350" y="2474062"/>
            <a:ext cx="7573966" cy="34801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0D36578-0D69-4C5D-B257-7F8EA4EDC8DB}"/>
              </a:ext>
            </a:extLst>
          </p:cNvPr>
          <p:cNvSpPr/>
          <p:nvPr/>
        </p:nvSpPr>
        <p:spPr>
          <a:xfrm>
            <a:off x="1485105" y="3045486"/>
            <a:ext cx="1357313" cy="64293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Цель</a:t>
            </a: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B3F6F6C-3B2B-4315-96AD-546B621B27C4}"/>
              </a:ext>
            </a:extLst>
          </p:cNvPr>
          <p:cNvSpPr/>
          <p:nvPr/>
        </p:nvSpPr>
        <p:spPr>
          <a:xfrm>
            <a:off x="1489075" y="4179094"/>
            <a:ext cx="1357313" cy="642938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be-BY" sz="2200" dirty="0">
              <a:solidFill>
                <a:srgbClr val="083763"/>
              </a:solidFill>
              <a:cs typeface="Arial" charset="0"/>
            </a:endParaRPr>
          </a:p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Цель</a:t>
            </a: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5675FAD-3810-49F0-B784-B1133AB12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3080363"/>
            <a:ext cx="13573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задачи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700AC76-74AF-4412-8D80-D65C3DF03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4215910"/>
            <a:ext cx="1357312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задачи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068D3ED-D815-4BF3-B201-35717C77C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321" y="3090556"/>
            <a:ext cx="14970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b="1" dirty="0">
                <a:solidFill>
                  <a:srgbClr val="C00000"/>
                </a:solidFill>
                <a:cs typeface="Arial" charset="0"/>
              </a:rPr>
              <a:t>содержание</a:t>
            </a:r>
            <a:endParaRPr lang="ru-RU" b="1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FFB5BF8C-FE72-4B94-A3E2-27C1BBB9A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323" y="4251369"/>
            <a:ext cx="1497010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b="1" dirty="0">
                <a:solidFill>
                  <a:srgbClr val="C00000"/>
                </a:solidFill>
                <a:cs typeface="Arial" charset="0"/>
              </a:rPr>
              <a:t>содержание</a:t>
            </a:r>
            <a:endParaRPr lang="ru-RU" b="1" dirty="0">
              <a:solidFill>
                <a:srgbClr val="C00000"/>
              </a:solidFill>
              <a:cs typeface="Arial" charset="0"/>
            </a:endParaRPr>
          </a:p>
          <a:p>
            <a:pPr algn="ctr">
              <a:defRPr/>
            </a:pPr>
            <a:endParaRPr lang="ru-RU" sz="2200" b="1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EC16F98-BA15-463D-8879-742E5BFFB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7026" y="3080362"/>
            <a:ext cx="13573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методы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EFBBC5B-A113-4E95-B22B-78D5524D6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362" y="4275288"/>
            <a:ext cx="1357312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методы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39E47FB6-87AF-4177-A8DE-D983EBEFC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695" y="3080364"/>
            <a:ext cx="1357313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средства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A1604E4-F451-4FF0-BECF-F421ED9A9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420" y="4275288"/>
            <a:ext cx="1357313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средства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FFC547B5-6283-43B8-970E-4694D4C576D7}"/>
              </a:ext>
            </a:extLst>
          </p:cNvPr>
          <p:cNvSpPr/>
          <p:nvPr/>
        </p:nvSpPr>
        <p:spPr>
          <a:xfrm>
            <a:off x="9132094" y="3033951"/>
            <a:ext cx="1357312" cy="64293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формы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0976E6C-564C-44EE-9A0E-62207D9F7713}"/>
              </a:ext>
            </a:extLst>
          </p:cNvPr>
          <p:cNvSpPr/>
          <p:nvPr/>
        </p:nvSpPr>
        <p:spPr>
          <a:xfrm>
            <a:off x="9082229" y="4290021"/>
            <a:ext cx="1357312" cy="642938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формы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61F76F01-558F-48BA-A539-587649C92160}"/>
              </a:ext>
            </a:extLst>
          </p:cNvPr>
          <p:cNvSpPr/>
          <p:nvPr/>
        </p:nvSpPr>
        <p:spPr>
          <a:xfrm>
            <a:off x="4685542" y="5833100"/>
            <a:ext cx="2857500" cy="92868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Обучающийся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6403" name="Прямая соединительная линия 35">
            <a:extLst>
              <a:ext uri="{FF2B5EF4-FFF2-40B4-BE49-F238E27FC236}">
                <a16:creationId xmlns:a16="http://schemas.microsoft.com/office/drawing/2014/main" id="{80CA8C9C-1BE0-48BC-9B45-35A1696C464A}"/>
              </a:ext>
            </a:extLst>
          </p:cNvPr>
          <p:cNvCxnSpPr>
            <a:cxnSpLocks noChangeShapeType="1"/>
            <a:stCxn id="6" idx="2"/>
          </p:cNvCxnSpPr>
          <p:nvPr/>
        </p:nvCxnSpPr>
        <p:spPr bwMode="auto">
          <a:xfrm rot="5400000">
            <a:off x="6060283" y="2295468"/>
            <a:ext cx="357188" cy="0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6C7DF066-FC78-4CCF-BE52-221445CE1332}"/>
              </a:ext>
            </a:extLst>
          </p:cNvPr>
          <p:cNvCxnSpPr/>
          <p:nvPr/>
        </p:nvCxnSpPr>
        <p:spPr>
          <a:xfrm rot="16200000" flipV="1">
            <a:off x="5953125" y="5656723"/>
            <a:ext cx="4286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406" name="Прямая соединительная линия 45">
            <a:extLst>
              <a:ext uri="{FF2B5EF4-FFF2-40B4-BE49-F238E27FC236}">
                <a16:creationId xmlns:a16="http://schemas.microsoft.com/office/drawing/2014/main" id="{AA19880A-D0F3-4F67-ACD4-B239CB302C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39315" y="2510487"/>
            <a:ext cx="1625371" cy="8569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7" name="Прямая соединительная линия 46">
            <a:extLst>
              <a:ext uri="{FF2B5EF4-FFF2-40B4-BE49-F238E27FC236}">
                <a16:creationId xmlns:a16="http://schemas.microsoft.com/office/drawing/2014/main" id="{D59B1A2A-455F-47EA-A36D-787BB3154D1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5350" y="5440823"/>
            <a:ext cx="9199336" cy="0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0" name="Прямая со стрелкой 50">
            <a:extLst>
              <a:ext uri="{FF2B5EF4-FFF2-40B4-BE49-F238E27FC236}">
                <a16:creationId xmlns:a16="http://schemas.microsoft.com/office/drawing/2014/main" id="{71EA8C96-83F7-41AC-AE39-C4002F8698A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881982" y="27590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1" name="Прямая со стрелкой 51">
            <a:extLst>
              <a:ext uri="{FF2B5EF4-FFF2-40B4-BE49-F238E27FC236}">
                <a16:creationId xmlns:a16="http://schemas.microsoft.com/office/drawing/2014/main" id="{D1089237-C76D-4AE8-8DD6-E0C4B8D3D82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525045" y="27764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2" name="Прямая со стрелкой 52">
            <a:extLst>
              <a:ext uri="{FF2B5EF4-FFF2-40B4-BE49-F238E27FC236}">
                <a16:creationId xmlns:a16="http://schemas.microsoft.com/office/drawing/2014/main" id="{13A12C2A-9523-4CC0-8E85-8880E4DC657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112235" y="27764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3" name="Прямая со стрелкой 53">
            <a:extLst>
              <a:ext uri="{FF2B5EF4-FFF2-40B4-BE49-F238E27FC236}">
                <a16:creationId xmlns:a16="http://schemas.microsoft.com/office/drawing/2014/main" id="{2C482F7F-0C16-4974-8D94-ED1DC0659D4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661017" y="2856709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4" name="Прямая со стрелкой 54">
            <a:extLst>
              <a:ext uri="{FF2B5EF4-FFF2-40B4-BE49-F238E27FC236}">
                <a16:creationId xmlns:a16="http://schemas.microsoft.com/office/drawing/2014/main" id="{11CDBA66-586F-4F86-A531-B3520D2D1F2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069822" y="2804012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5" name="Прямая со стрелкой 55">
            <a:extLst>
              <a:ext uri="{FF2B5EF4-FFF2-40B4-BE49-F238E27FC236}">
                <a16:creationId xmlns:a16="http://schemas.microsoft.com/office/drawing/2014/main" id="{D044569C-5409-4821-A92E-D4D7BB4352E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74432" y="2508863"/>
            <a:ext cx="0" cy="571501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6" name="Прямая со стрелкой 57">
            <a:extLst>
              <a:ext uri="{FF2B5EF4-FFF2-40B4-BE49-F238E27FC236}">
                <a16:creationId xmlns:a16="http://schemas.microsoft.com/office/drawing/2014/main" id="{275C1C6C-067C-44E2-A90C-C31D81CFB5E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878806" y="5155866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7" name="Прямая со стрелкой 58">
            <a:extLst>
              <a:ext uri="{FF2B5EF4-FFF2-40B4-BE49-F238E27FC236}">
                <a16:creationId xmlns:a16="http://schemas.microsoft.com/office/drawing/2014/main" id="{CACE2241-5982-48C7-9B4E-D2105CD89DB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509613" y="5155866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8" name="Прямая со стрелкой 59">
            <a:extLst>
              <a:ext uri="{FF2B5EF4-FFF2-40B4-BE49-F238E27FC236}">
                <a16:creationId xmlns:a16="http://schemas.microsoft.com/office/drawing/2014/main" id="{4CA7491B-B8CD-4CA5-A7A7-139D40F652A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060951" y="5131205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9" name="Прямая со стрелкой 60">
            <a:extLst>
              <a:ext uri="{FF2B5EF4-FFF2-40B4-BE49-F238E27FC236}">
                <a16:creationId xmlns:a16="http://schemas.microsoft.com/office/drawing/2014/main" id="{D1ED05FE-8887-4BAB-9169-ABA61250CA9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6682089" y="5179264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20" name="Прямая со стрелкой 61">
            <a:extLst>
              <a:ext uri="{FF2B5EF4-FFF2-40B4-BE49-F238E27FC236}">
                <a16:creationId xmlns:a16="http://schemas.microsoft.com/office/drawing/2014/main" id="{25326562-F0E9-4A93-BAC1-D61AF43FCE0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8166894" y="5191696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21" name="Прямая со стрелкой 62">
            <a:extLst>
              <a:ext uri="{FF2B5EF4-FFF2-40B4-BE49-F238E27FC236}">
                <a16:creationId xmlns:a16="http://schemas.microsoft.com/office/drawing/2014/main" id="{00A3A141-C114-47A1-90CF-AA71CC6A5CF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9474341" y="5191695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Овал 1">
            <a:extLst>
              <a:ext uri="{FF2B5EF4-FFF2-40B4-BE49-F238E27FC236}">
                <a16:creationId xmlns:a16="http://schemas.microsoft.com/office/drawing/2014/main" id="{B65D36EB-3FAE-40D7-8092-A12A5C130420}"/>
              </a:ext>
            </a:extLst>
          </p:cNvPr>
          <p:cNvSpPr/>
          <p:nvPr/>
        </p:nvSpPr>
        <p:spPr>
          <a:xfrm>
            <a:off x="8876033" y="613956"/>
            <a:ext cx="2756623" cy="121716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Относительно структуры процесса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C08B254-3715-4498-A1FB-2A43CA84B344}"/>
              </a:ext>
            </a:extLst>
          </p:cNvPr>
          <p:cNvSpPr/>
          <p:nvPr/>
        </p:nvSpPr>
        <p:spPr>
          <a:xfrm>
            <a:off x="10635391" y="3062962"/>
            <a:ext cx="1458589" cy="64293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rgbClr val="083763"/>
                </a:solidFill>
                <a:cs typeface="Arial" charset="0"/>
              </a:rPr>
              <a:t>результаты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8DC7B8CF-BC5C-494E-B525-32FED16A79C1}"/>
              </a:ext>
            </a:extLst>
          </p:cNvPr>
          <p:cNvSpPr/>
          <p:nvPr/>
        </p:nvSpPr>
        <p:spPr>
          <a:xfrm>
            <a:off x="10627996" y="4227972"/>
            <a:ext cx="1427161" cy="64293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rgbClr val="083763"/>
                </a:solidFill>
                <a:cs typeface="Arial" charset="0"/>
              </a:rPr>
              <a:t>результаты</a:t>
            </a:r>
          </a:p>
          <a:p>
            <a:pPr algn="ctr"/>
            <a:endParaRPr lang="ru-RU" dirty="0"/>
          </a:p>
        </p:txBody>
      </p:sp>
      <p:cxnSp>
        <p:nvCxnSpPr>
          <p:cNvPr id="41" name="Прямая со стрелкой 55">
            <a:extLst>
              <a:ext uri="{FF2B5EF4-FFF2-40B4-BE49-F238E27FC236}">
                <a16:creationId xmlns:a16="http://schemas.microsoft.com/office/drawing/2014/main" id="{79A5ED05-B75F-46BB-9525-34819DB8917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1340782" y="2500316"/>
            <a:ext cx="9754" cy="545246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 стрелкой 62">
            <a:extLst>
              <a:ext uri="{FF2B5EF4-FFF2-40B4-BE49-F238E27FC236}">
                <a16:creationId xmlns:a16="http://schemas.microsoft.com/office/drawing/2014/main" id="{E82D6E61-16DE-4990-B3EC-1D0AA98822F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1088384" y="5179263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Прямая со стрелкой 10"/>
          <p:cNvCxnSpPr>
            <a:stCxn id="19" idx="2"/>
          </p:cNvCxnSpPr>
          <p:nvPr/>
        </p:nvCxnSpPr>
        <p:spPr>
          <a:xfrm flipH="1">
            <a:off x="2163761" y="368842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H="1">
            <a:off x="3770817" y="3747838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5203826" y="3725239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6759870" y="3773130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H="1">
            <a:off x="8471408" y="3799350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>
            <a:off x="9760884" y="373997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11384620" y="373997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899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A2D5A2-45C4-4E02-8675-AA5222E01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Содержание обучения обусловлено </a:t>
            </a:r>
            <a:b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целью  и задачами 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2E1CC0-5CD8-4C2C-BCE5-464AB0EF77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7855" y="2289498"/>
            <a:ext cx="4462272" cy="3474720"/>
          </a:xfrm>
          <a:solidFill>
            <a:schemeClr val="bg2"/>
          </a:solidFill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	</a:t>
            </a:r>
          </a:p>
          <a:p>
            <a:pPr marL="0" indent="0" algn="ctr">
              <a:buNone/>
            </a:pPr>
            <a:r>
              <a:rPr lang="ru-RU" sz="2400" dirty="0"/>
              <a:t>Усвоение обучающимися накопленного социального и духовного опыта человечества в форме знаний, умений, навыков, компетенций, опыта учебной творческой деятельности.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E8D071-A6AC-4535-80B4-BA5FFF6A03A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01363" y="2016689"/>
            <a:ext cx="5410681" cy="3897223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000" dirty="0"/>
              <a:t>Формирование у обучающихся научных представлений, понятий, законов, </a:t>
            </a:r>
            <a:r>
              <a:rPr lang="ru-RU" sz="2000" dirty="0" err="1"/>
              <a:t>общеучебных</a:t>
            </a:r>
            <a:r>
              <a:rPr lang="ru-RU" sz="2000" dirty="0"/>
              <a:t> и специальных знаний;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000" dirty="0"/>
              <a:t>Приобретение обучающимися учебных умений и навыков;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000" dirty="0"/>
              <a:t>Формирование у обучающихся универсальных и специальных компетенций;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000" dirty="0"/>
              <a:t>Формирование опыта учебной творческой деятельности;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000" dirty="0"/>
              <a:t> Формирование умений самостоятельного совершенствования знаний 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7" name="Прямая со стрелкой 6"/>
          <p:cNvCxnSpPr>
            <a:cxnSpLocks/>
          </p:cNvCxnSpPr>
          <p:nvPr/>
        </p:nvCxnSpPr>
        <p:spPr>
          <a:xfrm flipH="1">
            <a:off x="2934397" y="1500358"/>
            <a:ext cx="277738" cy="81533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E0C0739-4D10-497C-95CE-DB1B33703B76}"/>
              </a:ext>
            </a:extLst>
          </p:cNvPr>
          <p:cNvCxnSpPr>
            <a:cxnSpLocks/>
          </p:cNvCxnSpPr>
          <p:nvPr/>
        </p:nvCxnSpPr>
        <p:spPr>
          <a:xfrm>
            <a:off x="6601216" y="1500358"/>
            <a:ext cx="576198" cy="5163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339EF450-C1C8-46CE-877A-C4708DA623EA}"/>
              </a:ext>
            </a:extLst>
          </p:cNvPr>
          <p:cNvCxnSpPr>
            <a:cxnSpLocks/>
          </p:cNvCxnSpPr>
          <p:nvPr/>
        </p:nvCxnSpPr>
        <p:spPr>
          <a:xfrm flipV="1">
            <a:off x="4956199" y="2523268"/>
            <a:ext cx="1331867" cy="9717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6D12B245-DFCA-4D82-B952-2D8573DCA9CE}"/>
              </a:ext>
            </a:extLst>
          </p:cNvPr>
          <p:cNvCxnSpPr>
            <a:cxnSpLocks/>
          </p:cNvCxnSpPr>
          <p:nvPr/>
        </p:nvCxnSpPr>
        <p:spPr>
          <a:xfrm>
            <a:off x="4982969" y="3485904"/>
            <a:ext cx="1418394" cy="4259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745C5FC2-7E9E-4075-98FC-87409CD53BA1}"/>
              </a:ext>
            </a:extLst>
          </p:cNvPr>
          <p:cNvCxnSpPr>
            <a:cxnSpLocks/>
          </p:cNvCxnSpPr>
          <p:nvPr/>
        </p:nvCxnSpPr>
        <p:spPr>
          <a:xfrm>
            <a:off x="4969584" y="3504088"/>
            <a:ext cx="1431779" cy="13885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D2CA4331-DFA7-4C4B-AF7A-5F9CE8DD44D2}"/>
              </a:ext>
            </a:extLst>
          </p:cNvPr>
          <p:cNvCxnSpPr>
            <a:cxnSpLocks/>
          </p:cNvCxnSpPr>
          <p:nvPr/>
        </p:nvCxnSpPr>
        <p:spPr>
          <a:xfrm>
            <a:off x="4956742" y="3504089"/>
            <a:ext cx="1444078" cy="24098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392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E3F96-EC2C-46F6-A819-B5DC85BB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577" y="317209"/>
            <a:ext cx="9605635" cy="47436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Arial Black" panose="020B0A04020102020204" pitchFamily="34" charset="0"/>
              </a:rPr>
              <a:t>Содержание обучения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2EDD34-A46A-4D53-A81F-8C6463819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463" y="1213754"/>
            <a:ext cx="5628578" cy="5327822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b="1" dirty="0"/>
          </a:p>
          <a:p>
            <a:pPr marL="0" indent="0" algn="ctr">
              <a:buNone/>
            </a:pPr>
            <a:r>
              <a:rPr lang="ru-RU" sz="2400" b="1" dirty="0"/>
              <a:t>Это педагогически представленный (оформленный) опыт человечества (духовный и материальный), который отражен в образовательных стандартах, учебных планах, программах, учебниках, учебных  пособиях и др.  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400" dirty="0"/>
              <a:t>От содержания обучения </a:t>
            </a:r>
            <a:r>
              <a:rPr lang="ru-RU" sz="2400" b="1" dirty="0"/>
              <a:t>зависят</a:t>
            </a:r>
            <a:r>
              <a:rPr lang="ru-RU" sz="2400" dirty="0"/>
              <a:t> </a:t>
            </a:r>
          </a:p>
          <a:p>
            <a:pPr marL="0" indent="0" algn="ctr">
              <a:buNone/>
            </a:pPr>
            <a:r>
              <a:rPr lang="ru-RU" sz="2400" dirty="0"/>
              <a:t>выбор методов и средств обучения, критерии оценки знаний, умений, компетенций и личностных качеств обучающихся, качество подготовки специалистов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8B272B-A7EE-4FA8-922C-9D89CFF1C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89523" y="1213753"/>
            <a:ext cx="4183694" cy="5327823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000" b="1" i="1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ru-RU" sz="2000" b="1" i="1" dirty="0">
                <a:latin typeface="Arial Black" panose="020B0A04020102020204" pitchFamily="34" charset="0"/>
              </a:rPr>
              <a:t>Содержание обучения </a:t>
            </a:r>
            <a:r>
              <a:rPr lang="ru-RU" sz="2000" dirty="0">
                <a:latin typeface="Arial Black" panose="020B0A04020102020204" pitchFamily="34" charset="0"/>
              </a:rPr>
              <a:t>строится </a:t>
            </a:r>
          </a:p>
          <a:p>
            <a:pPr marL="0" indent="0" algn="ctr">
              <a:buNone/>
            </a:pPr>
            <a:r>
              <a:rPr lang="ru-RU" sz="2000" b="1" dirty="0"/>
              <a:t>как предметное (на основе предметов для изучения), в содержание могут  включаться интегративные курсы </a:t>
            </a:r>
          </a:p>
          <a:p>
            <a:pPr marL="0" indent="0" algn="ctr">
              <a:buNone/>
            </a:pPr>
            <a:endParaRPr lang="ru-RU" sz="20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Элементами содержания обучения</a:t>
            </a:r>
            <a:r>
              <a:rPr lang="ru-RU" sz="2000" dirty="0">
                <a:latin typeface="Arial Black" panose="020B0A04020102020204" pitchFamily="34" charset="0"/>
              </a:rPr>
              <a:t> являются: </a:t>
            </a: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знания, умения, навыки, компетенции, </a:t>
            </a: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учебной творческой деятельности, а также </a:t>
            </a: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эмоционально-ценностных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711019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5B4B6D-28CC-475F-B80D-6BCB2E5F1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26" y="463463"/>
            <a:ext cx="10333973" cy="5972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Arial Black" panose="020B0A04020102020204" pitchFamily="34" charset="0"/>
              </a:rPr>
              <a:t>Факторы, детерминирующие содержание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C2582D-AEBB-4C1B-973C-85F0CEB20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6717" y="1528175"/>
            <a:ext cx="5812077" cy="5004148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i="1" dirty="0"/>
              <a:t>1</a:t>
            </a:r>
            <a:r>
              <a:rPr lang="ru-RU" sz="2000" b="1" dirty="0"/>
              <a:t>. Социальная среда, которая аккумулирует знания и опыт, накопленный в процессе культурно-исторического развития общества;</a:t>
            </a:r>
          </a:p>
          <a:p>
            <a:pPr marL="0" indent="0">
              <a:buNone/>
            </a:pPr>
            <a:r>
              <a:rPr lang="ru-RU" sz="2000" b="1" dirty="0"/>
              <a:t>2. Профессиональные, социокультурные требования общества к обучающемуся, результатам его подготовки;</a:t>
            </a:r>
          </a:p>
          <a:p>
            <a:pPr marL="0" indent="0">
              <a:buNone/>
            </a:pPr>
            <a:r>
              <a:rPr lang="ru-RU" sz="2000" b="1" dirty="0"/>
              <a:t>3.  Степень соответствия обучения современному уровню научных знаний, принципам систематичности, последовательности, связи с практикой и др.; </a:t>
            </a:r>
          </a:p>
          <a:p>
            <a:pPr marL="0" indent="0">
              <a:buNone/>
            </a:pPr>
            <a:r>
              <a:rPr lang="ru-RU" sz="2000" b="1" dirty="0"/>
              <a:t>4. Соответствие содержания обучения психологическим возможностям и уровню развития обучающихся;</a:t>
            </a:r>
          </a:p>
          <a:p>
            <a:pPr marL="0" indent="0">
              <a:buNone/>
            </a:pPr>
            <a:r>
              <a:rPr lang="ru-RU" sz="2000" b="1" dirty="0"/>
              <a:t>5. Потребности личности в обучении (образовании).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3E70C13-8CCA-4D53-A18E-655309212CF6}"/>
              </a:ext>
            </a:extLst>
          </p:cNvPr>
          <p:cNvSpPr/>
          <p:nvPr/>
        </p:nvSpPr>
        <p:spPr>
          <a:xfrm>
            <a:off x="7490564" y="1528175"/>
            <a:ext cx="3983277" cy="5004148"/>
          </a:xfrm>
          <a:prstGeom prst="roundRect">
            <a:avLst>
              <a:gd name="adj" fmla="val 14151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ru-RU" sz="2000" b="1" dirty="0">
                <a:solidFill>
                  <a:schemeClr val="tx1"/>
                </a:solidFill>
              </a:rPr>
              <a:t>Не только общество выдвигает требования к образованию, но и граждане имеют право на его выбор. </a:t>
            </a:r>
          </a:p>
          <a:p>
            <a:pPr lvl="1" algn="ctr"/>
            <a:r>
              <a:rPr lang="ru-RU" sz="2000" b="1" dirty="0">
                <a:solidFill>
                  <a:srgbClr val="FF0000"/>
                </a:solidFill>
              </a:rPr>
              <a:t>В педагогике оперируют  понятиями: </a:t>
            </a:r>
            <a:r>
              <a:rPr lang="ru-RU" sz="2000" b="1" i="1" dirty="0">
                <a:solidFill>
                  <a:schemeClr val="tx1"/>
                </a:solidFill>
              </a:rPr>
              <a:t>образовательные потребности населения</a:t>
            </a:r>
            <a:r>
              <a:rPr lang="ru-RU" sz="2000" b="1" dirty="0">
                <a:solidFill>
                  <a:schemeClr val="tx1"/>
                </a:solidFill>
              </a:rPr>
              <a:t>, </a:t>
            </a:r>
            <a:r>
              <a:rPr lang="ru-RU" sz="2000" b="1" i="1" dirty="0">
                <a:solidFill>
                  <a:schemeClr val="tx1"/>
                </a:solidFill>
              </a:rPr>
              <a:t>образовательные услуги</a:t>
            </a:r>
            <a:r>
              <a:rPr lang="ru-RU" sz="2000" b="1" dirty="0">
                <a:solidFill>
                  <a:schemeClr val="tx1"/>
                </a:solidFill>
              </a:rPr>
              <a:t>, </a:t>
            </a:r>
            <a:r>
              <a:rPr lang="ru-RU" sz="2000" b="1" i="1" dirty="0">
                <a:solidFill>
                  <a:schemeClr val="tx1"/>
                </a:solidFill>
              </a:rPr>
              <a:t>дополнительное образование</a:t>
            </a:r>
            <a:r>
              <a:rPr lang="ru-RU" sz="2000" b="1" dirty="0">
                <a:solidFill>
                  <a:schemeClr val="tx1"/>
                </a:solidFill>
              </a:rPr>
              <a:t>, </a:t>
            </a:r>
            <a:r>
              <a:rPr lang="ru-RU" sz="2000" b="1" i="1" dirty="0">
                <a:solidFill>
                  <a:schemeClr val="tx1"/>
                </a:solidFill>
              </a:rPr>
              <a:t>дифференцированное, инклюзивное обучение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706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AA8B5C-988C-46BF-BE91-F51CF496F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85" y="388306"/>
            <a:ext cx="10194933" cy="53862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Принципы построения содержания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EFC202-A856-4DD3-BE0C-AF8517CA8C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725" y="1139867"/>
            <a:ext cx="11799578" cy="6450905"/>
          </a:xfrm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i="1" dirty="0"/>
              <a:t>Принцип </a:t>
            </a:r>
            <a:r>
              <a:rPr lang="ru-RU" sz="1800" b="1" i="1" dirty="0">
                <a:solidFill>
                  <a:srgbClr val="C00000"/>
                </a:solidFill>
              </a:rPr>
              <a:t>направленности содержания</a:t>
            </a:r>
            <a:r>
              <a:rPr lang="ru-RU" sz="1800" i="1" dirty="0">
                <a:solidFill>
                  <a:srgbClr val="C00000"/>
                </a:solidFill>
              </a:rPr>
              <a:t> на развитие и воспитание личности обучающихся.</a:t>
            </a:r>
          </a:p>
          <a:p>
            <a:pPr marL="0" indent="0">
              <a:buNone/>
            </a:pPr>
            <a:r>
              <a:rPr lang="ru-RU" sz="1800" b="1" i="1" dirty="0"/>
              <a:t>Принцип </a:t>
            </a:r>
            <a:r>
              <a:rPr lang="ru-RU" sz="1800" b="1" i="1" dirty="0">
                <a:solidFill>
                  <a:srgbClr val="C00000"/>
                </a:solidFill>
              </a:rPr>
              <a:t>научности</a:t>
            </a:r>
            <a:r>
              <a:rPr lang="ru-RU" sz="1800" i="1" dirty="0"/>
              <a:t> содержания обучения, предполагающий соответствие содержания современному уровню и перспективам развития науки, культуры, техники, общества. </a:t>
            </a:r>
            <a:endParaRPr lang="ru-RU" sz="1800" dirty="0"/>
          </a:p>
          <a:p>
            <a:pPr marL="0" indent="0">
              <a:buNone/>
            </a:pPr>
            <a:r>
              <a:rPr lang="ru-RU" sz="1800" b="1" i="1" dirty="0"/>
              <a:t>Принцип </a:t>
            </a:r>
            <a:r>
              <a:rPr lang="ru-RU" sz="1800" b="1" i="1" dirty="0">
                <a:solidFill>
                  <a:srgbClr val="C00000"/>
                </a:solidFill>
              </a:rPr>
              <a:t>связи теории с практикой </a:t>
            </a:r>
            <a:r>
              <a:rPr lang="ru-RU" sz="1800" b="1" i="1" dirty="0"/>
              <a:t>- </a:t>
            </a:r>
            <a:r>
              <a:rPr lang="ru-RU" sz="1800" i="1" dirty="0"/>
              <a:t>сочетание теоретической подготовки обучающихся с </a:t>
            </a:r>
            <a:r>
              <a:rPr lang="ru-RU" sz="1800" dirty="0"/>
              <a:t> </a:t>
            </a:r>
            <a:r>
              <a:rPr lang="ru-RU" sz="1800" i="1" dirty="0"/>
              <a:t>раскрытием путей применения знаний в жизни,  освоением профессиональной деятельности.</a:t>
            </a:r>
          </a:p>
          <a:p>
            <a:pPr marL="0" indent="0">
              <a:buNone/>
            </a:pPr>
            <a:r>
              <a:rPr lang="ru-RU" sz="1800" b="1" i="1" dirty="0"/>
              <a:t>Принцип </a:t>
            </a:r>
            <a:r>
              <a:rPr lang="ru-RU" sz="1800" b="1" i="1" dirty="0">
                <a:solidFill>
                  <a:srgbClr val="C00000"/>
                </a:solidFill>
              </a:rPr>
              <a:t>единства содержательной и процессуальной сторон </a:t>
            </a:r>
            <a:r>
              <a:rPr lang="ru-RU" sz="1800" i="1" dirty="0"/>
              <a:t>обучения - отбор содержания  определяет особенности передачи материала и зависит от него, уровня его усвоения и др.</a:t>
            </a:r>
            <a:endParaRPr lang="ru-RU" sz="1800" dirty="0"/>
          </a:p>
          <a:p>
            <a:pPr marL="0" indent="0">
              <a:buNone/>
            </a:pPr>
            <a:r>
              <a:rPr lang="ru-RU" sz="1800" b="1" i="1" dirty="0"/>
              <a:t>Принцип </a:t>
            </a:r>
            <a:r>
              <a:rPr lang="ru-RU" sz="1800" b="1" i="1" dirty="0">
                <a:solidFill>
                  <a:srgbClr val="C00000"/>
                </a:solidFill>
              </a:rPr>
              <a:t>гуманизации</a:t>
            </a:r>
            <a:r>
              <a:rPr lang="ru-RU" sz="1800" i="1" dirty="0"/>
              <a:t> содержания обучения - создание условий для творческого и практического освоения обучающимися общечеловеческой культуры, направленности его на благополучие человека. </a:t>
            </a:r>
          </a:p>
          <a:p>
            <a:pPr marL="0" indent="0">
              <a:buNone/>
            </a:pPr>
            <a:r>
              <a:rPr lang="ru-RU" sz="1800" b="1" i="1" dirty="0"/>
              <a:t>Принцип </a:t>
            </a:r>
            <a:r>
              <a:rPr lang="ru-RU" sz="1800" b="1" i="1" dirty="0">
                <a:solidFill>
                  <a:srgbClr val="C00000"/>
                </a:solidFill>
              </a:rPr>
              <a:t>стабильности и динамичности </a:t>
            </a:r>
            <a:r>
              <a:rPr lang="ru-RU" sz="1800" i="1" dirty="0"/>
              <a:t>содержания обучения - наличие базисной части содержания учебных дисциплин и динамичной части, оперативно изменяемой с учетом новых научных достижений, современных требований практики.</a:t>
            </a:r>
            <a:endParaRPr lang="ru-RU" sz="1800" dirty="0"/>
          </a:p>
          <a:p>
            <a:pPr marL="0" indent="0">
              <a:buNone/>
            </a:pPr>
            <a:r>
              <a:rPr lang="ru-RU" sz="1800" b="1" i="1" dirty="0"/>
              <a:t>Принцип </a:t>
            </a:r>
            <a:r>
              <a:rPr lang="ru-RU" sz="1800" b="1" i="1" dirty="0">
                <a:solidFill>
                  <a:srgbClr val="C00000"/>
                </a:solidFill>
              </a:rPr>
              <a:t>преемственности</a:t>
            </a:r>
            <a:r>
              <a:rPr lang="ru-RU" sz="1800" i="1" dirty="0"/>
              <a:t> содержания обучения, реализуемого на данном уровне (ступени), с предшествующим и последующим уровнем (ступенью).</a:t>
            </a:r>
          </a:p>
          <a:p>
            <a:pPr marL="0" indent="0">
              <a:buNone/>
            </a:pPr>
            <a:r>
              <a:rPr lang="ru-RU" sz="1800" b="1" i="1" dirty="0"/>
              <a:t>Принцип </a:t>
            </a:r>
            <a:r>
              <a:rPr lang="ru-RU" sz="1800" b="1" i="1" dirty="0">
                <a:solidFill>
                  <a:srgbClr val="C00000"/>
                </a:solidFill>
              </a:rPr>
              <a:t>структурного единства </a:t>
            </a:r>
            <a:r>
              <a:rPr lang="ru-RU" sz="1800" i="1" dirty="0"/>
              <a:t>содержания обучения на разных уровнях его формирования с учетом личностного развития обучающихся </a:t>
            </a:r>
            <a:endParaRPr lang="ru-RU" sz="1800" dirty="0"/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2B049F1-2B1C-4D2D-91A5-158FEB813F0D}"/>
              </a:ext>
            </a:extLst>
          </p:cNvPr>
          <p:cNvSpPr/>
          <p:nvPr/>
        </p:nvSpPr>
        <p:spPr>
          <a:xfrm>
            <a:off x="254725" y="6246254"/>
            <a:ext cx="11799578" cy="611746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solidFill>
                  <a:schemeClr val="tx1"/>
                </a:solidFill>
              </a:rPr>
              <a:t>Принципы  определяют основные правила к обучению и наполнению содержания учебных дисциплин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2716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2546</TotalTime>
  <Words>1600</Words>
  <Application>Microsoft Office PowerPoint</Application>
  <PresentationFormat>Широкоэкранный</PresentationFormat>
  <Paragraphs>233</Paragraphs>
  <Slides>23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Arial Black</vt:lpstr>
      <vt:lpstr>Calibri</vt:lpstr>
      <vt:lpstr>Calibri Light</vt:lpstr>
      <vt:lpstr>Constantia</vt:lpstr>
      <vt:lpstr>Roboto</vt:lpstr>
      <vt:lpstr>Segoe UI Black</vt:lpstr>
      <vt:lpstr>Times New Roman</vt:lpstr>
      <vt:lpstr>Тема Office</vt:lpstr>
      <vt:lpstr>   Раздел 2. Дидактика  Тема 7.  Научные основы содержания обучения    </vt:lpstr>
      <vt:lpstr>Презентация PowerPoint</vt:lpstr>
      <vt:lpstr>Презентация PowerPoint</vt:lpstr>
      <vt:lpstr>Структура процесса обучения </vt:lpstr>
      <vt:lpstr>Презентация PowerPoint</vt:lpstr>
      <vt:lpstr>Содержание обучения обусловлено  целью  и задачами  обучения</vt:lpstr>
      <vt:lpstr>Содержание обучения </vt:lpstr>
      <vt:lpstr>Факторы, детерминирующие содержание обучения</vt:lpstr>
      <vt:lpstr>Принципы построения содержания обучения</vt:lpstr>
      <vt:lpstr>Критерии отбора содержания обучения </vt:lpstr>
      <vt:lpstr>Стандартизация содержания обучения</vt:lpstr>
      <vt:lpstr>Стандартизация содержания образования</vt:lpstr>
      <vt:lpstr>ОБРАЗОВАТЕЛЬНЫЙ СТАНДАРТ ДОШКОЛЬНОЕ ОБРАЗОВАНИЕ  (УТВЕРЖДЕН Постановлением Министерства образования Республики Беларусь 04.08.2022 № 228)  </vt:lpstr>
      <vt:lpstr>ГОСУДАРСТВЕННЫЙ ШКОЛЬНЫЙ СТАНДАРТ </vt:lpstr>
      <vt:lpstr>         ОБРАЗОВАТЕЛЬНЫЙ СТАНДАРТ  ВЫСШЕГО ОБРАЗОВАНИЯ  (ОСВО 6-05-0215-02-2023)  ОБЩЕЕ ВЫСШЕЕ ОБРАЗОВАНИЕ  Специальность 6-05-0215-02 Музыкальное искусство эстрады  Квалификация Артист. Руководитель творческого коллектива. Преподаватель  Степень бакалавр    ОБРАЗОВАТЕЛЬНЫЙ СТАНДАРТ  ВЫСШЕГО ОБРАЗОВАНИЯ  (ОСВО 6-05-0215-10-2023)  ОБЩЕЕ ВЫСШЕЕ ОБРАЗОВАНИЕ  Специальность 6-05-0215-10 Компьютерная музыка  Квалификация Аранжировщик  Степень бакалавр   Образовательный стандарт обязателен для применения во всех учреждениях высшего образования, осуществляющих подготовку по образовательной программе бакалавриата по специальности 6-05-0215-02 Музыкальное искусство эстрады.     </vt:lpstr>
      <vt:lpstr>Презентация PowerPoint</vt:lpstr>
      <vt:lpstr>Презентация PowerPoint</vt:lpstr>
      <vt:lpstr>Учебные программы - это</vt:lpstr>
      <vt:lpstr>Учебные программы</vt:lpstr>
      <vt:lpstr>Учебная литература: учебники  </vt:lpstr>
      <vt:lpstr>Учебные пособия, учебно-методические материалы</vt:lpstr>
      <vt:lpstr>Выводы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232</cp:revision>
  <cp:lastPrinted>2022-09-12T21:30:05Z</cp:lastPrinted>
  <dcterms:created xsi:type="dcterms:W3CDTF">2020-09-07T03:13:46Z</dcterms:created>
  <dcterms:modified xsi:type="dcterms:W3CDTF">2025-04-14T11:03:08Z</dcterms:modified>
</cp:coreProperties>
</file>