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16" r:id="rId2"/>
  </p:sldMasterIdLst>
  <p:notesMasterIdLst>
    <p:notesMasterId r:id="rId38"/>
  </p:notesMasterIdLst>
  <p:sldIdLst>
    <p:sldId id="256" r:id="rId3"/>
    <p:sldId id="428" r:id="rId4"/>
    <p:sldId id="524" r:id="rId5"/>
    <p:sldId id="527" r:id="rId6"/>
    <p:sldId id="525" r:id="rId7"/>
    <p:sldId id="316" r:id="rId8"/>
    <p:sldId id="317" r:id="rId9"/>
    <p:sldId id="529" r:id="rId10"/>
    <p:sldId id="530" r:id="rId11"/>
    <p:sldId id="322" r:id="rId12"/>
    <p:sldId id="264" r:id="rId13"/>
    <p:sldId id="265" r:id="rId14"/>
    <p:sldId id="510" r:id="rId15"/>
    <p:sldId id="531" r:id="rId16"/>
    <p:sldId id="533" r:id="rId17"/>
    <p:sldId id="532" r:id="rId18"/>
    <p:sldId id="509" r:id="rId19"/>
    <p:sldId id="319" r:id="rId20"/>
    <p:sldId id="519" r:id="rId21"/>
    <p:sldId id="521" r:id="rId22"/>
    <p:sldId id="523" r:id="rId23"/>
    <p:sldId id="526" r:id="rId24"/>
    <p:sldId id="516" r:id="rId25"/>
    <p:sldId id="514" r:id="rId26"/>
    <p:sldId id="318" r:id="rId27"/>
    <p:sldId id="515" r:id="rId28"/>
    <p:sldId id="263" r:id="rId29"/>
    <p:sldId id="518" r:id="rId30"/>
    <p:sldId id="258" r:id="rId31"/>
    <p:sldId id="259" r:id="rId32"/>
    <p:sldId id="260" r:id="rId33"/>
    <p:sldId id="268" r:id="rId34"/>
    <p:sldId id="323" r:id="rId35"/>
    <p:sldId id="512" r:id="rId36"/>
    <p:sldId id="313" r:id="rId37"/>
  </p:sldIdLst>
  <p:sldSz cx="12192000" cy="6858000"/>
  <p:notesSz cx="6761163" cy="98821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256"/>
            <p14:sldId id="428"/>
            <p14:sldId id="524"/>
            <p14:sldId id="527"/>
            <p14:sldId id="525"/>
            <p14:sldId id="316"/>
            <p14:sldId id="317"/>
            <p14:sldId id="529"/>
            <p14:sldId id="530"/>
            <p14:sldId id="322"/>
            <p14:sldId id="264"/>
            <p14:sldId id="265"/>
            <p14:sldId id="510"/>
            <p14:sldId id="531"/>
            <p14:sldId id="533"/>
            <p14:sldId id="532"/>
            <p14:sldId id="509"/>
            <p14:sldId id="319"/>
            <p14:sldId id="519"/>
            <p14:sldId id="521"/>
            <p14:sldId id="523"/>
            <p14:sldId id="526"/>
            <p14:sldId id="516"/>
            <p14:sldId id="514"/>
            <p14:sldId id="318"/>
            <p14:sldId id="515"/>
            <p14:sldId id="263"/>
            <p14:sldId id="518"/>
            <p14:sldId id="258"/>
            <p14:sldId id="259"/>
            <p14:sldId id="260"/>
            <p14:sldId id="268"/>
            <p14:sldId id="323"/>
            <p14:sldId id="512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549" autoAdjust="0"/>
  </p:normalViewPr>
  <p:slideViewPr>
    <p:cSldViewPr snapToGrid="0">
      <p:cViewPr varScale="1">
        <p:scale>
          <a:sx n="83" d="100"/>
          <a:sy n="83" d="100"/>
        </p:scale>
        <p:origin x="4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837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253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8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10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20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3" y="731522"/>
            <a:ext cx="6439049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8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5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5" y="2209803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9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5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4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3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172203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3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09144" y="5531279"/>
            <a:ext cx="4367217" cy="84637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r"/>
            <a:r>
              <a:rPr lang="ru-RU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Кузьминич Татьяна Васильевна, </a:t>
            </a:r>
          </a:p>
          <a:p>
            <a:pPr algn="r"/>
            <a:r>
              <a:rPr lang="ru-RU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Кандидат педагогических наук, доцент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12111" y="1450215"/>
            <a:ext cx="9028255" cy="390640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82880" indent="0" algn="ctr">
              <a:buNone/>
            </a:pPr>
            <a:br>
              <a:rPr lang="ru-RU" sz="3600" b="1" dirty="0"/>
            </a:br>
            <a:r>
              <a:rPr lang="ru-RU" sz="2000" b="1" dirty="0">
                <a:latin typeface="Arial Black" panose="020B0A04020102020204" pitchFamily="34" charset="0"/>
              </a:rPr>
              <a:t>Раздел 2. Дидактика </a:t>
            </a:r>
            <a:br>
              <a:rPr lang="ru-RU" sz="2000" b="1" dirty="0">
                <a:latin typeface="Arial Black" panose="020B0A04020102020204" pitchFamily="34" charset="0"/>
              </a:rPr>
            </a:br>
            <a:br>
              <a:rPr lang="ru-RU" sz="2000" b="1" dirty="0">
                <a:latin typeface="Arial Black" panose="020B0A04020102020204" pitchFamily="34" charset="0"/>
              </a:rPr>
            </a:br>
            <a:br>
              <a:rPr lang="ru-RU" sz="2000" b="1" dirty="0">
                <a:latin typeface="Arial Black" panose="020B0A04020102020204" pitchFamily="34" charset="0"/>
              </a:rPr>
            </a:br>
            <a:r>
              <a:rPr lang="ru-RU" sz="2000" b="1" dirty="0">
                <a:latin typeface="Arial Black" panose="020B0A04020102020204" pitchFamily="34" charset="0"/>
              </a:rPr>
              <a:t>Тема 7 </a:t>
            </a:r>
            <a:br>
              <a:rPr lang="ru-RU" sz="2000" dirty="0">
                <a:latin typeface="Arial Black" panose="020B0A04020102020204" pitchFamily="34" charset="0"/>
              </a:rPr>
            </a:br>
            <a:r>
              <a:rPr lang="ru-RU" sz="3200" b="1" dirty="0">
                <a:latin typeface="Arial Black" panose="020B0A04020102020204" pitchFamily="34" charset="0"/>
              </a:rPr>
              <a:t>ПРО</a:t>
            </a:r>
            <a:r>
              <a:rPr lang="en-US" sz="3200" b="1" dirty="0">
                <a:latin typeface="Arial Black" panose="020B0A04020102020204" pitchFamily="34" charset="0"/>
              </a:rPr>
              <a:t>ЦЕ</a:t>
            </a:r>
            <a:r>
              <a:rPr lang="ru-RU" sz="3200" b="1" dirty="0">
                <a:latin typeface="Arial Black" panose="020B0A04020102020204" pitchFamily="34" charset="0"/>
              </a:rPr>
              <a:t>СС </a:t>
            </a:r>
            <a:r>
              <a:rPr lang="en-US" sz="3200" b="1" dirty="0">
                <a:latin typeface="Arial Black" panose="020B0A04020102020204" pitchFamily="34" charset="0"/>
              </a:rPr>
              <a:t>О</a:t>
            </a:r>
            <a:r>
              <a:rPr lang="ru-RU" sz="3200" b="1" dirty="0">
                <a:latin typeface="Arial Black" panose="020B0A04020102020204" pitchFamily="34" charset="0"/>
              </a:rPr>
              <a:t>БУЧЕНИЯ КАК </a:t>
            </a:r>
            <a:r>
              <a:rPr lang="en-US" sz="3200" b="1" dirty="0">
                <a:latin typeface="Arial Black" panose="020B0A04020102020204" pitchFamily="34" charset="0"/>
              </a:rPr>
              <a:t>ЦЕЛО</a:t>
            </a:r>
            <a:r>
              <a:rPr lang="ru-RU" sz="3200" b="1" dirty="0">
                <a:latin typeface="Arial Black" panose="020B0A04020102020204" pitchFamily="34" charset="0"/>
              </a:rPr>
              <a:t>СТНАЯ С</a:t>
            </a:r>
            <a:r>
              <a:rPr lang="en-US" sz="3200" b="1" dirty="0">
                <a:latin typeface="Arial Black" panose="020B0A04020102020204" pitchFamily="34" charset="0"/>
              </a:rPr>
              <a:t>И</a:t>
            </a:r>
            <a:r>
              <a:rPr lang="ru-RU" sz="3200" b="1" dirty="0">
                <a:latin typeface="Arial Black" panose="020B0A04020102020204" pitchFamily="34" charset="0"/>
              </a:rPr>
              <a:t>СТ</a:t>
            </a:r>
            <a:r>
              <a:rPr lang="en-US" sz="3200" b="1" dirty="0">
                <a:latin typeface="Arial Black" panose="020B0A04020102020204" pitchFamily="34" charset="0"/>
              </a:rPr>
              <a:t>Е</a:t>
            </a:r>
            <a:r>
              <a:rPr lang="ru-RU" sz="3200" b="1" dirty="0">
                <a:latin typeface="Arial Black" panose="020B0A04020102020204" pitchFamily="34" charset="0"/>
              </a:rPr>
              <a:t>МА</a:t>
            </a:r>
            <a:br>
              <a:rPr lang="ru-RU" sz="3200" dirty="0">
                <a:latin typeface="Arial Black" panose="020B0A04020102020204" pitchFamily="34" charset="0"/>
              </a:rPr>
            </a:b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2266587" y="415675"/>
            <a:ext cx="18722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Педагогика </a:t>
            </a:r>
            <a:endParaRPr lang="ru-RU" sz="2400" dirty="0"/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0415" y="262701"/>
            <a:ext cx="665732" cy="665732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D5E9F6F7-FAEE-4CDB-9BA2-B896D58401D1}"/>
              </a:ext>
            </a:extLst>
          </p:cNvPr>
          <p:cNvSpPr/>
          <p:nvPr/>
        </p:nvSpPr>
        <p:spPr>
          <a:xfrm>
            <a:off x="8218025" y="137599"/>
            <a:ext cx="190982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FA1A7B-65D4-4590-A5A3-5F28DD62C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207" y="401129"/>
            <a:ext cx="9605635" cy="59363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Структура процесса обучения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7A174F-F9DC-46AE-AD35-5C664DE0A4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69206" y="1446835"/>
            <a:ext cx="4061375" cy="3844554"/>
          </a:xfr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/>
            <a:endParaRPr lang="ru-RU" sz="1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ru-RU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Цель обучения 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Задачи обучения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Содержание обучения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Средства обучения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Формы обучения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Методы обучения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Результаты обучения</a:t>
            </a:r>
          </a:p>
          <a:p>
            <a:pPr lvl="1"/>
            <a:endParaRPr lang="ru-R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ru-R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96CA18A8-FB6C-4127-810A-6FF1DBDA4DC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440099" y="2098276"/>
            <a:ext cx="3972539" cy="406082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365760" lvl="1" indent="0">
              <a:buNone/>
            </a:pPr>
            <a:r>
              <a:rPr lang="ru-RU" sz="1800" b="1" dirty="0"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Обучение –</a:t>
            </a:r>
          </a:p>
          <a:p>
            <a:pPr marL="365760" lvl="1" indent="0">
              <a:buNone/>
            </a:pPr>
            <a:r>
              <a:rPr lang="ru-RU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целенаправленный процесс организации и стимулирования учебной деятельности обучающихся по овладению ими знаниями, умениями, навыками, формированию у них компетенций, развитию их творческих способностей </a:t>
            </a:r>
          </a:p>
          <a:p>
            <a:pPr marL="365760" lvl="1" indent="0" algn="r">
              <a:buNone/>
            </a:pPr>
            <a:r>
              <a:rPr lang="ru-RU" sz="1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(Кодекс об образовании)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10588B5-6AB5-4088-B0BC-358C33D6587E}"/>
              </a:ext>
            </a:extLst>
          </p:cNvPr>
          <p:cNvSpPr/>
          <p:nvPr/>
        </p:nvSpPr>
        <p:spPr>
          <a:xfrm>
            <a:off x="3452093" y="4756186"/>
            <a:ext cx="3356975" cy="140291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на всех уровнях образования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361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511380-0A55-4452-8E59-73B1C47AC004}"/>
              </a:ext>
            </a:extLst>
          </p:cNvPr>
          <p:cNvSpPr/>
          <p:nvPr/>
        </p:nvSpPr>
        <p:spPr>
          <a:xfrm>
            <a:off x="451414" y="335717"/>
            <a:ext cx="10784428" cy="8524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be-BY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Обучение как целостный процесс</a:t>
            </a:r>
          </a:p>
          <a:p>
            <a:pPr>
              <a:defRPr/>
            </a:pPr>
            <a:r>
              <a:rPr lang="be-BY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преподавания и учения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21AA053-51C5-49B6-BA72-AE1FA9EC5D97}"/>
              </a:ext>
            </a:extLst>
          </p:cNvPr>
          <p:cNvSpPr/>
          <p:nvPr/>
        </p:nvSpPr>
        <p:spPr>
          <a:xfrm>
            <a:off x="4810128" y="1440251"/>
            <a:ext cx="2857500" cy="676624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Педагог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cxnSp>
        <p:nvCxnSpPr>
          <p:cNvPr id="16389" name="Прямая соединительная линия 10">
            <a:extLst>
              <a:ext uri="{FF2B5EF4-FFF2-40B4-BE49-F238E27FC236}">
                <a16:creationId xmlns:a16="http://schemas.microsoft.com/office/drawing/2014/main" id="{70C7E9B5-CD53-4A66-8E0C-3D0CB0BF652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65350" y="2474062"/>
            <a:ext cx="7573966" cy="34801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0D36578-0D69-4C5D-B257-7F8EA4EDC8DB}"/>
              </a:ext>
            </a:extLst>
          </p:cNvPr>
          <p:cNvSpPr/>
          <p:nvPr/>
        </p:nvSpPr>
        <p:spPr>
          <a:xfrm>
            <a:off x="1485105" y="3045486"/>
            <a:ext cx="1357313" cy="64293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Цель</a:t>
            </a: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7B3F6F6C-3B2B-4315-96AD-546B621B27C4}"/>
              </a:ext>
            </a:extLst>
          </p:cNvPr>
          <p:cNvSpPr/>
          <p:nvPr/>
        </p:nvSpPr>
        <p:spPr>
          <a:xfrm>
            <a:off x="1489075" y="4179094"/>
            <a:ext cx="1357313" cy="642938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Цель</a:t>
            </a: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200" dirty="0">
              <a:solidFill>
                <a:srgbClr val="083763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5675FAD-3810-49F0-B784-B1133AB12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3080363"/>
            <a:ext cx="1357312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задачи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A700AC76-74AF-4412-8D80-D65C3DF03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4215910"/>
            <a:ext cx="1357312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задачи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068D3ED-D815-4BF3-B201-35717C77C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321" y="3090556"/>
            <a:ext cx="1497012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dirty="0">
                <a:solidFill>
                  <a:srgbClr val="083763"/>
                </a:solidFill>
                <a:cs typeface="Arial" charset="0"/>
              </a:rPr>
              <a:t>содержание</a:t>
            </a:r>
            <a:endParaRPr lang="ru-RU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FFB5BF8C-FE72-4B94-A3E2-27C1BBB9A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323" y="4251369"/>
            <a:ext cx="1497010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dirty="0">
                <a:solidFill>
                  <a:srgbClr val="083763"/>
                </a:solidFill>
                <a:cs typeface="Arial" charset="0"/>
              </a:rPr>
              <a:t>содержание</a:t>
            </a:r>
            <a:endParaRPr lang="ru-RU" dirty="0">
              <a:solidFill>
                <a:srgbClr val="083763"/>
              </a:solidFill>
              <a:cs typeface="Arial" charset="0"/>
            </a:endParaRPr>
          </a:p>
          <a:p>
            <a:pPr algn="ctr">
              <a:defRPr/>
            </a:pP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EC16F98-BA15-463D-8879-742E5BFFB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7026" y="3080362"/>
            <a:ext cx="1357312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методы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FEFBBC5B-A113-4E95-B22B-78D5524D6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362" y="4275288"/>
            <a:ext cx="1357312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методы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39E47FB6-87AF-4177-A8DE-D983EBEFC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695" y="3080364"/>
            <a:ext cx="1357313" cy="64293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средства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A1604E4-F451-4FF0-BECF-F421ED9A9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420" y="4275288"/>
            <a:ext cx="1357313" cy="642938"/>
          </a:xfrm>
          <a:prstGeom prst="rect">
            <a:avLst/>
          </a:prstGeom>
          <a:solidFill>
            <a:schemeClr val="bg2"/>
          </a:solidFill>
          <a:ln w="38100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средства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FFC547B5-6283-43B8-970E-4694D4C576D7}"/>
              </a:ext>
            </a:extLst>
          </p:cNvPr>
          <p:cNvSpPr/>
          <p:nvPr/>
        </p:nvSpPr>
        <p:spPr>
          <a:xfrm>
            <a:off x="9132094" y="3033951"/>
            <a:ext cx="1357312" cy="64293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формы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B0976E6C-564C-44EE-9A0E-62207D9F7713}"/>
              </a:ext>
            </a:extLst>
          </p:cNvPr>
          <p:cNvSpPr/>
          <p:nvPr/>
        </p:nvSpPr>
        <p:spPr>
          <a:xfrm>
            <a:off x="9082229" y="4290021"/>
            <a:ext cx="1357312" cy="642938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формы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61F76F01-558F-48BA-A539-587649C92160}"/>
              </a:ext>
            </a:extLst>
          </p:cNvPr>
          <p:cNvSpPr/>
          <p:nvPr/>
        </p:nvSpPr>
        <p:spPr>
          <a:xfrm>
            <a:off x="4685542" y="5833101"/>
            <a:ext cx="2857500" cy="571502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Обучающийся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cxnSp>
        <p:nvCxnSpPr>
          <p:cNvPr id="16403" name="Прямая соединительная линия 35">
            <a:extLst>
              <a:ext uri="{FF2B5EF4-FFF2-40B4-BE49-F238E27FC236}">
                <a16:creationId xmlns:a16="http://schemas.microsoft.com/office/drawing/2014/main" id="{80CA8C9C-1BE0-48BC-9B45-35A1696C464A}"/>
              </a:ext>
            </a:extLst>
          </p:cNvPr>
          <p:cNvCxnSpPr>
            <a:cxnSpLocks noChangeShapeType="1"/>
            <a:stCxn id="6" idx="2"/>
          </p:cNvCxnSpPr>
          <p:nvPr/>
        </p:nvCxnSpPr>
        <p:spPr bwMode="auto">
          <a:xfrm>
            <a:off x="6238878" y="2116875"/>
            <a:ext cx="0" cy="3571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6C7DF066-FC78-4CCF-BE52-221445CE1332}"/>
              </a:ext>
            </a:extLst>
          </p:cNvPr>
          <p:cNvCxnSpPr/>
          <p:nvPr/>
        </p:nvCxnSpPr>
        <p:spPr>
          <a:xfrm rot="16200000" flipV="1">
            <a:off x="5953125" y="5656723"/>
            <a:ext cx="4286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406" name="Прямая соединительная линия 45">
            <a:extLst>
              <a:ext uri="{FF2B5EF4-FFF2-40B4-BE49-F238E27FC236}">
                <a16:creationId xmlns:a16="http://schemas.microsoft.com/office/drawing/2014/main" id="{AA19880A-D0F3-4F67-ACD4-B239CB302C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739315" y="2510487"/>
            <a:ext cx="1625371" cy="8569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7" name="Прямая соединительная линия 46">
            <a:extLst>
              <a:ext uri="{FF2B5EF4-FFF2-40B4-BE49-F238E27FC236}">
                <a16:creationId xmlns:a16="http://schemas.microsoft.com/office/drawing/2014/main" id="{D59B1A2A-455F-47EA-A36D-787BB3154D1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65350" y="5440823"/>
            <a:ext cx="9199336" cy="0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0" name="Прямая со стрелкой 50">
            <a:extLst>
              <a:ext uri="{FF2B5EF4-FFF2-40B4-BE49-F238E27FC236}">
                <a16:creationId xmlns:a16="http://schemas.microsoft.com/office/drawing/2014/main" id="{71EA8C96-83F7-41AC-AE39-C4002F8698A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881982" y="27590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1" name="Прямая со стрелкой 51">
            <a:extLst>
              <a:ext uri="{FF2B5EF4-FFF2-40B4-BE49-F238E27FC236}">
                <a16:creationId xmlns:a16="http://schemas.microsoft.com/office/drawing/2014/main" id="{D1089237-C76D-4AE8-8DD6-E0C4B8D3D82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525045" y="27764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2" name="Прямая со стрелкой 52">
            <a:extLst>
              <a:ext uri="{FF2B5EF4-FFF2-40B4-BE49-F238E27FC236}">
                <a16:creationId xmlns:a16="http://schemas.microsoft.com/office/drawing/2014/main" id="{13A12C2A-9523-4CC0-8E85-8880E4DC657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112235" y="2776418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3" name="Прямая со стрелкой 53">
            <a:extLst>
              <a:ext uri="{FF2B5EF4-FFF2-40B4-BE49-F238E27FC236}">
                <a16:creationId xmlns:a16="http://schemas.microsoft.com/office/drawing/2014/main" id="{2C482F7F-0C16-4974-8D94-ED1DC0659D4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661017" y="2856709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4" name="Прямая со стрелкой 54">
            <a:extLst>
              <a:ext uri="{FF2B5EF4-FFF2-40B4-BE49-F238E27FC236}">
                <a16:creationId xmlns:a16="http://schemas.microsoft.com/office/drawing/2014/main" id="{11CDBA66-586F-4F86-A531-B3520D2D1F2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069822" y="2804012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5" name="Прямая со стрелкой 55">
            <a:extLst>
              <a:ext uri="{FF2B5EF4-FFF2-40B4-BE49-F238E27FC236}">
                <a16:creationId xmlns:a16="http://schemas.microsoft.com/office/drawing/2014/main" id="{D044569C-5409-4821-A92E-D4D7BB4352E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874432" y="2508863"/>
            <a:ext cx="0" cy="571501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6" name="Прямая со стрелкой 57">
            <a:extLst>
              <a:ext uri="{FF2B5EF4-FFF2-40B4-BE49-F238E27FC236}">
                <a16:creationId xmlns:a16="http://schemas.microsoft.com/office/drawing/2014/main" id="{275C1C6C-067C-44E2-A90C-C31D81CFB5E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1878806" y="5155866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7" name="Прямая со стрелкой 58">
            <a:extLst>
              <a:ext uri="{FF2B5EF4-FFF2-40B4-BE49-F238E27FC236}">
                <a16:creationId xmlns:a16="http://schemas.microsoft.com/office/drawing/2014/main" id="{CACE2241-5982-48C7-9B4E-D2105CD89DB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509613" y="5155866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8" name="Прямая со стрелкой 59">
            <a:extLst>
              <a:ext uri="{FF2B5EF4-FFF2-40B4-BE49-F238E27FC236}">
                <a16:creationId xmlns:a16="http://schemas.microsoft.com/office/drawing/2014/main" id="{4CA7491B-B8CD-4CA5-A7A7-139D40F652A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060951" y="5131205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19" name="Прямая со стрелкой 60">
            <a:extLst>
              <a:ext uri="{FF2B5EF4-FFF2-40B4-BE49-F238E27FC236}">
                <a16:creationId xmlns:a16="http://schemas.microsoft.com/office/drawing/2014/main" id="{D1ED05FE-8887-4BAB-9169-ABA61250CA98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6682089" y="5179264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20" name="Прямая со стрелкой 61">
            <a:extLst>
              <a:ext uri="{FF2B5EF4-FFF2-40B4-BE49-F238E27FC236}">
                <a16:creationId xmlns:a16="http://schemas.microsoft.com/office/drawing/2014/main" id="{25326562-F0E9-4A93-BAC1-D61AF43FCE0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8166894" y="5191696"/>
            <a:ext cx="571500" cy="1587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21" name="Прямая со стрелкой 62">
            <a:extLst>
              <a:ext uri="{FF2B5EF4-FFF2-40B4-BE49-F238E27FC236}">
                <a16:creationId xmlns:a16="http://schemas.microsoft.com/office/drawing/2014/main" id="{00A3A141-C114-47A1-90CF-AA71CC6A5CF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9474341" y="5191695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Овал 1">
            <a:extLst>
              <a:ext uri="{FF2B5EF4-FFF2-40B4-BE49-F238E27FC236}">
                <a16:creationId xmlns:a16="http://schemas.microsoft.com/office/drawing/2014/main" id="{B65D36EB-3FAE-40D7-8092-A12A5C130420}"/>
              </a:ext>
            </a:extLst>
          </p:cNvPr>
          <p:cNvSpPr/>
          <p:nvPr/>
        </p:nvSpPr>
        <p:spPr>
          <a:xfrm>
            <a:off x="8887239" y="795335"/>
            <a:ext cx="2857500" cy="94211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Относительно структуры процесса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C08B254-3715-4498-A1FB-2A43CA84B344}"/>
              </a:ext>
            </a:extLst>
          </p:cNvPr>
          <p:cNvSpPr/>
          <p:nvPr/>
        </p:nvSpPr>
        <p:spPr>
          <a:xfrm>
            <a:off x="10635391" y="3062962"/>
            <a:ext cx="1458589" cy="64293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dirty="0">
                <a:solidFill>
                  <a:srgbClr val="083763"/>
                </a:solidFill>
                <a:cs typeface="Arial" charset="0"/>
              </a:rPr>
              <a:t>результаты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8DC7B8CF-BC5C-494E-B525-32FED16A79C1}"/>
              </a:ext>
            </a:extLst>
          </p:cNvPr>
          <p:cNvSpPr/>
          <p:nvPr/>
        </p:nvSpPr>
        <p:spPr>
          <a:xfrm>
            <a:off x="10627996" y="4227972"/>
            <a:ext cx="1427161" cy="64293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dirty="0">
                <a:solidFill>
                  <a:srgbClr val="083763"/>
                </a:solidFill>
                <a:cs typeface="Arial" charset="0"/>
              </a:rPr>
              <a:t>результаты</a:t>
            </a:r>
          </a:p>
          <a:p>
            <a:pPr algn="ctr"/>
            <a:endParaRPr lang="ru-RU" dirty="0"/>
          </a:p>
        </p:txBody>
      </p:sp>
      <p:cxnSp>
        <p:nvCxnSpPr>
          <p:cNvPr id="41" name="Прямая со стрелкой 55">
            <a:extLst>
              <a:ext uri="{FF2B5EF4-FFF2-40B4-BE49-F238E27FC236}">
                <a16:creationId xmlns:a16="http://schemas.microsoft.com/office/drawing/2014/main" id="{79A5ED05-B75F-46BB-9525-34819DB8917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1340782" y="2500316"/>
            <a:ext cx="9754" cy="545246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 стрелкой 62">
            <a:extLst>
              <a:ext uri="{FF2B5EF4-FFF2-40B4-BE49-F238E27FC236}">
                <a16:creationId xmlns:a16="http://schemas.microsoft.com/office/drawing/2014/main" id="{E82D6E61-16DE-4990-B3EC-1D0AA98822F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11088384" y="5179263"/>
            <a:ext cx="571500" cy="1588"/>
          </a:xfrm>
          <a:prstGeom prst="straightConnector1">
            <a:avLst/>
          </a:prstGeom>
          <a:noFill/>
          <a:ln w="25400" algn="ctr">
            <a:solidFill>
              <a:srgbClr val="0033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Прямая со стрелкой 10"/>
          <p:cNvCxnSpPr>
            <a:stCxn id="19" idx="2"/>
          </p:cNvCxnSpPr>
          <p:nvPr/>
        </p:nvCxnSpPr>
        <p:spPr>
          <a:xfrm flipH="1">
            <a:off x="2163761" y="368842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flipH="1">
            <a:off x="3770817" y="3747838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>
            <a:off x="5203826" y="3725239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6759870" y="3773130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H="1">
            <a:off x="8471408" y="3799350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H="1">
            <a:off x="9760884" y="373997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>
            <a:off x="11384620" y="3739973"/>
            <a:ext cx="1" cy="49067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21F666A-B30D-4CC9-9D75-3B62BE9D9A89}"/>
              </a:ext>
            </a:extLst>
          </p:cNvPr>
          <p:cNvSpPr/>
          <p:nvPr/>
        </p:nvSpPr>
        <p:spPr>
          <a:xfrm>
            <a:off x="1018572" y="357191"/>
            <a:ext cx="10081550" cy="830997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e-BY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Обучение как целостный процесс</a:t>
            </a:r>
          </a:p>
          <a:p>
            <a:pPr algn="ctr">
              <a:defRPr/>
            </a:pPr>
            <a:r>
              <a:rPr lang="be-BY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преподавания и учения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FBB0948-70C9-4BE0-9774-E51510AA5BA0}"/>
              </a:ext>
            </a:extLst>
          </p:cNvPr>
          <p:cNvSpPr/>
          <p:nvPr/>
        </p:nvSpPr>
        <p:spPr>
          <a:xfrm>
            <a:off x="4595814" y="1716094"/>
            <a:ext cx="2857500" cy="56990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Преподаватель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8607C94-938E-4FA2-AE5E-3598165C72FB}"/>
              </a:ext>
            </a:extLst>
          </p:cNvPr>
          <p:cNvSpPr/>
          <p:nvPr/>
        </p:nvSpPr>
        <p:spPr>
          <a:xfrm>
            <a:off x="4595814" y="5500691"/>
            <a:ext cx="2857500" cy="56673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Обучающийся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A9C85FA-E745-4BDD-A00F-C9692DFF3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32861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200" dirty="0">
                <a:solidFill>
                  <a:srgbClr val="083763"/>
                </a:solidFill>
                <a:cs typeface="Arial" charset="0"/>
              </a:rPr>
              <a:t>?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7DC9FF2-8D6F-48BE-ACCB-7DFDF44BA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38576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200" dirty="0">
                <a:solidFill>
                  <a:srgbClr val="083763"/>
                </a:solidFill>
                <a:cs typeface="Arial" charset="0"/>
              </a:rPr>
              <a:t>?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986AD523-B9C6-4132-98FB-D22D30A56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8689" y="32861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Обучение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31BE6FC-4794-401E-92CF-B6AFC197F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8689" y="38576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Самообучение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BD74320-91F5-4130-A2D3-48D306CE1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063" y="32861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?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BB017D9-032D-424B-A149-46BF0A29A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063" y="38576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?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cxnSp>
        <p:nvCxnSpPr>
          <p:cNvPr id="17420" name="Прямая соединительная линия 16">
            <a:extLst>
              <a:ext uri="{FF2B5EF4-FFF2-40B4-BE49-F238E27FC236}">
                <a16:creationId xmlns:a16="http://schemas.microsoft.com/office/drawing/2014/main" id="{7010E641-B806-4E03-A0F3-BE961A6D982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38378" y="2786066"/>
            <a:ext cx="7358063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1" name="Прямая соединительная линия 17">
            <a:extLst>
              <a:ext uri="{FF2B5EF4-FFF2-40B4-BE49-F238E27FC236}">
                <a16:creationId xmlns:a16="http://schemas.microsoft.com/office/drawing/2014/main" id="{99C14639-2D11-4601-9317-18E156BEA20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38378" y="5000625"/>
            <a:ext cx="7358063" cy="1588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2" name="Прямая соединительная линия 25">
            <a:extLst>
              <a:ext uri="{FF2B5EF4-FFF2-40B4-BE49-F238E27FC236}">
                <a16:creationId xmlns:a16="http://schemas.microsoft.com/office/drawing/2014/main" id="{8C7B1434-0ECA-44D5-8041-CB927B9E9B9A}"/>
              </a:ext>
            </a:extLst>
          </p:cNvPr>
          <p:cNvCxnSpPr>
            <a:cxnSpLocks noChangeShapeType="1"/>
            <a:stCxn id="6" idx="2"/>
            <a:endCxn id="12" idx="0"/>
          </p:cNvCxnSpPr>
          <p:nvPr/>
        </p:nvCxnSpPr>
        <p:spPr bwMode="auto">
          <a:xfrm>
            <a:off x="6024564" y="2286001"/>
            <a:ext cx="1" cy="1000124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3" name="Прямая соединительная линия 27">
            <a:extLst>
              <a:ext uri="{FF2B5EF4-FFF2-40B4-BE49-F238E27FC236}">
                <a16:creationId xmlns:a16="http://schemas.microsoft.com/office/drawing/2014/main" id="{9D292FB4-63BD-4FAA-902E-F85978CBF48F}"/>
              </a:ext>
            </a:extLst>
          </p:cNvPr>
          <p:cNvCxnSpPr>
            <a:cxnSpLocks noChangeShapeType="1"/>
            <a:stCxn id="13" idx="2"/>
            <a:endCxn id="8" idx="0"/>
          </p:cNvCxnSpPr>
          <p:nvPr/>
        </p:nvCxnSpPr>
        <p:spPr bwMode="auto">
          <a:xfrm flipH="1">
            <a:off x="6024564" y="4429125"/>
            <a:ext cx="1" cy="1071566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4" name="Прямая соединительная линия 29">
            <a:extLst>
              <a:ext uri="{FF2B5EF4-FFF2-40B4-BE49-F238E27FC236}">
                <a16:creationId xmlns:a16="http://schemas.microsoft.com/office/drawing/2014/main" id="{9E1DF20E-CA1B-499A-80C3-748AC9EEBED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987552" y="3035302"/>
            <a:ext cx="500062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5" name="Прямая соединительная линия 31">
            <a:extLst>
              <a:ext uri="{FF2B5EF4-FFF2-40B4-BE49-F238E27FC236}">
                <a16:creationId xmlns:a16="http://schemas.microsoft.com/office/drawing/2014/main" id="{FA79B021-DAA8-4847-80A9-2377793508E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9347201" y="3035302"/>
            <a:ext cx="500062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6" name="Прямая соединительная линия 33">
            <a:extLst>
              <a:ext uri="{FF2B5EF4-FFF2-40B4-BE49-F238E27FC236}">
                <a16:creationId xmlns:a16="http://schemas.microsoft.com/office/drawing/2014/main" id="{C5B519AB-7E7B-44C4-BE97-F3912A2A7D2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1951833" y="4715671"/>
            <a:ext cx="571500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7" name="Прямая соединительная линия 35">
            <a:extLst>
              <a:ext uri="{FF2B5EF4-FFF2-40B4-BE49-F238E27FC236}">
                <a16:creationId xmlns:a16="http://schemas.microsoft.com/office/drawing/2014/main" id="{6E19A6E4-35DD-4577-A0E5-B36D5FE8615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9311482" y="4715671"/>
            <a:ext cx="571500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AB1B9F76-B7B1-40D7-BDFC-E2A9AB152506}"/>
              </a:ext>
            </a:extLst>
          </p:cNvPr>
          <p:cNvSpPr/>
          <p:nvPr/>
        </p:nvSpPr>
        <p:spPr>
          <a:xfrm>
            <a:off x="9144303" y="5541375"/>
            <a:ext cx="2731909" cy="92868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А процесс образования ? </a:t>
            </a:r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FB427285-4992-444D-9C91-DD5B177E4625}"/>
              </a:ext>
            </a:extLst>
          </p:cNvPr>
          <p:cNvSpPr/>
          <p:nvPr/>
        </p:nvSpPr>
        <p:spPr>
          <a:xfrm>
            <a:off x="267566" y="1318862"/>
            <a:ext cx="2756623" cy="121716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Относительно субъектов (участников)  процесса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21F666A-B30D-4CC9-9D75-3B62BE9D9A89}"/>
              </a:ext>
            </a:extLst>
          </p:cNvPr>
          <p:cNvSpPr/>
          <p:nvPr/>
        </p:nvSpPr>
        <p:spPr>
          <a:xfrm>
            <a:off x="1809751" y="357190"/>
            <a:ext cx="8572500" cy="830997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be-BY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Процесс  образования – целостный процесс обучения, воспитания и развития личности 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FBB0948-70C9-4BE0-9774-E51510AA5BA0}"/>
              </a:ext>
            </a:extLst>
          </p:cNvPr>
          <p:cNvSpPr/>
          <p:nvPr/>
        </p:nvSpPr>
        <p:spPr>
          <a:xfrm>
            <a:off x="4595814" y="1686659"/>
            <a:ext cx="2857500" cy="59934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Преподаватель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8607C94-938E-4FA2-AE5E-3598165C72FB}"/>
              </a:ext>
            </a:extLst>
          </p:cNvPr>
          <p:cNvSpPr/>
          <p:nvPr/>
        </p:nvSpPr>
        <p:spPr>
          <a:xfrm>
            <a:off x="4595814" y="5500691"/>
            <a:ext cx="2857500" cy="56037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Обучающийся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A9C85FA-E745-4BDD-A00F-C9692DFF3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32861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200" dirty="0">
                <a:solidFill>
                  <a:srgbClr val="083763"/>
                </a:solidFill>
                <a:cs typeface="Arial" charset="0"/>
              </a:rPr>
              <a:t>Воспитание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7DC9FF2-8D6F-48BE-ACCB-7DFDF44BA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38576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200" dirty="0">
                <a:solidFill>
                  <a:srgbClr val="083763"/>
                </a:solidFill>
                <a:cs typeface="Arial" charset="0"/>
              </a:rPr>
              <a:t>Самовоспитание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986AD523-B9C6-4132-98FB-D22D30A56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8689" y="32861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Обучение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31BE6FC-4794-401E-92CF-B6AFC197F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8689" y="38576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Самообучение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BD74320-91F5-4130-A2D3-48D306CE1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063" y="32861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Развитие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BB017D9-032D-424B-A149-46BF0A29A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063" y="3857625"/>
            <a:ext cx="2571751" cy="571500"/>
          </a:xfrm>
          <a:prstGeom prst="rect">
            <a:avLst/>
          </a:prstGeom>
          <a:solidFill>
            <a:schemeClr val="bg2"/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200" dirty="0">
                <a:solidFill>
                  <a:srgbClr val="083763"/>
                </a:solidFill>
                <a:cs typeface="Arial" charset="0"/>
              </a:rPr>
              <a:t>Саморазвитие</a:t>
            </a:r>
            <a:endParaRPr lang="ru-RU" sz="2200" dirty="0">
              <a:solidFill>
                <a:srgbClr val="083763"/>
              </a:solidFill>
              <a:cs typeface="Arial" charset="0"/>
            </a:endParaRPr>
          </a:p>
        </p:txBody>
      </p:sp>
      <p:cxnSp>
        <p:nvCxnSpPr>
          <p:cNvPr id="17420" name="Прямая соединительная линия 16">
            <a:extLst>
              <a:ext uri="{FF2B5EF4-FFF2-40B4-BE49-F238E27FC236}">
                <a16:creationId xmlns:a16="http://schemas.microsoft.com/office/drawing/2014/main" id="{7010E641-B806-4E03-A0F3-BE961A6D982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38378" y="2786066"/>
            <a:ext cx="7358063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1" name="Прямая соединительная линия 17">
            <a:extLst>
              <a:ext uri="{FF2B5EF4-FFF2-40B4-BE49-F238E27FC236}">
                <a16:creationId xmlns:a16="http://schemas.microsoft.com/office/drawing/2014/main" id="{99C14639-2D11-4601-9317-18E156BEA20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38378" y="5000625"/>
            <a:ext cx="7358063" cy="1588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2" name="Прямая соединительная линия 25">
            <a:extLst>
              <a:ext uri="{FF2B5EF4-FFF2-40B4-BE49-F238E27FC236}">
                <a16:creationId xmlns:a16="http://schemas.microsoft.com/office/drawing/2014/main" id="{8C7B1434-0ECA-44D5-8041-CB927B9E9B9A}"/>
              </a:ext>
            </a:extLst>
          </p:cNvPr>
          <p:cNvCxnSpPr>
            <a:cxnSpLocks noChangeShapeType="1"/>
            <a:stCxn id="6" idx="2"/>
            <a:endCxn id="12" idx="0"/>
          </p:cNvCxnSpPr>
          <p:nvPr/>
        </p:nvCxnSpPr>
        <p:spPr bwMode="auto">
          <a:xfrm>
            <a:off x="6024564" y="2286001"/>
            <a:ext cx="1" cy="1000124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3" name="Прямая соединительная линия 27">
            <a:extLst>
              <a:ext uri="{FF2B5EF4-FFF2-40B4-BE49-F238E27FC236}">
                <a16:creationId xmlns:a16="http://schemas.microsoft.com/office/drawing/2014/main" id="{9D292FB4-63BD-4FAA-902E-F85978CBF48F}"/>
              </a:ext>
            </a:extLst>
          </p:cNvPr>
          <p:cNvCxnSpPr>
            <a:cxnSpLocks noChangeShapeType="1"/>
            <a:stCxn id="13" idx="2"/>
            <a:endCxn id="8" idx="0"/>
          </p:cNvCxnSpPr>
          <p:nvPr/>
        </p:nvCxnSpPr>
        <p:spPr bwMode="auto">
          <a:xfrm flipH="1">
            <a:off x="6024564" y="4429125"/>
            <a:ext cx="1" cy="1071566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4" name="Прямая соединительная линия 29">
            <a:extLst>
              <a:ext uri="{FF2B5EF4-FFF2-40B4-BE49-F238E27FC236}">
                <a16:creationId xmlns:a16="http://schemas.microsoft.com/office/drawing/2014/main" id="{9E1DF20E-CA1B-499A-80C3-748AC9EEBED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987552" y="3035302"/>
            <a:ext cx="500062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5" name="Прямая соединительная линия 31">
            <a:extLst>
              <a:ext uri="{FF2B5EF4-FFF2-40B4-BE49-F238E27FC236}">
                <a16:creationId xmlns:a16="http://schemas.microsoft.com/office/drawing/2014/main" id="{FA79B021-DAA8-4847-80A9-2377793508E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9347201" y="3035302"/>
            <a:ext cx="500062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6" name="Прямая соединительная линия 33">
            <a:extLst>
              <a:ext uri="{FF2B5EF4-FFF2-40B4-BE49-F238E27FC236}">
                <a16:creationId xmlns:a16="http://schemas.microsoft.com/office/drawing/2014/main" id="{C5B519AB-7E7B-44C4-BE97-F3912A2A7D2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1951833" y="4715671"/>
            <a:ext cx="571500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7" name="Прямая соединительная линия 35">
            <a:extLst>
              <a:ext uri="{FF2B5EF4-FFF2-40B4-BE49-F238E27FC236}">
                <a16:creationId xmlns:a16="http://schemas.microsoft.com/office/drawing/2014/main" id="{6E19A6E4-35DD-4577-A0E5-B36D5FE8615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9311482" y="4715671"/>
            <a:ext cx="571500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046754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4EA3E-78DB-411C-B175-E0236903C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0640" y="347980"/>
            <a:ext cx="8588415" cy="1094874"/>
          </a:xfr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Организационно-содержательная структура обучения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7EF301-3DB4-471B-AFF5-2C3B4EFCA8D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71736" y="1768134"/>
            <a:ext cx="7067320" cy="4463738"/>
          </a:xfrm>
        </p:spPr>
        <p:txBody>
          <a:bodyPr>
            <a:no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DC8171A0-8969-4451-96D2-A642593735E3}"/>
              </a:ext>
            </a:extLst>
          </p:cNvPr>
          <p:cNvSpPr/>
          <p:nvPr/>
        </p:nvSpPr>
        <p:spPr>
          <a:xfrm>
            <a:off x="6551224" y="1984474"/>
            <a:ext cx="4587831" cy="435556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Учение </a:t>
            </a:r>
            <a:r>
              <a:rPr lang="ru-RU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целенаправленный процесс, регламентирован стандартами, учебными планами и программами, управляемый процесс усвоения знаний, умений, навыков, развития и становления личности, ее сущностных сил и качеств 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79675" y="1876303"/>
            <a:ext cx="3751701" cy="446373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Преподавание </a:t>
            </a:r>
            <a:r>
              <a:rPr lang="ru-RU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целенаправленная деятельность педагога, регламентированная стандартами, учебными планами и программами, по передаче знаний, формированию умений, навыков и компетенций обучающегося, развитию его способностей  </a:t>
            </a:r>
          </a:p>
          <a:p>
            <a:pPr algn="ctr"/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879675" y="1768134"/>
            <a:ext cx="3946968" cy="457190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Крест 8"/>
          <p:cNvSpPr/>
          <p:nvPr/>
        </p:nvSpPr>
        <p:spPr>
          <a:xfrm>
            <a:off x="5049718" y="3181895"/>
            <a:ext cx="1009401" cy="926276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02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4EA3E-78DB-411C-B175-E0236903C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0802"/>
            <a:ext cx="10150997" cy="119871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Организационно-содержательная структура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6FDCFA-9817-457A-8B35-CF25C43988C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1747777"/>
            <a:ext cx="3416136" cy="46993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endParaRPr lang="ru-RU" sz="2000" b="1" dirty="0">
              <a:solidFill>
                <a:srgbClr val="C00000"/>
              </a:solidFill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Преподавание </a:t>
            </a: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(деятельность педагога)</a:t>
            </a:r>
          </a:p>
          <a:p>
            <a:pPr marL="4572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планирование</a:t>
            </a:r>
          </a:p>
          <a:p>
            <a:pPr marL="4572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организация,</a:t>
            </a:r>
          </a:p>
          <a:p>
            <a:pPr marL="4572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стимулирование,</a:t>
            </a:r>
          </a:p>
          <a:p>
            <a:pPr marL="4572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контроль,</a:t>
            </a:r>
          </a:p>
          <a:p>
            <a:pPr marL="4572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анализ результатов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7EF301-3DB4-471B-AFF5-2C3B4EFCA8D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52676" y="1747777"/>
            <a:ext cx="6285053" cy="46993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b="1" dirty="0">
                <a:solidFill>
                  <a:srgbClr val="C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Учение</a:t>
            </a:r>
            <a:r>
              <a:rPr lang="ru-RU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(деятельность обучающегося):</a:t>
            </a:r>
          </a:p>
          <a:p>
            <a:pPr marL="640080" lvl="2" indent="0">
              <a:buNone/>
            </a:pPr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слушание, осознание, усвоение,</a:t>
            </a:r>
          </a:p>
          <a:p>
            <a:pPr marL="640080" lvl="2" indent="0">
              <a:buNone/>
            </a:pPr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чтение, восприятие, переработка письменной информации,</a:t>
            </a:r>
          </a:p>
          <a:p>
            <a:pPr marL="640080" lvl="2" indent="0">
              <a:buNone/>
            </a:pPr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конспектирование,</a:t>
            </a:r>
          </a:p>
          <a:p>
            <a:pPr marL="640080" lvl="2" indent="0">
              <a:buNone/>
            </a:pPr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выполнение упражнений, решение задач при освоении дисциплин,</a:t>
            </a:r>
          </a:p>
          <a:p>
            <a:pPr marL="640080" lvl="2" indent="0">
              <a:buNone/>
            </a:pPr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проведение опытов (е/н дисциплин)</a:t>
            </a:r>
          </a:p>
          <a:p>
            <a:pPr marL="640080" lvl="2" indent="0">
              <a:buNone/>
            </a:pPr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учебные исследования (курсовые дипломные работы, рефераты, проекты),</a:t>
            </a:r>
          </a:p>
          <a:p>
            <a:pPr marL="640080" lvl="2" indent="0">
              <a:buNone/>
            </a:pPr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 педагогическое моделирование (планы мероприятий и др.),</a:t>
            </a:r>
          </a:p>
          <a:p>
            <a:pPr marL="640080" lvl="2" indent="0">
              <a:buNone/>
            </a:pPr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8. выполнение творческих учебных заданий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7680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BA6EA4-5CC9-4EDF-9D97-83B59C927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5003" y="103435"/>
            <a:ext cx="10711445" cy="1059305"/>
          </a:xfrm>
        </p:spPr>
        <p:txBody>
          <a:bodyPr>
            <a:noAutofit/>
          </a:bodyPr>
          <a:lstStyle/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6849FC-D4EB-415E-8867-E51ACE88DD2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0389" y="1597306"/>
            <a:ext cx="5335929" cy="465505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ru-RU" sz="1600" b="1" dirty="0">
                <a:latin typeface="Arial Black" panose="020B0A04020102020204" pitchFamily="34" charset="0"/>
                <a:cs typeface="Calibri" panose="020F0502020204030204" pitchFamily="34" charset="0"/>
              </a:rPr>
              <a:t>С позиции философии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(в гносеологическом плане) учение представляет собой специфическую форму познания. В учении возникают и решаются противоречия между объективным и субъективным, формой и содержанием и т.д.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ru-RU" sz="1600" b="1" dirty="0">
                <a:latin typeface="Arial Black" panose="020B0A04020102020204" pitchFamily="34" charset="0"/>
                <a:cs typeface="Calibri" panose="020F0502020204030204" pitchFamily="34" charset="0"/>
              </a:rPr>
              <a:t>С позиции аксиологии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учение рассматривается как процесс ценностного формирования и самоопределения, 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интернализации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 общественных норм, правил, ценностей.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ru-RU" sz="1600" b="1" dirty="0">
                <a:latin typeface="Arial Black" panose="020B0A04020102020204" pitchFamily="34" charset="0"/>
                <a:cs typeface="Calibri" panose="020F0502020204030204" pitchFamily="34" charset="0"/>
              </a:rPr>
              <a:t>. С биологической точки зрения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учение представляет собой адаптационный процесс, где рассматриваются наследственность, среда, приспособление, регуляция.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ru-RU" sz="1600" b="1" dirty="0">
                <a:latin typeface="Arial Black" panose="020B0A04020102020204" pitchFamily="34" charset="0"/>
                <a:cs typeface="Calibri" panose="020F0502020204030204" pitchFamily="34" charset="0"/>
              </a:rPr>
              <a:t>С позиции физиологии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учение рассматривается в плане нейрогуморальных механизмов, выработки условных рефлексов, закономерностей высшей нервной деятельности, аналитико-синтетической деятельности мозга.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BDE5EC9-EDB5-4BB1-ACCC-F4D0395C89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27180" y="1597307"/>
            <a:ext cx="5065852" cy="465505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latin typeface="Arial Black" panose="020B0A04020102020204" pitchFamily="34" charset="0"/>
                <a:cs typeface="Calibri" panose="020F0502020204030204" pitchFamily="34" charset="0"/>
              </a:rPr>
              <a:t>С позиции психологии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учение рассматривается как активность субъекта, как деятельность, как фактор психического развития.</a:t>
            </a:r>
          </a:p>
          <a:p>
            <a:pPr marL="0" indent="0">
              <a:buNone/>
            </a:pPr>
            <a:r>
              <a:rPr lang="ru-RU" sz="1600" b="1" dirty="0">
                <a:latin typeface="Arial Black" panose="020B0A04020102020204" pitchFamily="34" charset="0"/>
                <a:cs typeface="Calibri" panose="020F0502020204030204" pitchFamily="34" charset="0"/>
              </a:rPr>
              <a:t>С педагогической позиции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учение рассматривается в контексте "воспитательно-образовательной системы, где воспитание и обучение представляют собой систему целенаправленных, желательных с точки зрения потребностей общества условий, долженствующих обеспечить эффективную передачу общественного опыта".</a:t>
            </a:r>
          </a:p>
          <a:p>
            <a:pPr marL="0" indent="0">
              <a:buNone/>
            </a:pPr>
            <a:r>
              <a:rPr lang="ru-RU" sz="1600" b="1" dirty="0">
                <a:latin typeface="Arial Black" panose="020B0A04020102020204" pitchFamily="34" charset="0"/>
                <a:cs typeface="Calibri" panose="020F0502020204030204" pitchFamily="34" charset="0"/>
              </a:rPr>
              <a:t>С кибернетической позиции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учение может рассматриваться как информационный процесс в обучающейся системе, характеризующейся управлением по каналам прямых и обратных связей, выработкой и изменением стратегий, программ и алгоритмов.</a:t>
            </a:r>
          </a:p>
          <a:p>
            <a:endParaRPr lang="ru-RU" sz="20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8967" y="172648"/>
            <a:ext cx="10394065" cy="10569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И. </a:t>
            </a:r>
            <a:r>
              <a:rPr lang="ru-RU" sz="2000" dirty="0" err="1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Лингарт</a:t>
            </a:r>
            <a:r>
              <a:rPr lang="ru-RU" sz="2000" dirty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 об аспектах рассмотрения проблемы учения (деятельности обучающихся)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9338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A2D5A2-45C4-4E02-8675-AA5222E01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536" y="261526"/>
            <a:ext cx="8683348" cy="77440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Цель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2E1CC0-5CD8-4C2C-BCE5-464AB0EF77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0536" y="1226916"/>
            <a:ext cx="3715528" cy="459515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endParaRPr lang="ru-RU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ru-RU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Обучение – </a:t>
            </a:r>
          </a:p>
          <a:p>
            <a:pPr marL="45720" indent="0"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Усвоение подрастающим поколением накопленного социального и духовного опыта человечества в форме знаний, умений, навыков, компетенций, опыта учебной творческой деятельности.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E8D071-A6AC-4535-80B4-BA5FFF6A03A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E4E7E3C-CB55-4CE5-903B-8AAD3FE1B586}"/>
              </a:ext>
            </a:extLst>
          </p:cNvPr>
          <p:cNvSpPr/>
          <p:nvPr/>
        </p:nvSpPr>
        <p:spPr>
          <a:xfrm>
            <a:off x="5829451" y="1226916"/>
            <a:ext cx="5693032" cy="4734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Обучение – </a:t>
            </a:r>
          </a:p>
          <a:p>
            <a:endParaRPr lang="ru-RU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целенаправленный процесс организации и стимулирования учебной деятельности обучающихся по овладению ими знаниями, умениями, навыками, формированию у них компетенций, развитию их творческих способностей </a:t>
            </a:r>
          </a:p>
          <a:p>
            <a:pPr algn="r"/>
            <a:endParaRPr lang="ru-RU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(Кодекс об образовании)</a:t>
            </a:r>
          </a:p>
        </p:txBody>
      </p:sp>
      <p:cxnSp>
        <p:nvCxnSpPr>
          <p:cNvPr id="7" name="Прямая со стрелкой 6"/>
          <p:cNvCxnSpPr>
            <a:cxnSpLocks/>
          </p:cNvCxnSpPr>
          <p:nvPr/>
        </p:nvCxnSpPr>
        <p:spPr>
          <a:xfrm flipH="1" flipV="1">
            <a:off x="4068776" y="5490968"/>
            <a:ext cx="3323539" cy="1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3922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C9700B-161D-4794-A7ED-1F47C3680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47" y="309454"/>
            <a:ext cx="9862062" cy="697543"/>
          </a:xfr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latin typeface="Arial Black" panose="020B0A04020102020204" pitchFamily="34" charset="0"/>
              </a:rPr>
              <a:t>Задачи обучения – пути реализации цели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11C00B-E608-40CE-A783-371CC9BA89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93746" y="2025567"/>
            <a:ext cx="4877849" cy="407429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Формирование у обучающегося научных представлений, понятий, законов, </a:t>
            </a:r>
            <a:r>
              <a:rPr lang="ru-RU" sz="2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общеучебных</a:t>
            </a: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 специальных знаний, умений, навыков и компетенций; 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Формирование опыта учебной творческой деятельности;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B4DE42-3D21-4836-BA09-601B76C8842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2025568"/>
            <a:ext cx="4559808" cy="407429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Приобретение учебных умений и навыков;</a:t>
            </a:r>
          </a:p>
          <a:p>
            <a:pPr marL="45720" indent="0"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4.  Формирование умения самостоятельного совершенствования знаний </a:t>
            </a:r>
          </a:p>
          <a:p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122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BE3F96-EC2C-46F6-A819-B5DC85BB8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783" y="706055"/>
            <a:ext cx="8683348" cy="64818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ru-RU" sz="2800" dirty="0">
                <a:latin typeface="Arial Black" panose="020B0A04020102020204" pitchFamily="34" charset="0"/>
              </a:rPr>
              <a:t>Содержание обучения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2EDD34-A46A-4D53-A81F-8C6463819BE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63010" y="1759352"/>
            <a:ext cx="3988007" cy="447940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Это педагогически построенный опыт человечества (духовный и материальный), который отражен в стандартах, учебных планах, программах, учебниках, учебных  пособиях и др.  </a:t>
            </a:r>
          </a:p>
          <a:p>
            <a:pPr marL="0" indent="0">
              <a:buNone/>
            </a:pP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От содержания обучения зависят качество подготовки специалистов, выбор методов и средств обучения, критерии оценки знаний, умений, компетенций  и личностных качеств обучающихся.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8B272B-A7EE-4FA8-922C-9D89CFF1C51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981420" y="1759351"/>
            <a:ext cx="4633732" cy="447940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Содержание обучения 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строится как предметное (на основе предметов для изучения), имеются интегративные курсы. </a:t>
            </a:r>
          </a:p>
          <a:p>
            <a:pPr marL="0" indent="0"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Оно является неотъемлемой частью процесса обучения.</a:t>
            </a:r>
          </a:p>
          <a:p>
            <a:pPr marL="0" indent="0"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Элементами содержания обучения являются: знания, умения, навыки, компетенции, опыт учебной деятельности, опыт творческой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711019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93133" y="1782501"/>
            <a:ext cx="8981955" cy="44012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600" i="1" dirty="0"/>
              <a:t>	</a:t>
            </a:r>
            <a:r>
              <a:rPr lang="ru-RU" sz="2800" i="1" dirty="0">
                <a:latin typeface="Arial Black" panose="020B0A04020102020204" pitchFamily="34" charset="0"/>
              </a:rPr>
              <a:t>Вопросы:</a:t>
            </a:r>
          </a:p>
          <a:p>
            <a:pPr marL="342900" indent="-342900">
              <a:buAutoNum type="arabicPeriod"/>
            </a:pPr>
            <a:r>
              <a:rPr 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Предмет и задачи дидактики как теории обучения. </a:t>
            </a:r>
          </a:p>
          <a:p>
            <a:pPr marL="342900" indent="-342900">
              <a:buAutoNum type="arabicPeriod"/>
            </a:pPr>
            <a:r>
              <a:rPr 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Основные дидактические концепции: исторический аспект. </a:t>
            </a:r>
          </a:p>
          <a:p>
            <a:pPr marL="342900" indent="-342900">
              <a:buAutoNum type="arabicPeriod"/>
            </a:pPr>
            <a:r>
              <a:rPr 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Основные положения современной дидактики.</a:t>
            </a:r>
          </a:p>
          <a:p>
            <a:r>
              <a:rPr 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4. Сущность процесса обучения. Бинарный характер процесса обучения: преподавание и учение. </a:t>
            </a:r>
          </a:p>
          <a:p>
            <a:r>
              <a:rPr 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5. Функции процесса обучения: образовательная, развивающая, воспитывающая. </a:t>
            </a:r>
          </a:p>
          <a:p>
            <a:r>
              <a:rPr 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6. Закономерности процесса обучения.</a:t>
            </a:r>
          </a:p>
          <a:p>
            <a:r>
              <a:rPr 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7. Принципы обучения.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endParaRPr lang="ru-RU" sz="2800" b="1" i="1" dirty="0">
              <a:solidFill>
                <a:srgbClr val="002060"/>
              </a:solidFill>
            </a:endParaRPr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45458" y="211316"/>
            <a:ext cx="665732" cy="6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36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5D47B9-66E3-4A22-BAA8-C889E4CC9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354" y="273263"/>
            <a:ext cx="8683348" cy="61121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ru-RU" sz="2800" dirty="0">
                <a:latin typeface="Arial Black" panose="020B0A04020102020204" pitchFamily="34" charset="0"/>
              </a:rPr>
              <a:t>Средства  и формы обучения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81678F-1053-4A14-A06E-056934A4B0B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33075" y="1655180"/>
            <a:ext cx="3739868" cy="410554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Средства обучения 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– объекты, которые выступают в качестве источников учебной информации и инструментов решения задач обучения (слово педагога, печатные средства обучения, предметные средства обучения , включая учебные средства наглядности, технические средства и др.  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F252FFE-EAFD-488F-9FC1-84BD580CB1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81823" y="1655180"/>
            <a:ext cx="4577102" cy="410554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Формы обучения 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– организационно-оформленная и согласованная деятельность педагога и учащегося, которая осуществляется в определенном порядке и режиме: классно-урочные формы, аудиторные (лекции, семинары и др.), практика, факультативы, дистанционные формы, формы контроля и диагностики  и др.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0229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5D47B9-66E3-4A22-BAA8-C889E4CC9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9742" y="162046"/>
            <a:ext cx="7678766" cy="1412111"/>
          </a:xfr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Методы обучения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F252FFE-EAFD-488F-9FC1-84BD580CB1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68101" y="1770927"/>
            <a:ext cx="6887492" cy="4400938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Методы обучения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– способы взаимосвязанной деятельности педагога и учащегося, направленные на достижение целей, решения поставленных задач и усвоения содержания обучения.</a:t>
            </a:r>
          </a:p>
          <a:p>
            <a:pPr marL="0" indent="0">
              <a:buNone/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Методы классифицируют </a:t>
            </a: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по источнику знаний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: словесные, наглядные, практические;</a:t>
            </a:r>
          </a:p>
          <a:p>
            <a:pPr marL="0" indent="0">
              <a:buNone/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по дидактическим задачам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(усвоение знаний, формирование умений и навыков, укрепление и совершенствование приобретенных знаний, проверки знаний, умений, навыков);</a:t>
            </a:r>
          </a:p>
          <a:p>
            <a:pPr marL="0"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по характеру познавательной деятельности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(объяснительно-иллюстративные, репродуктивные, эвристические, исследовательские, игровые)</a:t>
            </a:r>
          </a:p>
          <a:p>
            <a:pPr marL="0"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по деятельности субъектов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(методы преподавания, методы учения) и др. </a:t>
            </a:r>
          </a:p>
          <a:p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23ED3AC-8752-4A19-A1F5-9F50466A9339}"/>
              </a:ext>
            </a:extLst>
          </p:cNvPr>
          <p:cNvSpPr/>
          <p:nvPr/>
        </p:nvSpPr>
        <p:spPr>
          <a:xfrm>
            <a:off x="7436275" y="219182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- 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206D0C5A-446B-4360-8D5F-687F0B04DE72}"/>
              </a:ext>
            </a:extLst>
          </p:cNvPr>
          <p:cNvSpPr/>
          <p:nvPr/>
        </p:nvSpPr>
        <p:spPr>
          <a:xfrm>
            <a:off x="8455123" y="2792392"/>
            <a:ext cx="3026963" cy="29978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Результаты обучения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обученность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личности (усвоенный социальный опыт в форме знаний, умений, навыков, компетенций, опыта учебной и творческой деятельности)  </a:t>
            </a:r>
          </a:p>
        </p:txBody>
      </p:sp>
    </p:spTree>
    <p:extLst>
      <p:ext uri="{BB962C8B-B14F-4D97-AF65-F5344CB8AC3E}">
        <p14:creationId xmlns:p14="http://schemas.microsoft.com/office/powerpoint/2010/main" val="3236248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4184" y="169221"/>
            <a:ext cx="8832782" cy="59277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Дидактическая система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04801" y="1258784"/>
            <a:ext cx="4195947" cy="368135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1800" b="1" dirty="0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дидактическая система –</a:t>
            </a:r>
          </a:p>
          <a:p>
            <a:pPr marL="45720" indent="0">
              <a:buNone/>
            </a:pP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совокупность компонентов, образующих единую целостную структуру и служащую достижению целей обучения. </a:t>
            </a:r>
            <a:endParaRPr lang="ru-RU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04801" y="5684871"/>
            <a:ext cx="7037407" cy="91044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Дидактическая система – упорядоченный набор целей, задач, принципов, содержания, форм, методов и средств обучения. 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613524" y="1223156"/>
            <a:ext cx="5273675" cy="369331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цели обучения;</a:t>
            </a:r>
          </a:p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задачи обучения;</a:t>
            </a:r>
          </a:p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принципы обучения;</a:t>
            </a:r>
          </a:p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содержание обучения;</a:t>
            </a:r>
          </a:p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методы обучения;</a:t>
            </a:r>
          </a:p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средства обучения;</a:t>
            </a:r>
          </a:p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методы контроля и оценки результатов обучения; </a:t>
            </a:r>
          </a:p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формы организации обучения;</a:t>
            </a:r>
          </a:p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деятельность педагога (преподавание);</a:t>
            </a:r>
          </a:p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деятельность учащихся (учение);</a:t>
            </a:r>
          </a:p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дидактические условия, характеризующие запроектированные результаты обучения.</a:t>
            </a:r>
          </a:p>
          <a:p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447308" y="1258783"/>
            <a:ext cx="2219655" cy="914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500748" y="1615044"/>
            <a:ext cx="2219655" cy="5937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4500748" y="1805050"/>
            <a:ext cx="2219655" cy="3681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4719410" y="2101933"/>
            <a:ext cx="2000993" cy="1068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665971" y="2208810"/>
            <a:ext cx="2054432" cy="2553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665971" y="2208811"/>
            <a:ext cx="2054432" cy="5106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500748" y="2208811"/>
            <a:ext cx="2219655" cy="8906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500748" y="2173184"/>
            <a:ext cx="2219655" cy="1543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500748" y="2208810"/>
            <a:ext cx="2219655" cy="17694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447308" y="2155372"/>
            <a:ext cx="2273095" cy="2244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4500748" y="2155372"/>
            <a:ext cx="2112776" cy="25769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Скругленный прямоугольник 47"/>
          <p:cNvSpPr/>
          <p:nvPr/>
        </p:nvSpPr>
        <p:spPr>
          <a:xfrm>
            <a:off x="8827876" y="5634844"/>
            <a:ext cx="2631061" cy="738525"/>
          </a:xfrm>
          <a:prstGeom prst="roundRect">
            <a:avLst/>
          </a:prstGeom>
          <a:ln w="571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 Black" panose="020B0A04020102020204" pitchFamily="34" charset="0"/>
              </a:rPr>
              <a:t>Отличие от других, уникальность</a:t>
            </a:r>
          </a:p>
        </p:txBody>
      </p:sp>
    </p:spTree>
    <p:extLst>
      <p:ext uri="{BB962C8B-B14F-4D97-AF65-F5344CB8AC3E}">
        <p14:creationId xmlns:p14="http://schemas.microsoft.com/office/powerpoint/2010/main" val="10656805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E3F9D5-2A58-48D8-B248-521A5DCDF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662" y="293915"/>
            <a:ext cx="6493399" cy="58782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buNone/>
            </a:pPr>
            <a:r>
              <a:rPr lang="ru-RU" sz="2800" dirty="0">
                <a:latin typeface="Arial Black" panose="020B0A04020102020204" pitchFamily="34" charset="0"/>
              </a:rPr>
              <a:t>Дидактические системы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868F81-AAB2-43AF-91F2-6A3937A40F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50065" y="1250066"/>
            <a:ext cx="6585996" cy="502010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Традиционные, 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ru-RU" sz="2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Педоцентристские</a:t>
            </a: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Современные  системы дидактики.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Разделение в соответствии с пониманием предмета дидактики – </a:t>
            </a: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процесса обучения.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традиционной системе обучения </a:t>
            </a: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доминирующую роль играет преподавание, деятельность учителя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sz="2000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педоцентристской</a:t>
            </a:r>
            <a:r>
              <a:rPr lang="ru-RU" sz="2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системе обучения концепции </a:t>
            </a: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главная роль в обучении отводится деятельности обучающегося (учению).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Современные дидактические системы</a:t>
            </a: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преподавание и учение рассматриваются как  единство.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D2AB400-FA1D-4AD1-9073-A1DFE24C0FC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449519" y="293915"/>
            <a:ext cx="3360143" cy="174389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1600" b="1" dirty="0"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b="1" dirty="0">
                <a:latin typeface="Arial Black" panose="020B0A04020102020204" pitchFamily="34" charset="0"/>
                <a:cs typeface="Calibri" panose="020F0502020204030204" pitchFamily="34" charset="0"/>
              </a:rPr>
              <a:t>Каждая система может складываться из ряда направлений, теорий, подходов, авторских школ и т.д. 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37D9BB8B-91F0-4A6F-BE40-AEB51439C213}"/>
              </a:ext>
            </a:extLst>
          </p:cNvPr>
          <p:cNvSpPr/>
          <p:nvPr/>
        </p:nvSpPr>
        <p:spPr>
          <a:xfrm>
            <a:off x="9106520" y="2386280"/>
            <a:ext cx="2703141" cy="1164441"/>
          </a:xfrm>
          <a:prstGeom prst="roundRect">
            <a:avLst/>
          </a:prstGeom>
          <a:solidFill>
            <a:schemeClr val="bg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chemeClr val="tx1"/>
                </a:solidFill>
              </a:rPr>
              <a:t>Я. Коменский, </a:t>
            </a:r>
          </a:p>
          <a:p>
            <a:pPr algn="ctr"/>
            <a:r>
              <a:rPr lang="ru-RU" i="1" dirty="0">
                <a:solidFill>
                  <a:schemeClr val="tx1"/>
                </a:solidFill>
              </a:rPr>
              <a:t>И. Песталоцци,</a:t>
            </a:r>
          </a:p>
          <a:p>
            <a:pPr algn="ctr"/>
            <a:r>
              <a:rPr lang="ru-RU" i="1" dirty="0">
                <a:solidFill>
                  <a:schemeClr val="tx1"/>
                </a:solidFill>
              </a:rPr>
              <a:t>А. </a:t>
            </a:r>
            <a:r>
              <a:rPr lang="ru-RU" i="1" dirty="0" err="1">
                <a:solidFill>
                  <a:schemeClr val="tx1"/>
                </a:solidFill>
              </a:rPr>
              <a:t>Дистервег</a:t>
            </a:r>
            <a:r>
              <a:rPr lang="ru-RU" i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i="1" dirty="0">
                <a:solidFill>
                  <a:schemeClr val="tx1"/>
                </a:solidFill>
              </a:rPr>
              <a:t>И. </a:t>
            </a:r>
            <a:r>
              <a:rPr lang="ru-RU" i="1" dirty="0" err="1">
                <a:solidFill>
                  <a:schemeClr val="tx1"/>
                </a:solidFill>
              </a:rPr>
              <a:t>Гербарт</a:t>
            </a:r>
            <a:r>
              <a:rPr lang="ru-RU" i="1" dirty="0">
                <a:solidFill>
                  <a:schemeClr val="tx1"/>
                </a:solidFill>
              </a:rPr>
              <a:t> и др.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9C00320-D965-4753-A2B8-F38CE90FDD5C}"/>
              </a:ext>
            </a:extLst>
          </p:cNvPr>
          <p:cNvSpPr/>
          <p:nvPr/>
        </p:nvSpPr>
        <p:spPr>
          <a:xfrm>
            <a:off x="9042912" y="3851434"/>
            <a:ext cx="2703141" cy="829491"/>
          </a:xfrm>
          <a:prstGeom prst="round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chemeClr val="tx1"/>
                </a:solidFill>
              </a:rPr>
              <a:t>Д. Дьюи, </a:t>
            </a:r>
          </a:p>
          <a:p>
            <a:pPr algn="ctr"/>
            <a:r>
              <a:rPr lang="ru-RU" i="1" dirty="0">
                <a:solidFill>
                  <a:schemeClr val="tx1"/>
                </a:solidFill>
              </a:rPr>
              <a:t>Г. </a:t>
            </a:r>
            <a:r>
              <a:rPr lang="ru-RU" i="1" dirty="0" err="1">
                <a:solidFill>
                  <a:schemeClr val="tx1"/>
                </a:solidFill>
              </a:rPr>
              <a:t>Кершенштейнер</a:t>
            </a:r>
            <a:r>
              <a:rPr lang="ru-RU" i="1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ru-RU" i="1" dirty="0">
                <a:solidFill>
                  <a:schemeClr val="tx1"/>
                </a:solidFill>
              </a:rPr>
              <a:t>В. Лай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0958D92A-A5A7-4901-AF14-097CB1D4CD3D}"/>
              </a:ext>
            </a:extLst>
          </p:cNvPr>
          <p:cNvSpPr/>
          <p:nvPr/>
        </p:nvSpPr>
        <p:spPr>
          <a:xfrm>
            <a:off x="9042912" y="4987901"/>
            <a:ext cx="2703141" cy="1679117"/>
          </a:xfrm>
          <a:prstGeom prst="roundRect">
            <a:avLst/>
          </a:prstGeom>
          <a:solidFill>
            <a:schemeClr val="bg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.</a:t>
            </a:r>
            <a:r>
              <a:rPr lang="ru-RU" i="1" dirty="0">
                <a:solidFill>
                  <a:schemeClr val="tx1"/>
                </a:solidFill>
              </a:rPr>
              <a:t> П.</a:t>
            </a:r>
            <a:r>
              <a:rPr lang="ru-RU" i="1" dirty="0"/>
              <a:t> </a:t>
            </a:r>
            <a:r>
              <a:rPr lang="ru-RU" i="1" dirty="0">
                <a:solidFill>
                  <a:schemeClr val="tx1"/>
                </a:solidFill>
              </a:rPr>
              <a:t>Гальперин, </a:t>
            </a:r>
          </a:p>
          <a:p>
            <a:pPr algn="ctr"/>
            <a:r>
              <a:rPr lang="ru-RU" i="1" dirty="0">
                <a:solidFill>
                  <a:schemeClr val="tx1"/>
                </a:solidFill>
              </a:rPr>
              <a:t>Л. </a:t>
            </a:r>
            <a:r>
              <a:rPr lang="ru-RU" i="1" dirty="0" err="1">
                <a:solidFill>
                  <a:schemeClr val="tx1"/>
                </a:solidFill>
              </a:rPr>
              <a:t>Занков</a:t>
            </a:r>
            <a:r>
              <a:rPr lang="ru-RU" i="1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ru-RU" i="1" dirty="0">
                <a:solidFill>
                  <a:schemeClr val="tx1"/>
                </a:solidFill>
              </a:rPr>
              <a:t>В. Давыдов,  </a:t>
            </a:r>
          </a:p>
          <a:p>
            <a:pPr algn="ctr"/>
            <a:r>
              <a:rPr lang="ru-RU" i="1" dirty="0">
                <a:solidFill>
                  <a:schemeClr val="tx1"/>
                </a:solidFill>
              </a:rPr>
              <a:t>Дж. </a:t>
            </a:r>
            <a:r>
              <a:rPr lang="ru-RU" i="1" dirty="0" err="1">
                <a:solidFill>
                  <a:schemeClr val="tx1"/>
                </a:solidFill>
              </a:rPr>
              <a:t>Брунер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В.Шаталов</a:t>
            </a:r>
            <a:r>
              <a:rPr lang="ru-RU" i="1" dirty="0">
                <a:solidFill>
                  <a:schemeClr val="tx1"/>
                </a:solidFill>
              </a:rPr>
              <a:t> и др.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9000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648182" y="0"/>
            <a:ext cx="9288016" cy="1049235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ru-RU" sz="2800" b="1" dirty="0">
                <a:solidFill>
                  <a:srgbClr val="FF0000"/>
                </a:solidFill>
                <a:latin typeface="Arial Black"/>
                <a:cs typeface="Arial Black"/>
              </a:rPr>
              <a:t>ПЕДАГОГИЧЕСКАЯ СИСТЕМА </a:t>
            </a:r>
            <a:br>
              <a:rPr lang="ru-RU" sz="2800" b="1" dirty="0">
                <a:solidFill>
                  <a:srgbClr val="FF0000"/>
                </a:solidFill>
                <a:latin typeface="Arial Black"/>
                <a:cs typeface="Arial Black"/>
              </a:rPr>
            </a:br>
            <a:r>
              <a:rPr lang="ru-RU" sz="2800" b="1" dirty="0">
                <a:solidFill>
                  <a:srgbClr val="FF0000"/>
                </a:solidFill>
                <a:latin typeface="Arial Black"/>
                <a:cs typeface="Arial Black"/>
              </a:rPr>
              <a:t>И.Г. ПЕСТАЛОЦЦИ (1746-1827)</a:t>
            </a:r>
            <a:br>
              <a:rPr lang="ru-RU" sz="2800" b="1" dirty="0">
                <a:solidFill>
                  <a:srgbClr val="FF0000"/>
                </a:solidFill>
                <a:latin typeface="Arial Black"/>
                <a:cs typeface="Arial Black"/>
              </a:rPr>
            </a:br>
            <a:br>
              <a:rPr lang="ru-RU" sz="2800" b="1" dirty="0">
                <a:solidFill>
                  <a:srgbClr val="FF0000"/>
                </a:solidFill>
                <a:latin typeface="Arial Black"/>
                <a:cs typeface="Arial Black"/>
              </a:rPr>
            </a:br>
            <a:br>
              <a:rPr lang="ru-RU" sz="2400" b="1" dirty="0">
                <a:latin typeface="Arial Black"/>
                <a:cs typeface="Arial Black"/>
              </a:rPr>
            </a:br>
            <a:endParaRPr lang="ru-RU" sz="2800" dirty="0">
              <a:latin typeface="Arial Black"/>
              <a:cs typeface="Arial Black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63328" y="1272743"/>
            <a:ext cx="7890363" cy="536174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400" b="1" i="1" dirty="0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Основные произведения: </a:t>
            </a:r>
            <a:endParaRPr lang="ru-RU" sz="1400" b="1" dirty="0">
              <a:solidFill>
                <a:srgbClr val="FF0000"/>
              </a:solidFill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«Лингард и Гертруда»;  «Как Гертруда учит своих детей»; «Лебединая песня».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="1" i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ru-RU" sz="1400" b="1" i="1" dirty="0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Программа воспитания </a:t>
            </a:r>
            <a:endParaRPr lang="ru-RU" sz="1400" b="1" dirty="0">
              <a:solidFill>
                <a:srgbClr val="FF0000"/>
              </a:solidFill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Цель воспитания – развитие нравственной личности, формирование человечности.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ru-RU" sz="1400" b="1" dirty="0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Основной п</a:t>
            </a:r>
            <a:r>
              <a:rPr lang="ru-RU" sz="1400" b="1" i="1" dirty="0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ринцип - </a:t>
            </a:r>
            <a:r>
              <a:rPr lang="ru-RU" sz="1400" b="1" i="1" dirty="0" err="1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природосообразность</a:t>
            </a:r>
            <a:r>
              <a:rPr lang="ru-RU" sz="1400" b="1" i="1" dirty="0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: </a:t>
            </a:r>
            <a:endParaRPr lang="ru-RU" sz="1400" b="1" dirty="0">
              <a:solidFill>
                <a:srgbClr val="FF0000"/>
              </a:solidFill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Соответствие воспитания основным психическим свойствам природы ребенка (преобладание чувства над разумом, конкретность и образность детского мышления, подвижность и активность детской природы).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ru-RU" sz="1400" b="1" dirty="0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ТЕОРИЯ ЭЛЕМЕНТАРНОГО ОБРАЗОВАНИЯ: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ru-RU" sz="14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Трудовое воспитание </a:t>
            </a: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– вооружение ребенка навыками сельскохозяйственного и ремесленного труда. 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Соединение обучения с производственным трудом. «Азбука умений».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Физическое воспитание </a:t>
            </a:r>
            <a:endParaRPr lang="ru-RU" sz="1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Цель – развить заложенные природой физические силы в соответствующие навыки. 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Простейший элемент – движение суставов.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Умственное воспитание : </a:t>
            </a: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Направленность на стимулирование умственной деятельности обучаемого.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Простейшие элементы знания – число, форма, слово.  Идея развивающего обучения.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Нравственное воспитание: </a:t>
            </a: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Цель – формирование человечности, народности, мудрости, трудолюбия, покорности, смирения. 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Средства – упражнения в поступках, метод воздействия на живые впечатления детей. 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Простейший элемент – любовь ребенка к матери.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0D874270-EA5C-4E2E-8E8D-96EE29A7055D}"/>
              </a:ext>
            </a:extLst>
          </p:cNvPr>
          <p:cNvSpPr/>
          <p:nvPr/>
        </p:nvSpPr>
        <p:spPr>
          <a:xfrm>
            <a:off x="8079129" y="223509"/>
            <a:ext cx="3993705" cy="129788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i="1" dirty="0">
              <a:solidFill>
                <a:schemeClr val="tx1"/>
              </a:solidFill>
              <a:latin typeface="Arial Black"/>
              <a:cs typeface="Arial Black"/>
            </a:endParaRPr>
          </a:p>
          <a:p>
            <a:pPr algn="ctr"/>
            <a:endParaRPr lang="ru-RU" sz="1600" i="1" dirty="0">
              <a:solidFill>
                <a:schemeClr val="tx1"/>
              </a:solidFill>
              <a:latin typeface="Arial Black"/>
              <a:cs typeface="Arial Black"/>
            </a:endParaRPr>
          </a:p>
          <a:p>
            <a:pPr algn="ctr"/>
            <a:endParaRPr lang="ru-RU" sz="1600" i="1" dirty="0">
              <a:solidFill>
                <a:schemeClr val="tx1"/>
              </a:solidFill>
              <a:latin typeface="Arial Black"/>
              <a:cs typeface="Arial Black"/>
            </a:endParaRPr>
          </a:p>
          <a:p>
            <a:pPr algn="ctr"/>
            <a:endParaRPr lang="ru-RU" sz="1600" i="1" dirty="0">
              <a:solidFill>
                <a:schemeClr val="tx1"/>
              </a:solidFill>
              <a:latin typeface="Arial Black"/>
              <a:cs typeface="Arial Black"/>
            </a:endParaRPr>
          </a:p>
          <a:p>
            <a:pPr algn="ctr"/>
            <a:r>
              <a:rPr lang="ru-RU" sz="1600" i="1" dirty="0">
                <a:solidFill>
                  <a:schemeClr val="tx1"/>
                </a:solidFill>
                <a:latin typeface="Arial Black"/>
                <a:cs typeface="Arial Black"/>
              </a:rPr>
              <a:t>«Час рождения ребенка </a:t>
            </a:r>
          </a:p>
          <a:p>
            <a:pPr algn="ctr"/>
            <a:r>
              <a:rPr lang="ru-RU" sz="1600" i="1" dirty="0">
                <a:solidFill>
                  <a:schemeClr val="tx1"/>
                </a:solidFill>
                <a:latin typeface="Arial Black"/>
                <a:cs typeface="Arial Black"/>
              </a:rPr>
              <a:t>есть первый час его обучения» </a:t>
            </a:r>
          </a:p>
          <a:p>
            <a:pPr algn="ctr"/>
            <a:endParaRPr lang="ru-RU" sz="1200" i="1" dirty="0">
              <a:solidFill>
                <a:schemeClr val="tx1"/>
              </a:solidFill>
              <a:latin typeface="Arial Black"/>
              <a:cs typeface="Arial Black"/>
            </a:endParaRPr>
          </a:p>
          <a:p>
            <a:pPr algn="r"/>
            <a:r>
              <a:rPr lang="ru-RU" sz="1200" i="1" dirty="0" err="1">
                <a:solidFill>
                  <a:schemeClr val="tx1"/>
                </a:solidFill>
                <a:latin typeface="Arial Black"/>
                <a:cs typeface="Arial Black"/>
              </a:rPr>
              <a:t>Иоган</a:t>
            </a:r>
            <a:r>
              <a:rPr lang="ru-RU" sz="1200" i="1" dirty="0">
                <a:solidFill>
                  <a:schemeClr val="tx1"/>
                </a:solidFill>
                <a:latin typeface="Arial Black"/>
                <a:cs typeface="Arial Black"/>
              </a:rPr>
              <a:t> Генрих Песталоцци </a:t>
            </a:r>
            <a:br>
              <a:rPr lang="ru-RU" dirty="0">
                <a:latin typeface="Arial Black"/>
                <a:cs typeface="Arial Black"/>
              </a:rPr>
            </a:br>
            <a:br>
              <a:rPr lang="ru-RU" sz="4000" dirty="0">
                <a:latin typeface="Arial Black"/>
                <a:cs typeface="Arial Black"/>
              </a:rPr>
            </a:b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877782" y="1828800"/>
            <a:ext cx="3195052" cy="203068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Швейцарский педагог-демократ, руководитель сиротских приютов, </a:t>
            </a:r>
            <a:r>
              <a:rPr lang="ru-RU" sz="1400" b="1" dirty="0" err="1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Бургдорфского</a:t>
            </a:r>
            <a:r>
              <a:rPr lang="ru-RU" sz="1400" b="1" dirty="0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 института. 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Разработал теорию элементарного образования, первым попытался соединить обучение детей с производительным трудом. </a:t>
            </a:r>
            <a:endParaRPr lang="ru-RU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877782" y="4166885"/>
            <a:ext cx="3195052" cy="2581155"/>
          </a:xfrm>
          <a:prstGeom prst="roundRect">
            <a:avLst/>
          </a:prstGeom>
          <a:solidFill>
            <a:schemeClr val="bg2"/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Воспитание рассматривается как многообразный социальный процесс, «обстоятельства формируют человека, но и человек формирует обстоятельства.... воспитание строит свое здание (формирует человека) поверх большой, прочно стоящей скалы (природа) и выполнит поставленные цели, если всегда будет непоколебимо держаться на ней.</a:t>
            </a:r>
          </a:p>
        </p:txBody>
      </p:sp>
    </p:spTree>
    <p:extLst>
      <p:ext uri="{BB962C8B-B14F-4D97-AF65-F5344CB8AC3E}">
        <p14:creationId xmlns:p14="http://schemas.microsoft.com/office/powerpoint/2010/main" val="112772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851949" y="0"/>
            <a:ext cx="10130253" cy="1467880"/>
          </a:xfr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0" indent="0" algn="ctr">
              <a:buNone/>
            </a:pPr>
            <a:br>
              <a:rPr lang="ru-RU" sz="2700" b="1" dirty="0"/>
            </a:br>
            <a:r>
              <a:rPr lang="ru-RU" sz="3100" b="1" dirty="0">
                <a:solidFill>
                  <a:srgbClr val="FF0000"/>
                </a:solidFill>
                <a:latin typeface="Arial Black"/>
                <a:cs typeface="Arial Black"/>
              </a:rPr>
              <a:t>ПЕДАГОГИЧЕСКАЯ СИСТЕМА А. ДИСТЕРВЕГА </a:t>
            </a:r>
            <a:br>
              <a:rPr lang="ru-RU" sz="3100" b="1" dirty="0">
                <a:solidFill>
                  <a:srgbClr val="FF0000"/>
                </a:solidFill>
                <a:latin typeface="Arial Black"/>
                <a:cs typeface="Arial Black"/>
              </a:rPr>
            </a:br>
            <a:r>
              <a:rPr lang="ru-RU" sz="3100" b="1" dirty="0">
                <a:solidFill>
                  <a:srgbClr val="FF0000"/>
                </a:solidFill>
                <a:latin typeface="Arial Black"/>
                <a:cs typeface="Arial Black"/>
              </a:rPr>
              <a:t>(1790-1866)</a:t>
            </a:r>
            <a:endParaRPr lang="ru-RU" sz="3100" dirty="0">
              <a:solidFill>
                <a:srgbClr val="FF0000"/>
              </a:solidFill>
              <a:latin typeface="Arial Black"/>
              <a:cs typeface="Arial Black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16689" y="1851949"/>
            <a:ext cx="7060557" cy="496474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r">
              <a:spcBef>
                <a:spcPts val="0"/>
              </a:spcBef>
              <a:buNone/>
            </a:pPr>
            <a:r>
              <a:rPr lang="ru-RU" sz="5600" b="1" i="1" dirty="0">
                <a:latin typeface="Calibri" panose="020F0502020204030204" pitchFamily="34" charset="0"/>
                <a:cs typeface="Calibri" panose="020F0502020204030204" pitchFamily="34" charset="0"/>
              </a:rPr>
              <a:t>«Образование народа есть освобождение народа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5600" b="1" i="1" dirty="0">
                <a:latin typeface="Calibri" panose="020F0502020204030204" pitchFamily="34" charset="0"/>
                <a:cs typeface="Calibri" panose="020F0502020204030204" pitchFamily="34" charset="0"/>
              </a:rPr>
              <a:t>в самом широком смысле слова». </a:t>
            </a:r>
            <a:br>
              <a:rPr lang="ru-RU" sz="5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5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5600" b="1" i="1" dirty="0">
                <a:solidFill>
                  <a:srgbClr val="FF0000"/>
                </a:solidFill>
                <a:latin typeface="Arial Black"/>
                <a:cs typeface="Arial Black"/>
              </a:rPr>
              <a:t>Программа воспитания </a:t>
            </a:r>
            <a:endParaRPr lang="ru-RU" sz="5600" dirty="0">
              <a:solidFill>
                <a:srgbClr val="FF0000"/>
              </a:solidFill>
              <a:latin typeface="Arial Black"/>
              <a:cs typeface="Arial Black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5600" dirty="0">
                <a:latin typeface="Arial Black"/>
                <a:cs typeface="Arial Black"/>
              </a:rPr>
              <a:t>	Цель воспитания – </a:t>
            </a:r>
            <a:r>
              <a:rPr lang="ru-RU" sz="5600" dirty="0">
                <a:solidFill>
                  <a:srgbClr val="FF0000"/>
                </a:solidFill>
                <a:latin typeface="Arial Black"/>
                <a:cs typeface="Arial Black"/>
              </a:rPr>
              <a:t>подготовка самостоятельно мыслящего гражданина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5600" b="1" i="1" dirty="0">
                <a:latin typeface="Arial Black"/>
                <a:cs typeface="Arial Black"/>
              </a:rPr>
              <a:t> </a:t>
            </a:r>
            <a:r>
              <a:rPr lang="ru-RU" sz="5600" b="1" i="1" dirty="0">
                <a:solidFill>
                  <a:srgbClr val="FF0000"/>
                </a:solidFill>
                <a:latin typeface="Arial Black"/>
                <a:cs typeface="Arial Black"/>
              </a:rPr>
              <a:t>Основное произведение: </a:t>
            </a:r>
            <a:endParaRPr lang="ru-RU" sz="5600" dirty="0">
              <a:solidFill>
                <a:srgbClr val="FF0000"/>
              </a:solidFill>
              <a:latin typeface="Arial Black"/>
              <a:cs typeface="Arial Black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5600" dirty="0">
                <a:latin typeface="Arial Black"/>
                <a:cs typeface="Arial Black"/>
              </a:rPr>
              <a:t>	«Руководство к образованию немецких учителей»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5600" b="1" i="1" dirty="0">
                <a:latin typeface="Arial Black"/>
                <a:cs typeface="Arial Black"/>
              </a:rPr>
              <a:t>  </a:t>
            </a:r>
            <a:r>
              <a:rPr lang="ru-RU" sz="5600" b="1" i="1" dirty="0">
                <a:solidFill>
                  <a:srgbClr val="FF0000"/>
                </a:solidFill>
                <a:latin typeface="Arial Black"/>
                <a:cs typeface="Arial Black"/>
              </a:rPr>
              <a:t>Проект </a:t>
            </a:r>
            <a:r>
              <a:rPr lang="ru-RU" sz="5600" dirty="0">
                <a:solidFill>
                  <a:srgbClr val="FF0000"/>
                </a:solidFill>
                <a:latin typeface="Arial Black"/>
                <a:cs typeface="Arial Black"/>
              </a:rPr>
              <a:t>создания единой школы: </a:t>
            </a:r>
          </a:p>
          <a:p>
            <a:pPr>
              <a:spcBef>
                <a:spcPts val="0"/>
              </a:spcBef>
            </a:pPr>
            <a:r>
              <a:rPr lang="ru-RU" sz="5600" dirty="0">
                <a:latin typeface="Arial Black"/>
                <a:cs typeface="Arial Black"/>
              </a:rPr>
              <a:t>обучаются все дети с 6 до 14 лет; </a:t>
            </a:r>
          </a:p>
          <a:p>
            <a:pPr>
              <a:spcBef>
                <a:spcPts val="0"/>
              </a:spcBef>
            </a:pPr>
            <a:r>
              <a:rPr lang="ru-RU" sz="5600" dirty="0">
                <a:latin typeface="Arial Black"/>
                <a:cs typeface="Arial Black"/>
              </a:rPr>
              <a:t>школой руководит государство, а не церковь; </a:t>
            </a:r>
          </a:p>
          <a:p>
            <a:pPr>
              <a:spcBef>
                <a:spcPts val="0"/>
              </a:spcBef>
            </a:pPr>
            <a:r>
              <a:rPr lang="ru-RU" sz="5600" dirty="0">
                <a:latin typeface="Arial Black"/>
                <a:cs typeface="Arial Black"/>
              </a:rPr>
              <a:t>в школе осуществляется общенациональное воспитание; </a:t>
            </a:r>
          </a:p>
          <a:p>
            <a:pPr>
              <a:spcBef>
                <a:spcPts val="0"/>
              </a:spcBef>
            </a:pPr>
            <a:r>
              <a:rPr lang="ru-RU" sz="5600" dirty="0">
                <a:latin typeface="Arial Black"/>
                <a:cs typeface="Arial Black"/>
              </a:rPr>
              <a:t>в школе расширен круг естественно-математических наук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5600" dirty="0">
                <a:latin typeface="Arial Black"/>
                <a:cs typeface="Arial Black"/>
              </a:rPr>
              <a:t> </a:t>
            </a:r>
            <a:r>
              <a:rPr lang="ru-RU" sz="5600" b="1" dirty="0">
                <a:solidFill>
                  <a:srgbClr val="FF0000"/>
                </a:solidFill>
                <a:latin typeface="Arial Black"/>
                <a:cs typeface="Arial Black"/>
              </a:rPr>
              <a:t>Основные принципы воспитания</a:t>
            </a:r>
            <a:endParaRPr lang="ru-RU" sz="5600" dirty="0">
              <a:solidFill>
                <a:srgbClr val="FF0000"/>
              </a:solidFill>
              <a:latin typeface="Arial Black"/>
              <a:cs typeface="Arial Black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5600" dirty="0">
                <a:latin typeface="Arial Black"/>
                <a:cs typeface="Arial Black"/>
              </a:rPr>
              <a:t> </a:t>
            </a:r>
            <a:r>
              <a:rPr lang="ru-RU" sz="5600" b="1" i="1" dirty="0">
                <a:latin typeface="Arial Black"/>
                <a:cs typeface="Arial Black"/>
              </a:rPr>
              <a:t>Принцип природосообразности: </a:t>
            </a:r>
            <a:endParaRPr lang="ru-RU" sz="5600" dirty="0">
              <a:latin typeface="Arial Black"/>
              <a:cs typeface="Arial Black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ru-RU" sz="5600" dirty="0">
                <a:latin typeface="Arial Black"/>
                <a:cs typeface="Arial Black"/>
              </a:rPr>
              <a:t>соответствие воспитания естественному ходу развития самой природы ребенка.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5600" b="1" i="1" dirty="0">
                <a:latin typeface="Arial Black"/>
                <a:cs typeface="Arial Black"/>
              </a:rPr>
              <a:t>Принцип культуросообразности: </a:t>
            </a:r>
            <a:endParaRPr lang="ru-RU" sz="5600" dirty="0">
              <a:latin typeface="Arial Black"/>
              <a:cs typeface="Arial Black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ru-RU" sz="5600" dirty="0">
                <a:latin typeface="Arial Black"/>
                <a:cs typeface="Arial Black"/>
              </a:rPr>
              <a:t>соответствие воспитания естественному ходу развития современной культуры.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5600" b="1" i="1" dirty="0">
                <a:latin typeface="Arial Black"/>
                <a:cs typeface="Arial Black"/>
              </a:rPr>
              <a:t>Принцип самодеятельности</a:t>
            </a:r>
            <a:endParaRPr lang="ru-RU" sz="5600" dirty="0">
              <a:latin typeface="Arial Black"/>
              <a:cs typeface="Arial Black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5600" b="1" i="1" dirty="0">
                <a:latin typeface="Arial Black"/>
                <a:cs typeface="Arial Black"/>
              </a:rPr>
              <a:t> </a:t>
            </a:r>
            <a:r>
              <a:rPr lang="ru-RU" sz="5600" b="1" dirty="0">
                <a:solidFill>
                  <a:srgbClr val="FF0000"/>
                </a:solidFill>
                <a:latin typeface="Arial Black"/>
                <a:cs typeface="Arial Black"/>
              </a:rPr>
              <a:t>Дидактика развивающего обучения</a:t>
            </a:r>
            <a:endParaRPr lang="ru-RU" sz="5600" dirty="0">
              <a:solidFill>
                <a:srgbClr val="FF0000"/>
              </a:solidFill>
              <a:latin typeface="Arial Black"/>
              <a:cs typeface="Arial Black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5600" dirty="0">
                <a:latin typeface="Arial Black"/>
                <a:cs typeface="Arial Black"/>
              </a:rPr>
              <a:t>	– возбуждение задатков ребенка в поиске и усвоении истины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5600" dirty="0">
                <a:latin typeface="Arial Black"/>
                <a:cs typeface="Arial Black"/>
              </a:rPr>
              <a:t> </a:t>
            </a:r>
            <a:endParaRPr lang="ru-RU" sz="5600" b="1" i="1" dirty="0">
              <a:solidFill>
                <a:srgbClr val="FF0000"/>
              </a:solidFill>
              <a:latin typeface="Arial Black" pitchFamily="34" charset="0"/>
              <a:cs typeface="Arial Black"/>
            </a:endParaRPr>
          </a:p>
          <a:p>
            <a:pPr>
              <a:spcBef>
                <a:spcPts val="0"/>
              </a:spcBef>
            </a:pPr>
            <a:endParaRPr lang="ru-RU" sz="4400" dirty="0">
              <a:latin typeface="Arial Black"/>
              <a:cs typeface="Arial Black"/>
            </a:endParaRPr>
          </a:p>
          <a:p>
            <a:pPr>
              <a:spcBef>
                <a:spcPts val="0"/>
              </a:spcBef>
            </a:pP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F3EBDE1-12D9-4DC2-BA0F-1C370129E487}"/>
              </a:ext>
            </a:extLst>
          </p:cNvPr>
          <p:cNvSpPr/>
          <p:nvPr/>
        </p:nvSpPr>
        <p:spPr>
          <a:xfrm>
            <a:off x="7775168" y="3958542"/>
            <a:ext cx="4416831" cy="2369052"/>
          </a:xfrm>
          <a:prstGeom prst="roundRect">
            <a:avLst/>
          </a:prstGeom>
          <a:solidFill>
            <a:schemeClr val="bg2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>
              <a:solidFill>
                <a:schemeClr val="tx1"/>
              </a:solidFill>
              <a:latin typeface="Arial Black"/>
              <a:cs typeface="Arial Black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Arial Black"/>
                <a:cs typeface="Arial Black"/>
              </a:rPr>
              <a:t>4 группы дидактических правил: 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2060"/>
                </a:solidFill>
                <a:latin typeface="Arial Black"/>
                <a:cs typeface="Arial Black"/>
              </a:rPr>
              <a:t>- правила обучения, касающиеся ученика; 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2060"/>
                </a:solidFill>
                <a:latin typeface="Arial Black"/>
                <a:cs typeface="Arial Black"/>
              </a:rPr>
              <a:t>- правила обучения, касающиеся материала; 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2060"/>
                </a:solidFill>
                <a:latin typeface="Arial Black"/>
                <a:cs typeface="Arial Black"/>
              </a:rPr>
              <a:t>- правила обучения относительно места и времени; 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2060"/>
                </a:solidFill>
                <a:latin typeface="Arial Black"/>
                <a:cs typeface="Arial Black"/>
              </a:rPr>
              <a:t>- правила обучения, касающиеся учителя </a:t>
            </a:r>
          </a:p>
          <a:p>
            <a:pPr algn="ctr"/>
            <a:endParaRPr lang="ru-RU" sz="20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746667" y="1851949"/>
            <a:ext cx="4416830" cy="172252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Немецкий педагог, руководитель учительских семинарий, сторонник единой бессословной школы. разработал принципы воспитания (</a:t>
            </a:r>
            <a:r>
              <a:rPr lang="ru-RU" sz="1600" b="1" dirty="0" err="1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природосообразность</a:t>
            </a:r>
            <a:r>
              <a:rPr lang="ru-RU" sz="1600" b="1" dirty="0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, </a:t>
            </a:r>
            <a:r>
              <a:rPr lang="ru-RU" sz="1600" b="1" dirty="0" err="1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культуро</a:t>
            </a:r>
            <a:r>
              <a:rPr lang="ru-RU" sz="1600" b="1" dirty="0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-сообразность, самодеятельность). </a:t>
            </a:r>
          </a:p>
          <a:p>
            <a:r>
              <a:rPr lang="ru-RU" sz="1600" b="1" dirty="0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Создал дидактику развивающего обучения.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306"/>
            <a:ext cx="1332964" cy="1656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542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625034" y="44623"/>
            <a:ext cx="9585766" cy="12285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latin typeface="Arial Black"/>
                <a:cs typeface="Arial Black"/>
              </a:rPr>
              <a:t>ПЕДАГОГИЧЕСКИЕ ВЗГЛЯДЫ И.Ф. ГЕРБАРТА (1776-1841)</a:t>
            </a:r>
            <a:r>
              <a:rPr lang="ru-RU" sz="2800" i="1" dirty="0">
                <a:latin typeface="Arial Black"/>
                <a:cs typeface="Arial Black"/>
              </a:rPr>
              <a:t> </a:t>
            </a:r>
            <a:br>
              <a:rPr lang="ru-RU" sz="2800" dirty="0">
                <a:latin typeface="Arial Black"/>
                <a:cs typeface="Arial Black"/>
              </a:rPr>
            </a:br>
            <a:r>
              <a:rPr lang="ru-RU" sz="1200" i="1" dirty="0">
                <a:latin typeface="Arial Black"/>
                <a:cs typeface="Arial Black"/>
              </a:rPr>
              <a:t>«Обучение воспитывает нравственного человека» И.Ф. Гербарт </a:t>
            </a:r>
            <a:endParaRPr lang="ru-RU" sz="1200" dirty="0">
              <a:latin typeface="Arial Black"/>
              <a:cs typeface="Arial Black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25034" y="1273216"/>
            <a:ext cx="9805460" cy="50349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r">
              <a:spcBef>
                <a:spcPts val="0"/>
              </a:spcBef>
              <a:buNone/>
            </a:pPr>
            <a:endParaRPr lang="ru-RU" sz="1600" b="1" i="1" dirty="0">
              <a:latin typeface="Arial Black"/>
              <a:cs typeface="Arial Black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400" b="1" i="1" dirty="0">
                <a:solidFill>
                  <a:srgbClr val="FF0000"/>
                </a:solidFill>
                <a:latin typeface="Arial Black"/>
                <a:cs typeface="Arial Black"/>
              </a:rPr>
              <a:t>Основные педагогические труды: </a:t>
            </a:r>
            <a:endParaRPr lang="ru-RU" sz="1400" dirty="0">
              <a:solidFill>
                <a:srgbClr val="FF0000"/>
              </a:solidFill>
              <a:latin typeface="Arial Black"/>
              <a:cs typeface="Arial Black"/>
            </a:endParaRPr>
          </a:p>
          <a:p>
            <a:pPr>
              <a:spcBef>
                <a:spcPts val="0"/>
              </a:spcBef>
            </a:pPr>
            <a:r>
              <a:rPr lang="ru-RU" sz="1400" dirty="0">
                <a:latin typeface="Arial Black"/>
                <a:cs typeface="Arial Black"/>
              </a:rPr>
              <a:t>«Общая педагогика, выведенная из цели воспитания»,</a:t>
            </a:r>
          </a:p>
          <a:p>
            <a:pPr>
              <a:spcBef>
                <a:spcPts val="0"/>
              </a:spcBef>
            </a:pPr>
            <a:r>
              <a:rPr lang="ru-RU" sz="1400" dirty="0">
                <a:solidFill>
                  <a:srgbClr val="000000"/>
                </a:solidFill>
                <a:latin typeface="Arial Black" pitchFamily="34" charset="0"/>
                <a:ea typeface="ＭＳ 明朝"/>
                <a:cs typeface="Times New Roman"/>
              </a:rPr>
              <a:t> «Воспитание умственное, нравственное и физическое», </a:t>
            </a:r>
          </a:p>
          <a:p>
            <a:pPr>
              <a:spcBef>
                <a:spcPts val="0"/>
              </a:spcBef>
            </a:pPr>
            <a:r>
              <a:rPr lang="ru-RU" sz="1400" dirty="0">
                <a:solidFill>
                  <a:srgbClr val="000000"/>
                </a:solidFill>
                <a:latin typeface="Arial Black" pitchFamily="34" charset="0"/>
                <a:ea typeface="ＭＳ 明朝"/>
                <a:cs typeface="Times New Roman"/>
              </a:rPr>
              <a:t>«Учебник психологии» </a:t>
            </a:r>
            <a:endParaRPr lang="ru-RU" sz="1400" dirty="0">
              <a:latin typeface="Arial Black" pitchFamily="34" charset="0"/>
              <a:ea typeface="ＭＳ 明朝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400" b="1" i="1" dirty="0">
                <a:latin typeface="Arial Black"/>
                <a:cs typeface="Arial Black"/>
              </a:rPr>
              <a:t> </a:t>
            </a:r>
            <a:r>
              <a:rPr lang="ru-RU" sz="1400" b="1" i="1" dirty="0">
                <a:solidFill>
                  <a:srgbClr val="FF0000"/>
                </a:solidFill>
                <a:latin typeface="Arial Black"/>
                <a:cs typeface="Arial Black"/>
              </a:rPr>
              <a:t>Основные положения</a:t>
            </a:r>
            <a:r>
              <a:rPr lang="ru-RU" sz="1400" b="1" i="1" dirty="0">
                <a:latin typeface="Arial Black"/>
                <a:cs typeface="Arial Black"/>
              </a:rPr>
              <a:t>: </a:t>
            </a:r>
            <a:endParaRPr lang="ru-RU" sz="1400" dirty="0">
              <a:latin typeface="Arial Black"/>
              <a:cs typeface="Arial Black"/>
            </a:endParaRPr>
          </a:p>
          <a:p>
            <a:pPr>
              <a:spcBef>
                <a:spcPts val="0"/>
              </a:spcBef>
            </a:pPr>
            <a:r>
              <a:rPr lang="ru-RU" sz="1400" dirty="0">
                <a:solidFill>
                  <a:srgbClr val="FF0000"/>
                </a:solidFill>
                <a:latin typeface="Arial Black"/>
                <a:cs typeface="Arial Black"/>
              </a:rPr>
              <a:t>идея воспитывающего обучения; </a:t>
            </a:r>
          </a:p>
          <a:p>
            <a:pPr>
              <a:spcBef>
                <a:spcPts val="0"/>
              </a:spcBef>
            </a:pPr>
            <a:r>
              <a:rPr lang="ru-RU" sz="1400" dirty="0">
                <a:latin typeface="Arial Black"/>
                <a:cs typeface="Arial Black"/>
              </a:rPr>
              <a:t>идея многостороннего интереса; </a:t>
            </a:r>
          </a:p>
          <a:p>
            <a:pPr>
              <a:spcBef>
                <a:spcPts val="0"/>
              </a:spcBef>
            </a:pPr>
            <a:r>
              <a:rPr lang="ru-RU" sz="1400" dirty="0">
                <a:latin typeface="Arial Black"/>
                <a:cs typeface="Arial Black"/>
              </a:rPr>
              <a:t>ступени обучения (ясность, ассоциация, система, метод).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>
                <a:latin typeface="Arial Black"/>
                <a:cs typeface="Arial Black"/>
              </a:rPr>
              <a:t> </a:t>
            </a:r>
            <a:r>
              <a:rPr lang="ru-RU" sz="1400" b="1" i="1" dirty="0">
                <a:solidFill>
                  <a:srgbClr val="FF0000"/>
                </a:solidFill>
                <a:latin typeface="Arial Black"/>
                <a:cs typeface="Arial Black"/>
              </a:rPr>
              <a:t>Цель воспитания </a:t>
            </a:r>
            <a:r>
              <a:rPr lang="ru-RU" sz="1400" dirty="0">
                <a:latin typeface="Arial Black"/>
                <a:cs typeface="Arial Black"/>
              </a:rPr>
              <a:t>–</a:t>
            </a:r>
          </a:p>
          <a:p>
            <a:pPr>
              <a:spcBef>
                <a:spcPts val="0"/>
              </a:spcBef>
            </a:pPr>
            <a:r>
              <a:rPr lang="ru-RU" sz="1400" dirty="0">
                <a:solidFill>
                  <a:srgbClr val="C00000"/>
                </a:solidFill>
                <a:latin typeface="Arial Black"/>
                <a:cs typeface="Arial Black"/>
              </a:rPr>
              <a:t>формирование добродетельного человека, который в жизни руководствуется идеями внутренней свободы, благорасположения, совершенства, права и справедливости.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="1" i="1" dirty="0">
                <a:latin typeface="Arial Black"/>
                <a:cs typeface="Arial Black"/>
              </a:rPr>
              <a:t> </a:t>
            </a:r>
            <a:r>
              <a:rPr lang="ru-RU" sz="1400" b="1" i="1" dirty="0">
                <a:solidFill>
                  <a:srgbClr val="FF0000"/>
                </a:solidFill>
                <a:latin typeface="Arial Black"/>
                <a:cs typeface="Arial Black"/>
              </a:rPr>
              <a:t>Нравственное воспитание </a:t>
            </a:r>
            <a:endParaRPr lang="ru-RU" sz="1400" dirty="0">
              <a:solidFill>
                <a:srgbClr val="FF0000"/>
              </a:solidFill>
              <a:latin typeface="Arial Black"/>
              <a:cs typeface="Arial Black"/>
            </a:endParaRPr>
          </a:p>
          <a:p>
            <a:pPr>
              <a:spcBef>
                <a:spcPts val="0"/>
              </a:spcBef>
            </a:pPr>
            <a:r>
              <a:rPr lang="ru-RU" sz="1400" dirty="0">
                <a:latin typeface="Arial Black"/>
                <a:cs typeface="Arial Black"/>
              </a:rPr>
              <a:t> воспитание воли и характера. Главным является деятельность учителя по </a:t>
            </a:r>
            <a:r>
              <a:rPr lang="ru-RU" sz="1400" dirty="0">
                <a:solidFill>
                  <a:srgbClr val="C00000"/>
                </a:solidFill>
                <a:latin typeface="Arial Black"/>
                <a:cs typeface="Arial Black"/>
              </a:rPr>
              <a:t>внедрению в сознание ребенка моральных понятий средствами обучения</a:t>
            </a:r>
            <a:r>
              <a:rPr lang="ru-RU" sz="1400" dirty="0">
                <a:latin typeface="Arial Black"/>
                <a:cs typeface="Arial Black"/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="1" i="1" dirty="0">
                <a:latin typeface="Arial Black"/>
                <a:cs typeface="Arial Black"/>
              </a:rPr>
              <a:t> </a:t>
            </a:r>
            <a:r>
              <a:rPr lang="ru-RU" sz="1400" b="1" i="1" dirty="0">
                <a:solidFill>
                  <a:srgbClr val="FF0000"/>
                </a:solidFill>
                <a:latin typeface="Arial Black"/>
                <a:cs typeface="Arial Black"/>
              </a:rPr>
              <a:t>Обучение</a:t>
            </a:r>
            <a:r>
              <a:rPr lang="ru-RU" sz="1400" b="1" i="1" dirty="0">
                <a:latin typeface="Arial Black"/>
                <a:cs typeface="Arial Black"/>
              </a:rPr>
              <a:t> </a:t>
            </a:r>
            <a:r>
              <a:rPr lang="ru-RU" sz="1400" dirty="0">
                <a:latin typeface="Arial Black"/>
                <a:cs typeface="Arial Black"/>
              </a:rPr>
              <a:t>– главное средство воспитания. </a:t>
            </a:r>
          </a:p>
          <a:p>
            <a:pPr>
              <a:spcBef>
                <a:spcPts val="0"/>
              </a:spcBef>
            </a:pPr>
            <a:r>
              <a:rPr lang="ru-RU" sz="1400" dirty="0">
                <a:latin typeface="Arial Black"/>
                <a:cs typeface="Arial Black"/>
              </a:rPr>
              <a:t>Чтобы стать добродетельным, ум нужно культивировать, развивать его до многостороннего интереса.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b="1" i="1" dirty="0">
                <a:latin typeface="Arial Black"/>
                <a:cs typeface="Arial Black"/>
              </a:rPr>
              <a:t> </a:t>
            </a:r>
            <a:r>
              <a:rPr lang="ru-RU" sz="1400" b="1" i="1" dirty="0">
                <a:solidFill>
                  <a:srgbClr val="FF0000"/>
                </a:solidFill>
                <a:latin typeface="Arial Black"/>
                <a:cs typeface="Arial Black"/>
              </a:rPr>
              <a:t>Управление  </a:t>
            </a:r>
            <a:r>
              <a:rPr lang="ru-RU" sz="1400" dirty="0">
                <a:latin typeface="Arial Black"/>
                <a:cs typeface="Arial Black"/>
              </a:rPr>
              <a:t>подавление дикой резвости ребенка (угроза, надзор, приказания, штрафной журнал (кондуит), телесные наказания.)</a:t>
            </a:r>
          </a:p>
          <a:p>
            <a:pPr marL="0" indent="0">
              <a:spcBef>
                <a:spcPts val="0"/>
              </a:spcBef>
              <a:buNone/>
            </a:pPr>
            <a:endParaRPr lang="ru-RU" sz="1400" dirty="0">
              <a:latin typeface="Arial Black"/>
              <a:cs typeface="Arial Black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400" dirty="0">
              <a:latin typeface="Arial Black"/>
              <a:cs typeface="Arial Black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000" dirty="0">
              <a:latin typeface="Arial Black"/>
              <a:cs typeface="Arial Black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268901" y="2423828"/>
            <a:ext cx="4713301" cy="1118025"/>
          </a:xfrm>
          <a:prstGeom prst="roundRect">
            <a:avLst/>
          </a:prstGeom>
          <a:ln w="571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sz="1600" b="1" dirty="0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Немецкий философ-идеалист, психолог, педагог. </a:t>
            </a:r>
          </a:p>
          <a:p>
            <a:pPr algn="r"/>
            <a:r>
              <a:rPr lang="ru-RU" sz="1600" b="1" dirty="0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Разработал фундаментальные основы педагогики, обосновал и раскрыл </a:t>
            </a:r>
          </a:p>
          <a:p>
            <a:pPr algn="r"/>
            <a:r>
              <a:rPr lang="ru-RU" sz="1600" b="1" dirty="0">
                <a:solidFill>
                  <a:srgbClr val="000000"/>
                </a:solidFill>
                <a:latin typeface="Calibri" panose="020F0502020204030204" pitchFamily="34" charset="0"/>
                <a:ea typeface="ＭＳ 明朝"/>
                <a:cs typeface="Calibri" panose="020F0502020204030204" pitchFamily="34" charset="0"/>
              </a:rPr>
              <a:t>нравственный идеал воспитывающего обучения</a:t>
            </a: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0493" y="109848"/>
            <a:ext cx="1551709" cy="2000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087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2E46D08-B76C-4F56-9A01-0EC141DCE4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8344" y="358814"/>
            <a:ext cx="7259256" cy="2037145"/>
          </a:xfr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 eaLnBrk="1" hangingPunct="1">
              <a:buNone/>
            </a:pPr>
            <a:r>
              <a:rPr lang="ru-RU" altLang="ru-RU" b="1" dirty="0">
                <a:solidFill>
                  <a:srgbClr val="C00000"/>
                </a:solidFill>
                <a:latin typeface="Arial Black" panose="020B0A04020102020204" pitchFamily="34" charset="0"/>
              </a:rPr>
              <a:t>Дальтон-план </a:t>
            </a:r>
            <a:br>
              <a:rPr lang="ru-RU" altLang="ru-RU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Елена </a:t>
            </a:r>
            <a:r>
              <a:rPr lang="ru-RU" altLang="ru-RU" sz="28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Паркхерст</a:t>
            </a:r>
            <a:r>
              <a:rPr lang="ru-RU" alt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, США, 1920-30-е годы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714B304-66E5-43A4-B73A-44F2F982116D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>
          <a:xfrm>
            <a:off x="4629873" y="3713757"/>
            <a:ext cx="7130005" cy="270033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ru-RU" altLang="ru-RU" sz="2400" dirty="0"/>
              <a:t> </a:t>
            </a:r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самоопределение цели задания, самоорганизация времени;</a:t>
            </a:r>
          </a:p>
          <a:p>
            <a:pPr eaLnBrk="1" hangingPunct="1"/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лабораторные занятия с учителем индивидуально;</a:t>
            </a:r>
          </a:p>
          <a:p>
            <a:pPr eaLnBrk="1" hangingPunct="1"/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группа консультантов-помощников;</a:t>
            </a:r>
          </a:p>
          <a:p>
            <a:pPr eaLnBrk="1" hangingPunct="1"/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оценивание раз в неделю в виде записок;</a:t>
            </a:r>
          </a:p>
          <a:p>
            <a:pPr eaLnBrk="1" hangingPunct="1"/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15 человек в школе.</a:t>
            </a:r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FDEC9185-7F3B-4C79-ABD1-F0428EBEF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216" y="319087"/>
            <a:ext cx="3814763" cy="250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7" name="Picture 5">
            <a:extLst>
              <a:ext uri="{FF2B5EF4-FFF2-40B4-BE49-F238E27FC236}">
                <a16:creationId xmlns:a16="http://schemas.microsoft.com/office/drawing/2014/main" id="{28DDB650-F55E-414E-A512-D0722BFB6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82" y="3713757"/>
            <a:ext cx="3690939" cy="2700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3FD5B8B-831A-4630-8846-E1CB7AC67D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7159" y="347240"/>
            <a:ext cx="5833641" cy="243068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 eaLnBrk="1" hangingPunct="1">
              <a:buNone/>
            </a:pPr>
            <a:r>
              <a:rPr lang="ru-RU" altLang="ru-RU" b="1" dirty="0">
                <a:solidFill>
                  <a:srgbClr val="C00000"/>
                </a:solidFill>
                <a:latin typeface="Arial Black" panose="020B0A04020102020204" pitchFamily="34" charset="0"/>
              </a:rPr>
              <a:t>Йена-план </a:t>
            </a:r>
            <a:br>
              <a:rPr lang="ru-RU" altLang="ru-RU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br>
              <a:rPr lang="ru-RU" altLang="ru-RU" sz="16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1600" dirty="0">
                <a:solidFill>
                  <a:srgbClr val="C00000"/>
                </a:solidFill>
                <a:latin typeface="Arial Black" panose="020B0A04020102020204" pitchFamily="34" charset="0"/>
              </a:rPr>
              <a:t>Петер Петерсон; </a:t>
            </a:r>
            <a:b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Германия, Польша </a:t>
            </a:r>
            <a:b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1920-30-е годы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C46D3E7-7ABF-405B-ABB7-6BC6C19FCEBC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>
          <a:xfrm>
            <a:off x="567159" y="3828833"/>
            <a:ext cx="11223586" cy="256039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altLang="ru-RU" sz="2800" dirty="0"/>
              <a:t> </a:t>
            </a:r>
            <a:r>
              <a:rPr lang="ru-RU" alt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уникальность личности;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самоуправление школы;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общество гармонии между людьми;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система взаимодействия: человек  - школа – общество;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обучение на основе смены деятельности (игра, диалог, обучение, праздник)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 оценка успеха ребенка в зависимости от его развития.</a:t>
            </a: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E5FA2072-8875-47BD-84B6-BF87999354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945" y="347240"/>
            <a:ext cx="4495800" cy="2972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1A8F2AC-44FC-4F96-8526-D6DF892A2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7051" y="555585"/>
            <a:ext cx="11263931" cy="151628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 eaLnBrk="1" hangingPunct="1"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Проблемное обучение</a:t>
            </a:r>
            <a:br>
              <a:rPr lang="ru-RU" alt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2000" b="1" dirty="0">
                <a:latin typeface="Arial Black" panose="020B0A04020102020204" pitchFamily="34" charset="0"/>
              </a:rPr>
              <a:t>                  </a:t>
            </a:r>
            <a:br>
              <a:rPr lang="ru-RU" altLang="ru-RU" sz="2000" b="1" dirty="0">
                <a:latin typeface="Arial Black" panose="020B0A04020102020204" pitchFamily="34" charset="0"/>
              </a:rPr>
            </a:br>
            <a:r>
              <a:rPr lang="ru-RU" altLang="ru-RU" sz="2000" b="1" dirty="0">
                <a:latin typeface="Arial Black" panose="020B0A04020102020204" pitchFamily="34" charset="0"/>
              </a:rPr>
              <a:t>                </a:t>
            </a: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Джон Дьюи, США, 1920-е годы. </a:t>
            </a:r>
            <a:b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20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М.И.Махмутов</a:t>
            </a: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, </a:t>
            </a:r>
            <a:r>
              <a:rPr lang="ru-RU" altLang="ru-RU" sz="20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И.Я.Лернер</a:t>
            </a: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, </a:t>
            </a:r>
            <a:r>
              <a:rPr lang="ru-RU" altLang="ru-RU" sz="20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М.Н.Скаткин</a:t>
            </a: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 (советская дидактика 1960-е гг.)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7A27D06-0ABA-4C4E-94C9-CC12B964FEAB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>
          <a:xfrm>
            <a:off x="357050" y="2534857"/>
            <a:ext cx="11263931" cy="311359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противоречия научного знания и способа разрешения;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создание проблемных ситуаций;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самостоятельный выбор средств и методов решения проблемы;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исследовательская активность;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самообучение, самообразование.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38CA55-17E9-4606-846E-3405C301D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8932" y="198381"/>
            <a:ext cx="7141922" cy="15114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b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en-U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О</a:t>
            </a: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БУЧЕНИЕ (ТЕОРИЯ + ПРАКТИКА)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A8A13E-F673-4B8A-AD92-4CB32912D4B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7019" y="3482514"/>
            <a:ext cx="4007907" cy="31037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ДИДАКТИКА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отрасль педагогики, разрабатывающая теорию обучения </a:t>
            </a:r>
          </a:p>
          <a:p>
            <a:pPr marL="0" indent="0">
              <a:buNone/>
            </a:pPr>
            <a:r>
              <a:rPr lang="ru-RU" sz="16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Предмет дидактики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– закономерности и принципы обучения, его цели, научные основы содержания образования, методы, формы, средства обучения</a:t>
            </a:r>
            <a:r>
              <a:rPr lang="ru-RU" b="0" dirty="0"/>
              <a:t>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059091-F7B9-4F0A-B733-A8C4760D3CF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766903" y="2060294"/>
            <a:ext cx="4703951" cy="45259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Термин «дидактика» ввел в научный оборот немецкий педагог В. 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Ратке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 в значении «искусство обучения».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Первой фундаментальной работой в области теории обучения является «</a:t>
            </a: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Великая дидактика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» (1632 ?), написанная чешским педагогом 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Я.А.Коменским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, опубликована на латинском языке  в 1657 г.</a:t>
            </a:r>
          </a:p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55E45EA6-BEBC-4E0E-A171-A7A48E743B50}"/>
              </a:ext>
            </a:extLst>
          </p:cNvPr>
          <p:cNvSpPr/>
          <p:nvPr/>
        </p:nvSpPr>
        <p:spPr>
          <a:xfrm>
            <a:off x="9000531" y="5462491"/>
            <a:ext cx="2470323" cy="112376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«Дидактика – всеобщее искусство всех учить всему»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3E0FE6F5-0AC5-4CD7-8013-A3534766370F}"/>
              </a:ext>
            </a:extLst>
          </p:cNvPr>
          <p:cNvSpPr/>
          <p:nvPr/>
        </p:nvSpPr>
        <p:spPr>
          <a:xfrm>
            <a:off x="907018" y="5313801"/>
            <a:ext cx="4007907" cy="127245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Дидактика</a:t>
            </a:r>
            <a:r>
              <a:rPr lang="ru-RU" sz="16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отвечает на вопросы: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 какими целями, чему и как обучать по всем предметам и на всех уровнях. 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F73DD031-E40D-444D-A729-08FA9D08587C}"/>
              </a:ext>
            </a:extLst>
          </p:cNvPr>
          <p:cNvSpPr/>
          <p:nvPr/>
        </p:nvSpPr>
        <p:spPr>
          <a:xfrm>
            <a:off x="6766903" y="4272652"/>
            <a:ext cx="2514124" cy="11898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Вольфганг </a:t>
            </a:r>
            <a:r>
              <a:rPr lang="ru-RU" sz="16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Ратке</a:t>
            </a:r>
            <a:r>
              <a:rPr lang="ru-RU" sz="1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немецкий педагог (1571 -1635)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9858" y="271743"/>
            <a:ext cx="3322586" cy="310374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C00000"/>
                </a:solidFill>
                <a:latin typeface="Arial Black" panose="020B0A04020102020204" pitchFamily="34" charset="0"/>
              </a:rPr>
              <a:t>ОБРАЗОВАНИЕ:</a:t>
            </a:r>
            <a:r>
              <a:rPr lang="ru-RU" sz="16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endParaRPr lang="ru-RU" sz="16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16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ОБУЧЕНИЕ, </a:t>
            </a:r>
            <a:r>
              <a:rPr lang="ru-RU" sz="1600" dirty="0">
                <a:solidFill>
                  <a:schemeClr val="tx1"/>
                </a:solidFill>
                <a:latin typeface="Arial Black" panose="020B0A04020102020204" pitchFamily="34" charset="0"/>
              </a:rPr>
              <a:t>ВОСПИТАНИЕ И РАЗВИТИЕ ЛИЧНОСТИ </a:t>
            </a:r>
          </a:p>
        </p:txBody>
      </p:sp>
    </p:spTree>
    <p:extLst>
      <p:ext uri="{BB962C8B-B14F-4D97-AF65-F5344CB8AC3E}">
        <p14:creationId xmlns:p14="http://schemas.microsoft.com/office/powerpoint/2010/main" val="35781649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DE901E6-0818-4030-A293-DA2CB6A79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0780" y="228600"/>
            <a:ext cx="9927220" cy="188956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Развивающее обучение </a:t>
            </a:r>
            <a:br>
              <a:rPr lang="ru-RU" altLang="ru-RU" sz="2800" b="1" dirty="0">
                <a:latin typeface="Arial Black" panose="020B0A04020102020204" pitchFamily="34" charset="0"/>
              </a:rPr>
            </a:br>
            <a:br>
              <a:rPr lang="ru-RU" altLang="ru-RU" sz="2800" b="1" dirty="0">
                <a:latin typeface="Arial Black" panose="020B0A04020102020204" pitchFamily="34" charset="0"/>
              </a:rPr>
            </a:br>
            <a:r>
              <a:rPr lang="ru-RU" altLang="ru-RU" sz="2000" dirty="0" err="1">
                <a:solidFill>
                  <a:srgbClr val="C00000"/>
                </a:solidFill>
              </a:rPr>
              <a:t>В.В.Давыдов</a:t>
            </a:r>
            <a:r>
              <a:rPr lang="ru-RU" altLang="ru-RU" sz="2000" dirty="0">
                <a:solidFill>
                  <a:srgbClr val="C00000"/>
                </a:solidFill>
              </a:rPr>
              <a:t>, </a:t>
            </a:r>
            <a:r>
              <a:rPr lang="ru-RU" altLang="ru-RU" sz="2000" dirty="0" err="1">
                <a:solidFill>
                  <a:srgbClr val="C00000"/>
                </a:solidFill>
              </a:rPr>
              <a:t>Д.Б.Эльконин</a:t>
            </a:r>
            <a:r>
              <a:rPr lang="ru-RU" altLang="ru-RU" sz="2000" dirty="0">
                <a:solidFill>
                  <a:srgbClr val="C00000"/>
                </a:solidFill>
              </a:rPr>
              <a:t>, </a:t>
            </a:r>
            <a:r>
              <a:rPr lang="ru-RU" altLang="ru-RU" sz="2000" dirty="0" err="1">
                <a:solidFill>
                  <a:srgbClr val="C00000"/>
                </a:solidFill>
              </a:rPr>
              <a:t>Л.В.Занков</a:t>
            </a:r>
            <a:r>
              <a:rPr lang="ru-RU" altLang="ru-RU" sz="2000" dirty="0">
                <a:solidFill>
                  <a:srgbClr val="C00000"/>
                </a:solidFill>
              </a:rPr>
              <a:t>; </a:t>
            </a:r>
            <a:br>
              <a:rPr lang="ru-RU" altLang="ru-RU" sz="2000" dirty="0">
                <a:solidFill>
                  <a:srgbClr val="C00000"/>
                </a:solidFill>
              </a:rPr>
            </a:br>
            <a:r>
              <a:rPr lang="ru-RU" altLang="ru-RU" sz="2000" dirty="0">
                <a:solidFill>
                  <a:srgbClr val="C00000"/>
                </a:solidFill>
              </a:rPr>
              <a:t>Советская дидактика, 1950-60 гг. начальная школа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558DA0B-ABC7-4DAC-8A9C-C2ABE6F2874D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>
          <a:xfrm>
            <a:off x="740778" y="2870522"/>
            <a:ext cx="9927221" cy="307886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dirty="0"/>
          </a:p>
          <a:p>
            <a:pPr marL="320040" lvl="1" indent="0">
              <a:lnSpc>
                <a:spcPct val="90000"/>
              </a:lnSpc>
              <a:buNone/>
            </a:pPr>
            <a:r>
              <a:rPr lang="ru-RU" altLang="ru-RU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обучение на высоком уровне трудности;</a:t>
            </a:r>
          </a:p>
          <a:p>
            <a:pPr marL="320040" lvl="1" indent="0">
              <a:lnSpc>
                <a:spcPct val="90000"/>
              </a:lnSpc>
              <a:buNone/>
            </a:pPr>
            <a:r>
              <a:rPr lang="ru-RU" altLang="ru-RU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ведущая роль теоретических знаний;</a:t>
            </a:r>
          </a:p>
          <a:p>
            <a:pPr marL="320040" lvl="1" indent="0">
              <a:lnSpc>
                <a:spcPct val="90000"/>
              </a:lnSpc>
              <a:buNone/>
            </a:pPr>
            <a:r>
              <a:rPr lang="ru-RU" altLang="ru-RU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изучение материала быстрым темпом;</a:t>
            </a:r>
          </a:p>
          <a:p>
            <a:pPr marL="320040" lvl="1" indent="0">
              <a:lnSpc>
                <a:spcPct val="90000"/>
              </a:lnSpc>
              <a:buNone/>
            </a:pPr>
            <a:r>
              <a:rPr lang="ru-RU" altLang="ru-RU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осознание школьниками самого процесса учения;</a:t>
            </a:r>
          </a:p>
          <a:p>
            <a:pPr marL="320040" lvl="1" indent="0">
              <a:lnSpc>
                <a:spcPct val="90000"/>
              </a:lnSpc>
              <a:buNone/>
            </a:pPr>
            <a:r>
              <a:rPr lang="ru-RU" altLang="ru-RU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систематическая работа по развитию всех.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CFF49F2-A1EF-4BA9-A63F-A2752281B7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1727" y="626962"/>
            <a:ext cx="11088546" cy="158380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Эвристическое обучение</a:t>
            </a:r>
            <a:br>
              <a:rPr lang="ru-RU" alt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2800" dirty="0">
                <a:solidFill>
                  <a:srgbClr val="C00000"/>
                </a:solidFill>
              </a:rPr>
              <a:t>  </a:t>
            </a: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Дж. </a:t>
            </a:r>
            <a:r>
              <a:rPr lang="ru-RU" altLang="ru-RU" sz="20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Брунер</a:t>
            </a: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, США, 1950-е гг. </a:t>
            </a:r>
            <a:b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А. Хуторской, Школа свободного развития, Россия, 1990-е гг. - 2020 </a:t>
            </a:r>
            <a:endParaRPr lang="ru-RU" altLang="ru-RU" sz="20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C38A0DB-FD4A-48F8-87D0-3F7DA972AFF7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>
          <a:xfrm>
            <a:off x="1388961" y="2789498"/>
            <a:ext cx="9396603" cy="294509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«открытие» знаний;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свобода выбора учеником смысла, </a:t>
            </a:r>
            <a:b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целей, содержания, форм и видов </a:t>
            </a:r>
            <a:b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деятельности, способов работы;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первичность собственной версии решения проблемы и вторичность общепринятых знаний;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сопровождающее обучение – любые положительные проявления творчества учащегося находят поддержку в развитии со стороны педагога.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C90CF8B-6E33-47D2-8585-378F8FD533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664" y="231494"/>
            <a:ext cx="6576951" cy="235295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br>
              <a:rPr lang="ru-RU" alt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Педагогика сотрудничества.</a:t>
            </a:r>
            <a:br>
              <a:rPr lang="ru-RU" alt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br>
              <a:rPr lang="ru-RU" alt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(Методика </a:t>
            </a:r>
            <a:r>
              <a:rPr lang="ru-RU" altLang="ru-RU" sz="2000" dirty="0" err="1">
                <a:solidFill>
                  <a:srgbClr val="C00000"/>
                </a:solidFill>
                <a:latin typeface="Arial Black" panose="020B0A04020102020204" pitchFamily="34" charset="0"/>
              </a:rPr>
              <a:t>В.Ф.Шаталова</a:t>
            </a: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)</a:t>
            </a:r>
            <a:b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 Украина, 1980-е годы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ECB182A-48D8-4B5D-B9CC-851F0EB8DD55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>
          <a:xfrm>
            <a:off x="5208609" y="3055716"/>
            <a:ext cx="6702342" cy="307886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Разработал систему обучения с использованием опорных сигналов - взаимосвязанных ключевых слов, условных знаков, рисунков и формул с кратким выводом.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Практическая деятельность основана на </a:t>
            </a:r>
            <a:r>
              <a:rPr lang="ru-RU" altLang="ru-RU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педагогике сотрудничества.</a:t>
            </a:r>
          </a:p>
        </p:txBody>
      </p:sp>
      <p:pic>
        <p:nvPicPr>
          <p:cNvPr id="17412" name="Picture 5">
            <a:extLst>
              <a:ext uri="{FF2B5EF4-FFF2-40B4-BE49-F238E27FC236}">
                <a16:creationId xmlns:a16="http://schemas.microsoft.com/office/drawing/2014/main" id="{A132BE93-E3BE-48D5-A4F5-CD9F53582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39" y="2938860"/>
            <a:ext cx="4340507" cy="3883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3" name="Picture 6">
            <a:extLst>
              <a:ext uri="{FF2B5EF4-FFF2-40B4-BE49-F238E27FC236}">
                <a16:creationId xmlns:a16="http://schemas.microsoft.com/office/drawing/2014/main" id="{56C0BCA6-3A6E-4EC9-8E0B-588BB93F4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0"/>
            <a:ext cx="3733800" cy="258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80E55F-4CAB-4C27-BAC9-77A2BB4FA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105" y="497651"/>
            <a:ext cx="9605635" cy="57224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Дидактическая система </a:t>
            </a:r>
            <a:r>
              <a:rPr lang="ru-RU" sz="2800" b="1" i="1" dirty="0">
                <a:solidFill>
                  <a:srgbClr val="C00000"/>
                </a:solidFill>
                <a:latin typeface="Arial Black" panose="020B0A04020102020204" pitchFamily="34" charset="0"/>
              </a:rPr>
              <a:t>П.Я. Гальперина</a:t>
            </a:r>
            <a:endParaRPr lang="ru-RU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954546-10C6-4D06-9987-94F6C7EB5D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39838" y="1502784"/>
            <a:ext cx="6937992" cy="496121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основывается на теории </a:t>
            </a: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поэтапного формирования умственных действий,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 широкого понимания обучения : любая деятельность, т.к. в ее основе получение новой информации и умения, при этом получаемая им информация обретает новое качество.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В деятельности учащихся три стороны: ориентировочную, исполнительную, контрольную.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Этапы умственных действий:  1. мотивационный (внутренняя и внешняя мотивация),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2. ориентировочный (модель действия), 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3. материализованный (непосредственное выполнение действий с предметами, схемы, чертежи и др.),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внешнеречевой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 (учащийся проговаривает, что будет делать или письменно фиксирует),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Внутриречевой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 (беззвучная устная речь)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6. Умственного (внутреннего действия), действие максимально 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автомотизируются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, сокращаются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8A9EC8-A46F-46AD-A44D-A7F50F2BCD9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77830" y="2017343"/>
            <a:ext cx="3681093" cy="34415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28E68DF8-5A5B-4C7C-A7D8-53486483B97D}"/>
              </a:ext>
            </a:extLst>
          </p:cNvPr>
          <p:cNvSpPr/>
          <p:nvPr/>
        </p:nvSpPr>
        <p:spPr>
          <a:xfrm>
            <a:off x="7636060" y="1439426"/>
            <a:ext cx="4294808" cy="110783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srgbClr val="002060"/>
                </a:solidFill>
              </a:rPr>
              <a:t>Гальперин Петр Яковлевич, советский педагог  </a:t>
            </a:r>
            <a:r>
              <a:rPr lang="ru-RU" sz="1600" dirty="0">
                <a:solidFill>
                  <a:srgbClr val="002060"/>
                </a:solidFill>
              </a:rPr>
              <a:t>(1901-1987) 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77A502E0-C3F9-4449-B632-2912B398BB16}"/>
              </a:ext>
            </a:extLst>
          </p:cNvPr>
          <p:cNvSpPr/>
          <p:nvPr/>
        </p:nvSpPr>
        <p:spPr>
          <a:xfrm>
            <a:off x="9054758" y="2606430"/>
            <a:ext cx="2004165" cy="80166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+ </a:t>
            </a:r>
            <a:r>
              <a:rPr lang="ru-RU" dirty="0" err="1">
                <a:solidFill>
                  <a:srgbClr val="002060"/>
                </a:solidFill>
              </a:rPr>
              <a:t>Н.Ф.Талызина</a:t>
            </a:r>
            <a:endParaRPr lang="ru-RU" dirty="0">
              <a:solidFill>
                <a:srgbClr val="00206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D3F8A353-B2E5-40F4-A583-AF968FD92D92}"/>
              </a:ext>
            </a:extLst>
          </p:cNvPr>
          <p:cNvSpPr/>
          <p:nvPr/>
        </p:nvSpPr>
        <p:spPr>
          <a:xfrm>
            <a:off x="7574653" y="4177996"/>
            <a:ext cx="4417622" cy="2286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</a:rPr>
              <a:t>Положения </a:t>
            </a:r>
            <a:r>
              <a:rPr lang="ru-RU" sz="1600" b="1" dirty="0">
                <a:solidFill>
                  <a:srgbClr val="C00000"/>
                </a:solidFill>
              </a:rPr>
              <a:t>теории поэтапного формирования умственных действий</a:t>
            </a:r>
            <a:r>
              <a:rPr lang="ru-RU" sz="1600" b="1" dirty="0">
                <a:solidFill>
                  <a:srgbClr val="002060"/>
                </a:solidFill>
              </a:rPr>
              <a:t> позволяют организовывать эффективное обучение и самообучение не только в школе, но и в учреждении высшего образования и при самообразовании</a:t>
            </a: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2401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21A7A5-CD66-45D2-9B42-AA1C29D7E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08" y="458271"/>
            <a:ext cx="11646783" cy="606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Система развивающего обучения В.В. Давыдова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AAC7FD-AAC9-4548-B93A-A486A11293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72608" y="1747776"/>
            <a:ext cx="4102622" cy="502341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усвоение школьниками определенного содержания учебных предметов может служить основой формирования у них теоретического мышления, которое осуществляется путем создания содержательных абстракций и обобщений; посредствам восхождения от абстрактного к конкретному.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3616EF-C8B7-435B-B7F9-694B847C92D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81094" y="1747776"/>
            <a:ext cx="6519970" cy="502341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учебно-воспитательный процесс осуществляется на основе усвоения содержания системы учебных предметов;</a:t>
            </a:r>
          </a:p>
          <a:p>
            <a:pPr marL="0" indent="0"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каждый учебный предмет - проекция той или иной «высокой» формы общественного сознания (науки, искусства, нравственности, права) в плоскость усвоения;</a:t>
            </a:r>
          </a:p>
          <a:p>
            <a:pPr marL="0" indent="0"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основа учебного предмета - программа, т.е. систематическое и иерархическое описание тех знаний и умений, которые подлежат усвоению; фиксирует содержание учебного предмета, определяет методы преподавания, проектирует тот тип мышления, который формируется у обучающегося при усвоении ими предлагаемого материала; </a:t>
            </a:r>
          </a:p>
          <a:p>
            <a:pPr marL="0" indent="0">
              <a:buNone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содержание учебных предметов – в соответствии с особенностями и структурой учебной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3349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2273" y="567160"/>
            <a:ext cx="10150997" cy="47089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6000" b="1" i="1" dirty="0">
              <a:latin typeface="Comic Sans MS" panose="030F0702030302020204" pitchFamily="66" charset="0"/>
            </a:endParaRPr>
          </a:p>
          <a:p>
            <a:pPr algn="ctr"/>
            <a:endParaRPr lang="ru-RU" sz="6000" b="1" i="1" dirty="0">
              <a:latin typeface="Comic Sans MS" panose="030F0702030302020204" pitchFamily="66" charset="0"/>
            </a:endParaRPr>
          </a:p>
          <a:p>
            <a:pPr algn="ctr"/>
            <a:r>
              <a:rPr lang="ru-RU" sz="6000" b="1" i="1" dirty="0">
                <a:latin typeface="Comic Sans MS" panose="030F0702030302020204" pitchFamily="66" charset="0"/>
              </a:rPr>
              <a:t>Благодарю за внимание! </a:t>
            </a:r>
          </a:p>
          <a:p>
            <a:pPr algn="ctr"/>
            <a:endParaRPr lang="ru-RU" sz="6000" b="1" i="1" dirty="0">
              <a:latin typeface="Comic Sans MS" panose="030F0702030302020204" pitchFamily="66" charset="0"/>
            </a:endParaRPr>
          </a:p>
          <a:p>
            <a:pPr algn="ctr"/>
            <a:endParaRPr lang="ru-RU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094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Box 8">
            <a:extLst>
              <a:ext uri="{FF2B5EF4-FFF2-40B4-BE49-F238E27FC236}">
                <a16:creationId xmlns:a16="http://schemas.microsoft.com/office/drawing/2014/main" id="{98919A9D-0D66-4099-9A0D-CC808A61D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0620" y="454691"/>
            <a:ext cx="10093123" cy="452431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endParaRPr lang="be-BY" altLang="ru-RU" sz="2400" u="sng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lvl="1" eaLnBrk="1" hangingPunct="1"/>
            <a:r>
              <a:rPr lang="be-BY" altLang="ru-RU" sz="2400" u="sng" dirty="0">
                <a:solidFill>
                  <a:srgbClr val="C00000"/>
                </a:solidFill>
                <a:latin typeface="Arial Black" panose="020B0A04020102020204" pitchFamily="34" charset="0"/>
              </a:rPr>
              <a:t>Дидактика</a:t>
            </a:r>
            <a:endParaRPr lang="be-BY" altLang="ru-RU" sz="24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lvl="1" eaLnBrk="1" hangingPunct="1"/>
            <a:r>
              <a:rPr lang="be-BY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	Изучает </a:t>
            </a:r>
            <a:r>
              <a:rPr lang="be-BY" altLang="ru-RU" sz="2000" b="1" i="1" dirty="0">
                <a:solidFill>
                  <a:srgbClr val="C00000"/>
                </a:solidFill>
                <a:latin typeface="Arial Black" panose="020B0A04020102020204" pitchFamily="34" charset="0"/>
              </a:rPr>
              <a:t>закономерности</a:t>
            </a:r>
            <a:r>
              <a:rPr lang="be-BY" alt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 процесса обучения в учреждениях образования с целью совершенствования его содержания, средств, форм и методов</a:t>
            </a:r>
          </a:p>
          <a:p>
            <a:pPr eaLnBrk="1" hangingPunct="1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be-BY" altLang="ru-RU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be-BY" altLang="ru-RU" sz="2000" dirty="0">
              <a:solidFill>
                <a:srgbClr val="0B5395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be-BY" altLang="ru-RU" sz="2000" dirty="0">
              <a:solidFill>
                <a:srgbClr val="0B5395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be-BY" altLang="ru-RU" sz="2000" dirty="0">
              <a:solidFill>
                <a:srgbClr val="0B5395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be-BY" altLang="ru-RU" sz="2000" dirty="0">
              <a:solidFill>
                <a:srgbClr val="0B5395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be-BY" altLang="ru-RU" sz="2000" u="sng" dirty="0">
              <a:solidFill>
                <a:srgbClr val="0B5395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be-BY" altLang="ru-RU" sz="2000" u="sng" dirty="0">
                <a:solidFill>
                  <a:srgbClr val="0B539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be-BY" altLang="ru-RU" sz="2000" dirty="0">
              <a:solidFill>
                <a:srgbClr val="0B5395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be-BY" altLang="ru-RU" sz="2000" dirty="0">
                <a:solidFill>
                  <a:srgbClr val="0B5395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be-BY" altLang="ru-RU" sz="2000" u="sng" dirty="0">
                <a:solidFill>
                  <a:srgbClr val="0B539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000" u="sng" dirty="0">
              <a:solidFill>
                <a:srgbClr val="0B539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438275" y="3429000"/>
            <a:ext cx="3261048" cy="251170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Справочно</a:t>
            </a:r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be-BY" altLang="ru-RU" sz="1600" b="1" dirty="0">
                <a:solidFill>
                  <a:srgbClr val="0B539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Закономерности – </a:t>
            </a:r>
          </a:p>
          <a:p>
            <a:pPr algn="just"/>
            <a:r>
              <a:rPr lang="be-BY" altLang="ru-RU" sz="1600" b="1" dirty="0">
                <a:solidFill>
                  <a:srgbClr val="0B539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это объективно существующие тенденции, существенные связи общественных явлений или этапы повторяющихся процессов.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788089" y="2187615"/>
            <a:ext cx="5485654" cy="393728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Clr>
                <a:srgbClr val="0BD0D9"/>
              </a:buClr>
            </a:pPr>
            <a:r>
              <a:rPr lang="be-BY" altLang="ru-RU" b="1" dirty="0">
                <a:solidFill>
                  <a:srgbClr val="0B5395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Основные закономерности процесса обучения: </a:t>
            </a:r>
          </a:p>
          <a:p>
            <a:pPr algn="just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процесс обучения </a:t>
            </a:r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органически </a:t>
            </a: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связан с процессами воспитания и развития,</a:t>
            </a:r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которые в совокупности образуют целостный процесс образования человека;</a:t>
            </a:r>
            <a:r>
              <a:rPr lang="be-BY" alt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ru-RU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en-US" altLang="ru-RU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процессе обучения</a:t>
            </a:r>
            <a:r>
              <a:rPr lang="ru-RU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естественным образом </a:t>
            </a: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связаны процессы преподавания и учения, деятельность педагога и обучающегося; </a:t>
            </a:r>
          </a:p>
          <a:p>
            <a:pPr algn="just">
              <a:buClr>
                <a:srgbClr val="0BD0D9"/>
              </a:buClr>
              <a:buFont typeface="Wingdings 2" panose="05020102010507070707" pitchFamily="18" charset="2"/>
              <a:buChar char=""/>
            </a:pPr>
            <a:endParaRPr lang="ru-RU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rgbClr val="0BD0D9"/>
              </a:buClr>
              <a:buFont typeface="Wingdings 2" panose="05020102010507070707" pitchFamily="18" charset="2"/>
              <a:buChar char=""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процессе обучения логически связаны его элементы – цель, задачи, содержание, средства, методы, формы;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510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F86FF4-9714-488C-9C05-AD85BC890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3002" y="206668"/>
            <a:ext cx="6585996" cy="12401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br>
              <a:rPr lang="ru-RU" sz="2800" i="1" dirty="0">
                <a:latin typeface="Arial Black" panose="020B0A04020102020204" pitchFamily="34" charset="0"/>
              </a:rPr>
            </a:br>
            <a:r>
              <a:rPr lang="ru-RU" sz="2800" i="1" dirty="0">
                <a:latin typeface="Arial Black" panose="020B0A04020102020204" pitchFamily="34" charset="0"/>
              </a:rPr>
              <a:t>Задачи дидактики: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99425D-2C5E-432C-B516-3CB0AE7DCB0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18937" y="1792704"/>
            <a:ext cx="4319337" cy="439975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1) отвечать на вопросы «зачем», «чему» и «как необходимо обучать»;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2) описывать и объяснять процесс обучения и условия его реализации;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3) исследовать сущность, закономерности и принципы обучения в связи с воспитанием и развитием учащихся, их творческой самореализации и развитием способностей;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4) определять педагогические основы содержания обучения;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5) разрабатывать новые обучающие системы, технологии, формы, методы и приемы обучения;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6C88AD8-41E4-4F4F-95C1-8F0846E1D4F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568395" y="1792704"/>
            <a:ext cx="4504668" cy="439975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" indent="0">
              <a:lnSpc>
                <a:spcPct val="100000"/>
              </a:lnSpc>
              <a:buNone/>
            </a:pP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6) конструировать системы диагностики, контроля и оценки результатов обучения;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7) прогнозировать результаты обучения на основе различных концепций образования.</a:t>
            </a:r>
          </a:p>
          <a:p>
            <a:pPr marL="45720" indent="0">
              <a:buNone/>
            </a:pPr>
            <a:endParaRPr lang="ru-RU" sz="16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18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Различают общую и частные дидактики</a:t>
            </a:r>
            <a:r>
              <a:rPr lang="ru-RU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 Общая дидактика: «зачем», «чему» и «как» учить по всем учебным предметам и на всех уровнях; </a:t>
            </a:r>
          </a:p>
          <a:p>
            <a:pPr marL="4572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это теоретическая основа частных дидактик, которые исследуют проблемы обучения по отдельным учебным предметам или на разных уровнях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664766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E88249-0CC7-472D-8DDF-6019BBD80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170" y="219695"/>
            <a:ext cx="9784132" cy="70628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Основные категории общей дидактики</a:t>
            </a:r>
            <a:b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68E7B7-E3C4-4E92-AAD7-7BA9266C3CF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1226916"/>
            <a:ext cx="4190035" cy="5447016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Обучение – </a:t>
            </a: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целенаправленный процесс организации и стимулирования учебной деятельности обучающихся по овладению ими знаниями, умениями, навыками, формированию у них компетенций, развитию их творческих способностей (Кодекс); </a:t>
            </a:r>
          </a:p>
          <a:p>
            <a:pPr marL="0" indent="0">
              <a:buNone/>
            </a:pPr>
            <a:endParaRPr lang="ru-RU" sz="16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Обучение – совместная деятельность педагога и обучающегося, их упорядоченное сотрудничество, направленное на достижение поставленной цели </a:t>
            </a:r>
            <a:r>
              <a:rPr lang="ru-RU" sz="1600" b="1" i="1" dirty="0">
                <a:latin typeface="Calibri" panose="020F0502020204030204" pitchFamily="34" charset="0"/>
                <a:cs typeface="Calibri" panose="020F0502020204030204" pitchFamily="34" charset="0"/>
              </a:rPr>
              <a:t>(Бороздина Г.В.)</a:t>
            </a:r>
          </a:p>
          <a:p>
            <a:pPr marL="0" indent="0">
              <a:buNone/>
            </a:pP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Учение – </a:t>
            </a: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процесс деятельности об</a:t>
            </a:r>
            <a:r>
              <a:rPr lang="ru-RU" sz="16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учающегося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, в ходе которого у него формируются новые знания, умения, формы деятельности и поведения, совершенствуются ранее приобретенные.</a:t>
            </a:r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55920A-AED8-46A9-A801-3F3C6BBFB9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1" y="1226916"/>
            <a:ext cx="5073569" cy="5411389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Преподавание –</a:t>
            </a: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упорядоченная деятельность </a:t>
            </a:r>
            <a:r>
              <a:rPr lang="ru-RU" sz="16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педагога</a:t>
            </a: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по реализации цели и задач обучения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; обеспечения информирования, восприятия, осознания, усвоения, упрочения и практического применения знаний.</a:t>
            </a:r>
          </a:p>
          <a:p>
            <a:pPr marL="0" indent="0">
              <a:lnSpc>
                <a:spcPct val="100000"/>
              </a:lnSpc>
              <a:buNone/>
            </a:pPr>
            <a:endParaRPr lang="ru-RU" sz="1600" b="1" dirty="0">
              <a:solidFill>
                <a:srgbClr val="C00000"/>
              </a:solidFill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Содержание обучения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– система научных знаний, практических умений и навыков, способов деятельности и мышления, которыми необходимо овладеть в процессе обучения</a:t>
            </a:r>
          </a:p>
          <a:p>
            <a:pPr marL="0" indent="0">
              <a:buNone/>
            </a:pPr>
            <a:endParaRPr lang="ru-RU" sz="1600" b="1" dirty="0">
              <a:solidFill>
                <a:srgbClr val="C00000"/>
              </a:solidFill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Организация обучения </a:t>
            </a:r>
            <a:r>
              <a:rPr lang="ru-RU" sz="1600" b="1" dirty="0">
                <a:latin typeface="Arial Black" panose="020B0A04020102020204" pitchFamily="34" charset="0"/>
                <a:cs typeface="Calibri" panose="020F0502020204030204" pitchFamily="34" charset="0"/>
              </a:rPr>
              <a:t>–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упорядочение дидактического процесса по определенным критериям, придание ему необходимой формы для реализации поставленной цели.</a:t>
            </a:r>
          </a:p>
          <a:p>
            <a:pPr marL="45720" indent="0">
              <a:buNone/>
            </a:pPr>
            <a:endParaRPr lang="ru-RU" sz="1600" b="1" dirty="0">
              <a:solidFill>
                <a:srgbClr val="C00000"/>
              </a:solidFill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Цель учебная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– идеальное мысленное предвидение результата учебной деятельности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954388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E88249-0CC7-472D-8DDF-6019BBD80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226" y="255319"/>
            <a:ext cx="8866208" cy="56648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Основные категории общей дидактики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68E7B7-E3C4-4E92-AAD7-7BA9266C3CF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87077" y="1215340"/>
            <a:ext cx="2407385" cy="5642659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Форма обучения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– способ существования учебного процесса с учетом количества обучающихся, временем и местом обучения, порядком его осуществления и т.д.</a:t>
            </a:r>
          </a:p>
          <a:p>
            <a:pPr marL="0" indent="0">
              <a:buNone/>
            </a:pP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Метод обучения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– путь достижения цели и задач обучения</a:t>
            </a:r>
          </a:p>
          <a:p>
            <a:pPr marL="0" indent="0">
              <a:buNone/>
            </a:pP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Средства обучения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– предметная поддержка учебного процесса</a:t>
            </a:r>
          </a:p>
          <a:p>
            <a:pPr marL="0" indent="0">
              <a:buNone/>
            </a:pP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Результаты обучения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– степень реализации намеченной цели </a:t>
            </a:r>
          </a:p>
          <a:p>
            <a:pPr marL="0" indent="0">
              <a:buNone/>
            </a:pP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55920A-AED8-46A9-A801-3F3C6BBFB9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51139" y="1215341"/>
            <a:ext cx="7353784" cy="4508565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fontAlgn="t">
              <a:lnSpc>
                <a:spcPct val="100000"/>
              </a:lnSpc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Знания — факты науки, понятия, правила, законы, теории, которые составляют теоретическую основу учебного предмета это отражение человеком объективной действительности в форме фактов, представлений, понятий и законов науки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 fontAlgn="t">
              <a:lnSpc>
                <a:spcPct val="100000"/>
              </a:lnSpc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Умения – способность учащихся использовать знания  в разных видах деятельности (применять  усвоенные знания на практике).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Навыки – умения, доведенные до автоматизма, высокой степени совершенства.</a:t>
            </a:r>
          </a:p>
          <a:p>
            <a:pPr mar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Компетенции – приобретаемые в процессе обучения и воспитания способности осуществлять деятельность в соответствии с полученным образованием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51139" y="4526376"/>
            <a:ext cx="7353784" cy="233162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Знания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отражение познаваемого мира в сознании человека;  </a:t>
            </a:r>
          </a:p>
          <a:p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Знание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— проверенный практикой результат познания действительности, верное ее отражение в мышлении человека; выступает в виде понятий, законов, принципов, суждений:</a:t>
            </a:r>
          </a:p>
          <a:p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Знания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 коллективный опыт человечества, результат познания объективной действительности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914097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718701-5864-4BB3-ACA7-71F1396D6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5613" y="277792"/>
            <a:ext cx="8379557" cy="77436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Функции процесса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EACF2A-6CC5-4346-B4F5-BA8B965DC7E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91249" y="1388960"/>
            <a:ext cx="4340507" cy="50812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" indent="0">
              <a:buNone/>
            </a:pPr>
            <a:endParaRPr lang="ru-RU" sz="16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обучающая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функция (вооружение учащихся системой научных знаний с учетом действующего образовательного стандарта);</a:t>
            </a:r>
          </a:p>
          <a:p>
            <a:pPr marL="45720" indent="0">
              <a:buNone/>
            </a:pPr>
            <a:endParaRPr lang="ru-RU" sz="16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развивающая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функция (повышение уровня мыслительных операций, быстроты и точности восприятия, развитие различных видов памяти, развитие информативности и выразительности речи, эмоционально-волевой, мотивационной сфер;    </a:t>
            </a:r>
          </a:p>
          <a:p>
            <a:pPr marL="45720" indent="0">
              <a:buNone/>
            </a:pP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 воспитывающая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функция (передача информации о социально-культурных ценностях личности, формирование мировоззрения, нравственно-этических представлений и др.)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71E539-93FA-4731-9A2B-DA2B531F431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73073" y="1388960"/>
            <a:ext cx="3777858" cy="496433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ru-R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ru-R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ru-R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>
              <a:buNone/>
            </a:pPr>
            <a:endParaRPr lang="ru-R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>
              <a:buNone/>
            </a:pPr>
            <a:endParaRPr lang="ru-R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Подготовка к профессиональной деятельности? </a:t>
            </a:r>
          </a:p>
        </p:txBody>
      </p:sp>
    </p:spTree>
    <p:extLst>
      <p:ext uri="{BB962C8B-B14F-4D97-AF65-F5344CB8AC3E}">
        <p14:creationId xmlns:p14="http://schemas.microsoft.com/office/powerpoint/2010/main" val="3580284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2E7392-FEFA-4E4E-B9F2-C929BAE6D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6723" y="249858"/>
            <a:ext cx="6342927" cy="78949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Принципы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1B592B-748F-4AF4-84F1-8F009B2D14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2953" y="1770926"/>
            <a:ext cx="5131792" cy="477064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Классические принципы обучения:</a:t>
            </a:r>
          </a:p>
          <a:p>
            <a:pPr marL="45720"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Нормы, требования, которые необходимо соблюдать, чтобы достичь высоких результатов в учебном процессе:</a:t>
            </a:r>
          </a:p>
          <a:p>
            <a:pPr marL="45720" indent="0">
              <a:buNone/>
            </a:pPr>
            <a:r>
              <a:rPr lang="ru-RU" sz="1600" dirty="0"/>
              <a:t> </a:t>
            </a:r>
            <a:endParaRPr lang="ru-RU" sz="1600" dirty="0">
              <a:latin typeface="Arial Black" panose="020B0A04020102020204" pitchFamily="34" charset="0"/>
            </a:endParaRPr>
          </a:p>
          <a:p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itchFamily="18" charset="0"/>
              </a:rPr>
              <a:t>научность 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itchFamily="18" charset="0"/>
              </a:rPr>
              <a:t>сознательность и активность.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itchFamily="18" charset="0"/>
              </a:rPr>
              <a:t>наглядность,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itchFamily="18" charset="0"/>
              </a:rPr>
              <a:t>систематичность и последовательность,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itchFamily="18" charset="0"/>
              </a:rPr>
              <a:t>преемственность,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itchFamily="18" charset="0"/>
              </a:rPr>
              <a:t>доступность,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itchFamily="18" charset="0"/>
              </a:rPr>
              <a:t>прочность, 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itchFamily="18" charset="0"/>
              </a:rPr>
              <a:t>связь теории с практикой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3324C7C-A2DC-4A31-8534-F11A9000EF5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12375" y="1770926"/>
            <a:ext cx="4537276" cy="4770647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Современная наука и практика  дополнила:</a:t>
            </a:r>
          </a:p>
          <a:p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 развивающего обучения</a:t>
            </a:r>
          </a:p>
          <a:p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 обучения на высшем уровне  (на пределе умственных возможностей) постоянное напряжение интеллекта</a:t>
            </a:r>
          </a:p>
          <a:p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 опережающего обучения</a:t>
            </a:r>
          </a:p>
          <a:p>
            <a:pPr marL="45720" indent="0">
              <a:buNone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(забегание вперед, связь между темами) </a:t>
            </a:r>
          </a:p>
          <a:p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 опоры (внедрение опорных конспектов, овладение практикой целостного усвоения материала)</a:t>
            </a:r>
          </a:p>
          <a:p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 создания оптимальных условий для обучения</a:t>
            </a:r>
          </a:p>
          <a:p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 воспитывающего обучения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54441BB1-1CDB-42FC-93C1-67BC3342B1BB}"/>
              </a:ext>
            </a:extLst>
          </p:cNvPr>
          <p:cNvSpPr/>
          <p:nvPr/>
        </p:nvSpPr>
        <p:spPr>
          <a:xfrm>
            <a:off x="562953" y="249858"/>
            <a:ext cx="3557634" cy="94624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2"/>
                </a:solidFill>
                <a:latin typeface="Arial Black" panose="020B0A04020102020204" pitchFamily="34" charset="0"/>
              </a:rPr>
              <a:t>Впервые обосновал </a:t>
            </a:r>
          </a:p>
          <a:p>
            <a:pPr algn="ctr"/>
            <a:r>
              <a:rPr lang="ru-RU" sz="1400" dirty="0">
                <a:solidFill>
                  <a:schemeClr val="tx2"/>
                </a:solidFill>
                <a:latin typeface="Arial Black" panose="020B0A04020102020204" pitchFamily="34" charset="0"/>
              </a:rPr>
              <a:t>Я.А. Коменский (17 в. ) </a:t>
            </a:r>
          </a:p>
        </p:txBody>
      </p:sp>
    </p:spTree>
    <p:extLst>
      <p:ext uri="{BB962C8B-B14F-4D97-AF65-F5344CB8AC3E}">
        <p14:creationId xmlns:p14="http://schemas.microsoft.com/office/powerpoint/2010/main" val="425851801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2058</TotalTime>
  <Words>2569</Words>
  <Application>Microsoft Office PowerPoint</Application>
  <PresentationFormat>Широкоэкранный</PresentationFormat>
  <Paragraphs>425</Paragraphs>
  <Slides>35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35</vt:i4>
      </vt:variant>
    </vt:vector>
  </HeadingPairs>
  <TitlesOfParts>
    <vt:vector size="46" baseType="lpstr">
      <vt:lpstr>Arial</vt:lpstr>
      <vt:lpstr>Arial Black</vt:lpstr>
      <vt:lpstr>Calibri</vt:lpstr>
      <vt:lpstr>Comic Sans MS</vt:lpstr>
      <vt:lpstr>Georgia</vt:lpstr>
      <vt:lpstr>Times New Roman</vt:lpstr>
      <vt:lpstr>Trebuchet MS</vt:lpstr>
      <vt:lpstr>Wingdings</vt:lpstr>
      <vt:lpstr>Wingdings 2</vt:lpstr>
      <vt:lpstr>Воздушный поток</vt:lpstr>
      <vt:lpstr>1_Воздушный поток</vt:lpstr>
      <vt:lpstr> Раздел 2. Дидактика    Тема 7  ПРОЦЕСС ОБУЧЕНИЯ КАК ЦЕЛОСТНАЯ СИСТЕМА </vt:lpstr>
      <vt:lpstr>Презентация PowerPoint</vt:lpstr>
      <vt:lpstr> ОБУЧЕНИЕ (ТЕОРИЯ + ПРАКТИКА)</vt:lpstr>
      <vt:lpstr>Презентация PowerPoint</vt:lpstr>
      <vt:lpstr> Задачи дидактики:</vt:lpstr>
      <vt:lpstr>Основные категории общей дидактики </vt:lpstr>
      <vt:lpstr>Основные категории общей дидактики</vt:lpstr>
      <vt:lpstr>Функции процесса обучения</vt:lpstr>
      <vt:lpstr>Принципы обучения</vt:lpstr>
      <vt:lpstr>Структура процесса обучения </vt:lpstr>
      <vt:lpstr>Презентация PowerPoint</vt:lpstr>
      <vt:lpstr>Презентация PowerPoint</vt:lpstr>
      <vt:lpstr>Презентация PowerPoint</vt:lpstr>
      <vt:lpstr>Организационно-содержательная структура обучения</vt:lpstr>
      <vt:lpstr>Организационно-содержательная структура обучения</vt:lpstr>
      <vt:lpstr>Презентация PowerPoint</vt:lpstr>
      <vt:lpstr>Цель обучения</vt:lpstr>
      <vt:lpstr>Задачи обучения – пути реализации цели </vt:lpstr>
      <vt:lpstr>Содержание обучения </vt:lpstr>
      <vt:lpstr>Средства  и формы обучения </vt:lpstr>
      <vt:lpstr> Методы обучения</vt:lpstr>
      <vt:lpstr>Дидактическая система </vt:lpstr>
      <vt:lpstr>Дидактические системы</vt:lpstr>
      <vt:lpstr>ПЕДАГОГИЧЕСКАЯ СИСТЕМА  И.Г. ПЕСТАЛОЦЦИ (1746-1827)   </vt:lpstr>
      <vt:lpstr> ПЕДАГОГИЧЕСКАЯ СИСТЕМА А. ДИСТЕРВЕГА  (1790-1866)</vt:lpstr>
      <vt:lpstr>ПЕДАГОГИЧЕСКИЕ ВЗГЛЯДЫ И.Ф. ГЕРБАРТА (1776-1841)  «Обучение воспитывает нравственного человека» И.Ф. Гербарт </vt:lpstr>
      <vt:lpstr>Дальтон-план  Елена Паркхерст, США, 1920-30-е годы</vt:lpstr>
      <vt:lpstr>Йена-план   Петер Петерсон;  Германия, Польша  1920-30-е годы</vt:lpstr>
      <vt:lpstr>Проблемное обучение                                    Джон Дьюи, США, 1920-е годы.  М.И.Махмутов, И.Я.Лернер, М.Н.Скаткин (советская дидактика 1960-е гг.)</vt:lpstr>
      <vt:lpstr>Развивающее обучение   В.В.Давыдов, Д.Б.Эльконин, Л.В.Занков;  Советская дидактика, 1950-60 гг. начальная школа</vt:lpstr>
      <vt:lpstr>Эвристическое обучение   Дж. Брунер, США, 1950-е гг.  А. Хуторской, Школа свободного развития, Россия, 1990-е гг. - 2020 </vt:lpstr>
      <vt:lpstr> Педагогика сотрудничества.  (Методика В.Ф.Шаталова)  Украина, 1980-е годы</vt:lpstr>
      <vt:lpstr>Дидактическая система П.Я. Гальперина</vt:lpstr>
      <vt:lpstr>Система развивающего обучения В.В. Давыдова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166</cp:revision>
  <cp:lastPrinted>2022-09-12T21:30:05Z</cp:lastPrinted>
  <dcterms:created xsi:type="dcterms:W3CDTF">2020-09-07T03:13:46Z</dcterms:created>
  <dcterms:modified xsi:type="dcterms:W3CDTF">2025-04-14T10:59:41Z</dcterms:modified>
</cp:coreProperties>
</file>