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61" r:id="rId1"/>
  </p:sldMasterIdLst>
  <p:notesMasterIdLst>
    <p:notesMasterId r:id="rId15"/>
  </p:notesMasterIdLst>
  <p:sldIdLst>
    <p:sldId id="319" r:id="rId2"/>
    <p:sldId id="516" r:id="rId3"/>
    <p:sldId id="514" r:id="rId4"/>
    <p:sldId id="343" r:id="rId5"/>
    <p:sldId id="402" r:id="rId6"/>
    <p:sldId id="485" r:id="rId7"/>
    <p:sldId id="505" r:id="rId8"/>
    <p:sldId id="508" r:id="rId9"/>
    <p:sldId id="449" r:id="rId10"/>
    <p:sldId id="503" r:id="rId11"/>
    <p:sldId id="510" r:id="rId12"/>
    <p:sldId id="511" r:id="rId13"/>
    <p:sldId id="509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87843" autoAdjust="0"/>
  </p:normalViewPr>
  <p:slideViewPr>
    <p:cSldViewPr>
      <p:cViewPr varScale="1">
        <p:scale>
          <a:sx n="103" d="100"/>
          <a:sy n="103" d="100"/>
        </p:scale>
        <p:origin x="642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760BB4-49DC-46A2-96D0-6E9F65C82554}" type="datetimeFigureOut">
              <a:rPr lang="ru-RU" smtClean="0"/>
              <a:t>14.04.2025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1BD3DC-1AD5-4CEE-9031-15DDD408F4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62160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1BD3DC-1AD5-4CEE-9031-15DDD408F46C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92507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D2D05-405F-431E-A8F2-1B110E0E0810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76DB3-846A-4448-8F9D-0849F428B6F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06017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D2D05-405F-431E-A8F2-1B110E0E0810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76DB3-846A-4448-8F9D-0849F428B6F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15355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D2D05-405F-431E-A8F2-1B110E0E0810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76DB3-846A-4448-8F9D-0849F428B6F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71298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D2D05-405F-431E-A8F2-1B110E0E0810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76DB3-846A-4448-8F9D-0849F428B6F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174057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D2D05-405F-431E-A8F2-1B110E0E0810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76DB3-846A-4448-8F9D-0849F428B6F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82123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D2D05-405F-431E-A8F2-1B110E0E0810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76DB3-846A-4448-8F9D-0849F428B6F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289523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D2D05-405F-431E-A8F2-1B110E0E0810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76DB3-846A-4448-8F9D-0849F428B6F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29060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D2D05-405F-431E-A8F2-1B110E0E0810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76DB3-846A-4448-8F9D-0849F428B6F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45230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D2D05-405F-431E-A8F2-1B110E0E0810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76DB3-846A-4448-8F9D-0849F428B6F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96786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1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7250" y="2057399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709" y="2057400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D2D05-405F-431E-A8F2-1B110E0E0810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76DB3-846A-4448-8F9D-0849F428B6F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8770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D2D05-405F-431E-A8F2-1B110E0E0810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76DB3-846A-4448-8F9D-0849F428B6F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99686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D2D05-405F-431E-A8F2-1B110E0E0810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76DB3-846A-4448-8F9D-0849F428B6F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4754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D2D05-405F-431E-A8F2-1B110E0E0810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76DB3-846A-4448-8F9D-0849F428B6F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6985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D2D05-405F-431E-A8F2-1B110E0E0810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76DB3-846A-4448-8F9D-0849F428B6F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705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D2D05-405F-431E-A8F2-1B110E0E0810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76DB3-846A-4448-8F9D-0849F428B6F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55323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D2D05-405F-431E-A8F2-1B110E0E0810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76DB3-846A-4448-8F9D-0849F428B6F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16431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D2D05-405F-431E-A8F2-1B110E0E0810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76DB3-846A-4448-8F9D-0849F428B6F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36816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D2D05-405F-431E-A8F2-1B110E0E0810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76DB3-846A-4448-8F9D-0849F428B6F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71453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lumMod val="40000"/>
                <a:lumOff val="60000"/>
              </a:schemeClr>
            </a:gs>
            <a:gs pos="98000">
              <a:schemeClr val="bg2">
                <a:shade val="96000"/>
                <a:satMod val="120000"/>
                <a:lumMod val="21000"/>
                <a:lumOff val="79000"/>
                <a:alpha val="32000"/>
              </a:schemeClr>
            </a:gs>
          </a:gsLst>
          <a:lin ang="612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AAD2D05-405F-431E-A8F2-1B110E0E0810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05476DB3-846A-4448-8F9D-0849F428B6F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616954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262" r:id="rId1"/>
    <p:sldLayoutId id="2147484263" r:id="rId2"/>
    <p:sldLayoutId id="2147484264" r:id="rId3"/>
    <p:sldLayoutId id="2147484265" r:id="rId4"/>
    <p:sldLayoutId id="2147484266" r:id="rId5"/>
    <p:sldLayoutId id="2147484267" r:id="rId6"/>
    <p:sldLayoutId id="2147484268" r:id="rId7"/>
    <p:sldLayoutId id="2147484269" r:id="rId8"/>
    <p:sldLayoutId id="2147484270" r:id="rId9"/>
    <p:sldLayoutId id="2147484271" r:id="rId10"/>
    <p:sldLayoutId id="2147484272" r:id="rId11"/>
    <p:sldLayoutId id="2147484273" r:id="rId12"/>
    <p:sldLayoutId id="2147484274" r:id="rId13"/>
    <p:sldLayoutId id="2147484275" r:id="rId14"/>
    <p:sldLayoutId id="2147484276" r:id="rId15"/>
    <p:sldLayoutId id="2147484277" r:id="rId16"/>
    <p:sldLayoutId id="2147484278" r:id="rId17"/>
    <p:sldLayoutId id="2147484279" r:id="rId18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7837" y="1620185"/>
            <a:ext cx="7712860" cy="2456887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br>
              <a:rPr lang="ru-RU" sz="2400" dirty="0">
                <a:solidFill>
                  <a:schemeClr val="bg1"/>
                </a:solidFill>
                <a:latin typeface="Arial Black" panose="020B0A04020102020204" pitchFamily="34" charset="0"/>
              </a:rPr>
            </a:br>
            <a:br>
              <a:rPr lang="ru-RU" sz="2400" dirty="0">
                <a:solidFill>
                  <a:schemeClr val="bg1"/>
                </a:solidFill>
                <a:latin typeface="Arial Black" panose="020B0A04020102020204" pitchFamily="34" charset="0"/>
              </a:rPr>
            </a:br>
            <a:r>
              <a:rPr lang="ru-RU" sz="2000" cap="none" dirty="0">
                <a:solidFill>
                  <a:schemeClr val="bg1"/>
                </a:solidFill>
                <a:latin typeface="Arial Black" panose="020B0A04020102020204" pitchFamily="34" charset="0"/>
              </a:rPr>
              <a:t>Раздел</a:t>
            </a:r>
            <a:r>
              <a:rPr lang="ru-RU" sz="2000" dirty="0">
                <a:solidFill>
                  <a:schemeClr val="bg1"/>
                </a:solidFill>
                <a:latin typeface="Arial Black" panose="020B0A04020102020204" pitchFamily="34" charset="0"/>
              </a:rPr>
              <a:t> 2. Дидактика </a:t>
            </a:r>
            <a:br>
              <a:rPr lang="ru-RU" sz="2400" dirty="0">
                <a:solidFill>
                  <a:schemeClr val="bg1"/>
                </a:solidFill>
                <a:latin typeface="Arial Black" panose="020B0A04020102020204" pitchFamily="34" charset="0"/>
              </a:rPr>
            </a:br>
            <a:br>
              <a:rPr lang="ru-RU" sz="2400" dirty="0">
                <a:solidFill>
                  <a:schemeClr val="bg1"/>
                </a:solidFill>
                <a:latin typeface="Arial Black" panose="020B0A04020102020204" pitchFamily="34" charset="0"/>
              </a:rPr>
            </a:br>
            <a:r>
              <a:rPr lang="ru-RU" sz="2000" b="1" dirty="0">
                <a:solidFill>
                  <a:schemeClr val="bg1"/>
                </a:solidFill>
                <a:latin typeface="Arial Black" panose="020B0A04020102020204" pitchFamily="34" charset="0"/>
              </a:rPr>
              <a:t>Тема 14.  </a:t>
            </a:r>
            <a:br>
              <a:rPr lang="ru-RU" sz="2400" b="1" dirty="0">
                <a:solidFill>
                  <a:schemeClr val="bg1"/>
                </a:solidFill>
                <a:latin typeface="Arial Black" panose="020B0A04020102020204" pitchFamily="34" charset="0"/>
              </a:rPr>
            </a:br>
            <a:r>
              <a:rPr lang="ru-RU" sz="2400" b="1" dirty="0">
                <a:solidFill>
                  <a:schemeClr val="bg1"/>
                </a:solidFill>
                <a:latin typeface="Arial Black" panose="020B0A04020102020204" pitchFamily="34" charset="0"/>
              </a:rPr>
              <a:t>Сущность личностно-</a:t>
            </a:r>
            <a:br>
              <a:rPr lang="ru-RU" sz="2400" b="1" dirty="0">
                <a:solidFill>
                  <a:schemeClr val="bg1"/>
                </a:solidFill>
                <a:latin typeface="Arial Black" panose="020B0A04020102020204" pitchFamily="34" charset="0"/>
              </a:rPr>
            </a:br>
            <a:r>
              <a:rPr lang="ru-RU" sz="2400" b="1" dirty="0">
                <a:solidFill>
                  <a:schemeClr val="bg1"/>
                </a:solidFill>
                <a:latin typeface="Arial Black" panose="020B0A04020102020204" pitchFamily="34" charset="0"/>
              </a:rPr>
              <a:t>ориентированного образования</a:t>
            </a:r>
            <a:br>
              <a:rPr lang="ru-RU" sz="2400" dirty="0">
                <a:solidFill>
                  <a:schemeClr val="bg1"/>
                </a:solidFill>
                <a:latin typeface="Arial Black" panose="020B0A04020102020204" pitchFamily="34" charset="0"/>
              </a:rPr>
            </a:br>
            <a:endParaRPr lang="ru-RU" sz="24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4685262"/>
            <a:ext cx="7325436" cy="1212290"/>
          </a:xfrm>
        </p:spPr>
        <p:txBody>
          <a:bodyPr>
            <a:normAutofit fontScale="70000" lnSpcReduction="20000"/>
          </a:bodyPr>
          <a:lstStyle/>
          <a:p>
            <a:pPr algn="r"/>
            <a:endParaRPr lang="ru-RU" dirty="0"/>
          </a:p>
          <a:p>
            <a:pPr algn="r"/>
            <a:endParaRPr lang="ru-RU" dirty="0"/>
          </a:p>
          <a:p>
            <a:pPr algn="r"/>
            <a:r>
              <a:rPr lang="ru-RU" b="1" dirty="0">
                <a:solidFill>
                  <a:schemeClr val="bg1"/>
                </a:solidFill>
              </a:rPr>
              <a:t>Кузьминич Татьяна Васильевна, </a:t>
            </a:r>
          </a:p>
          <a:p>
            <a:pPr algn="r"/>
            <a:r>
              <a:rPr lang="ru-RU" b="1" dirty="0">
                <a:solidFill>
                  <a:schemeClr val="bg1"/>
                </a:solidFill>
              </a:rPr>
              <a:t>кандидат педагогических наук, доцент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CCDB4914-276E-41ED-B012-208D2969C247}"/>
              </a:ext>
            </a:extLst>
          </p:cNvPr>
          <p:cNvSpPr/>
          <p:nvPr/>
        </p:nvSpPr>
        <p:spPr>
          <a:xfrm>
            <a:off x="1748632" y="591116"/>
            <a:ext cx="14500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chemeClr val="bg1"/>
                </a:solidFill>
              </a:rPr>
              <a:t>Педагогика 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610597" y="548680"/>
            <a:ext cx="1872208" cy="792088"/>
          </a:xfrm>
          <a:prstGeom prst="round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bg1"/>
                </a:solidFill>
              </a:rPr>
              <a:t>2025</a:t>
            </a:r>
          </a:p>
        </p:txBody>
      </p:sp>
      <p:pic>
        <p:nvPicPr>
          <p:cNvPr id="6" name="Рисунок 5" descr="Академическая шапочка">
            <a:extLst>
              <a:ext uri="{FF2B5EF4-FFF2-40B4-BE49-F238E27FC236}">
                <a16:creationId xmlns:a16="http://schemas.microsoft.com/office/drawing/2014/main" id="{BC1D4802-FBC6-4D2B-BDCB-0ECB02E1648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187674" y="591116"/>
            <a:ext cx="626969" cy="626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94409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79A4E57-1B3A-426E-87A7-5DAADBAEC2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4944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rgbClr val="C00000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Образовательные стандарты  </a:t>
            </a:r>
            <a:r>
              <a:rPr lang="ru-RU" sz="1800" dirty="0">
                <a:solidFill>
                  <a:srgbClr val="C00000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Методологическая основа: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333DBDD-DB9F-4D17-97BB-72773CEC5B8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27584" y="1387678"/>
            <a:ext cx="7488832" cy="4876805"/>
          </a:xfrm>
        </p:spPr>
        <p:txBody>
          <a:bodyPr>
            <a:noAutofit/>
          </a:bodyPr>
          <a:lstStyle/>
          <a:p>
            <a:pPr marL="457200" lvl="1" indent="0">
              <a:buNone/>
            </a:pPr>
            <a:r>
              <a:rPr lang="ru-RU" sz="2000" b="1" dirty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Calibri" panose="020F0502020204030204" pitchFamily="34" charset="0"/>
              </a:rPr>
              <a:t>системно-деятельностный подход </a:t>
            </a:r>
          </a:p>
          <a:p>
            <a:pPr marL="457200" lvl="1" indent="0">
              <a:buNone/>
            </a:pPr>
            <a:r>
              <a:rPr lang="ru-RU" sz="145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(совокупность взглядов и способов </a:t>
            </a:r>
            <a:r>
              <a:rPr lang="ru-RU" sz="145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проектирания</a:t>
            </a:r>
            <a:r>
              <a:rPr lang="ru-RU" sz="145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и организации образовательного процесса, в котором системообразующим элементом являются различные виды деятельности, учащийся как субъект обучения и воспитания занимает активную позицию, а деятельность является основой, средством и условием развития его личности; обучение и воспитание осуществляются через активизацию деятельности учащегося);</a:t>
            </a:r>
          </a:p>
          <a:p>
            <a:pPr lvl="1"/>
            <a:endParaRPr lang="ru-RU" sz="145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1" indent="0">
              <a:buNone/>
            </a:pPr>
            <a:r>
              <a:rPr lang="ru-RU" sz="2000" b="1" dirty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Calibri" panose="020F0502020204030204" pitchFamily="34" charset="0"/>
              </a:rPr>
              <a:t>культурологический подход </a:t>
            </a:r>
          </a:p>
          <a:p>
            <a:pPr marL="457200" lvl="1" indent="0">
              <a:buNone/>
            </a:pPr>
            <a:r>
              <a:rPr lang="ru-RU" sz="145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(совокупность взглядов и способов проектирования и организации образовательного процесса на основе ценностно ориентированного содержания образования, приоритета культуры в образовании, развития общей интеллектуальной культуры и духовного начала личности, обеспечения ведущей роли социокультурного контекста развития учащегося, установки на диалог культур, изучения традиций и ценностей, самобытности национальной культуры в контексте мировой);</a:t>
            </a:r>
          </a:p>
        </p:txBody>
      </p:sp>
    </p:spTree>
    <p:extLst>
      <p:ext uri="{BB962C8B-B14F-4D97-AF65-F5344CB8AC3E}">
        <p14:creationId xmlns:p14="http://schemas.microsoft.com/office/powerpoint/2010/main" val="13701983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79A4E57-1B3A-426E-87A7-5DAADBAEC2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7624" y="354880"/>
            <a:ext cx="8263830" cy="625522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rgbClr val="FF0000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Образовательные стандарты  </a:t>
            </a:r>
            <a:r>
              <a:rPr lang="ru-RU" sz="2000" dirty="0">
                <a:solidFill>
                  <a:srgbClr val="FF0000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Методологическая основа: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333DBDD-DB9F-4D17-97BB-72773CEC5B8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55576" y="1385392"/>
            <a:ext cx="7344816" cy="5283968"/>
          </a:xfrm>
        </p:spPr>
        <p:txBody>
          <a:bodyPr>
            <a:noAutofit/>
          </a:bodyPr>
          <a:lstStyle/>
          <a:p>
            <a:pPr marL="457200" lvl="1" indent="0">
              <a:buNone/>
            </a:pPr>
            <a:r>
              <a:rPr lang="ru-RU" sz="1800" b="1" dirty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Calibri" panose="020F0502020204030204" pitchFamily="34" charset="0"/>
              </a:rPr>
              <a:t>личностно ориентированный подход </a:t>
            </a:r>
          </a:p>
          <a:p>
            <a:pPr marL="457200" lvl="1" indent="0">
              <a:buNone/>
            </a:pPr>
            <a:r>
              <a:rPr lang="ru-RU" sz="1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(совокупность взглядов и способов проектирования и организации образовательного процесса, при которых личность понимается как главное действующее лицо образовательного процесса; создание условий для развития личности в ее целостности, уникальности и автономности; обеспечение дифференциации и индивидуализации обучения, возможности выбора</a:t>
            </a:r>
          </a:p>
          <a:p>
            <a:pPr marL="457200" lvl="1" indent="0">
              <a:buNone/>
            </a:pPr>
            <a:r>
              <a:rPr lang="ru-RU" sz="1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индивидуальной образовательной траектории в соответствии со способностями, потребностями, интересами, запросами учащихся);</a:t>
            </a:r>
          </a:p>
          <a:p>
            <a:endParaRPr lang="ru-RU" sz="16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1" indent="0">
              <a:buNone/>
            </a:pPr>
            <a:r>
              <a:rPr lang="ru-RU" sz="1800" b="1" dirty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Calibri" panose="020F0502020204030204" pitchFamily="34" charset="0"/>
              </a:rPr>
              <a:t>компетентностный подход </a:t>
            </a:r>
          </a:p>
          <a:p>
            <a:pPr marL="457200" lvl="1" indent="0">
              <a:buNone/>
            </a:pPr>
            <a:r>
              <a:rPr lang="ru-RU" sz="145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(совокупность взглядов и способов проектирования и организации образовательного процесса, которые характеризуются нацеленностью на формирование компетенций, направленных на подготовку к продолжению образования, универсальных учебных действий, усилением практической ориентированности учебной деятельности учащихся, использованием накопленного и созданием условий для формирования у учащихся социального опыта, в том числе в процессе самостоятельной деятельности).</a:t>
            </a:r>
          </a:p>
        </p:txBody>
      </p:sp>
    </p:spTree>
    <p:extLst>
      <p:ext uri="{BB962C8B-B14F-4D97-AF65-F5344CB8AC3E}">
        <p14:creationId xmlns:p14="http://schemas.microsoft.com/office/powerpoint/2010/main" val="41653033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C1D13D-6AB3-48F9-A83A-8931E04393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7873" y="332656"/>
            <a:ext cx="5908253" cy="444500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ru-RU" sz="2800" dirty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Выводы: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FA9D1F0-E562-4D64-A59E-4758BF4C34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3568" y="981074"/>
            <a:ext cx="3384375" cy="5099685"/>
          </a:xfrm>
          <a:ln w="38100">
            <a:solidFill>
              <a:srgbClr val="C00000"/>
            </a:solidFill>
          </a:ln>
        </p:spPr>
        <p:txBody>
          <a:bodyPr>
            <a:normAutofit lnSpcReduction="10000"/>
          </a:bodyPr>
          <a:lstStyle/>
          <a:p>
            <a:pPr marL="457200" lvl="1" indent="0">
              <a:buNone/>
              <a:defRPr/>
            </a:pPr>
            <a:endParaRPr lang="ru-RU" sz="1800" b="1" dirty="0">
              <a:solidFill>
                <a:schemeClr val="bg1"/>
              </a:solidFill>
              <a:latin typeface="Segoe UI Black" panose="020B0A02040204020203" pitchFamily="34" charset="0"/>
              <a:ea typeface="Segoe UI Black" panose="020B0A02040204020203" pitchFamily="34" charset="0"/>
              <a:cs typeface="Calibri" panose="020F0502020204030204" pitchFamily="34" charset="0"/>
            </a:endParaRPr>
          </a:p>
          <a:p>
            <a:pPr marL="457200" lvl="1" indent="0">
              <a:buNone/>
              <a:defRPr/>
            </a:pPr>
            <a:r>
              <a:rPr lang="ru-RU" sz="1800" b="1" dirty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Calibri" panose="020F0502020204030204" pitchFamily="34" charset="0"/>
              </a:rPr>
              <a:t>Образование –</a:t>
            </a:r>
            <a:r>
              <a:rPr lang="ru-RU" sz="1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457200" lvl="1" indent="0">
              <a:buNone/>
              <a:defRPr/>
            </a:pPr>
            <a:r>
              <a:rPr lang="ru-RU" sz="1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способ передачи подрастающим поколениям социального опыта: знаний о мире и способах деятельности, способов деятельности, опыта творческой деятельности и эмоционально-ценностного отношения к миру другим людям и себе; </a:t>
            </a:r>
          </a:p>
          <a:p>
            <a:pPr marL="457200" lvl="1" indent="0">
              <a:buNone/>
              <a:defRPr/>
            </a:pPr>
            <a:r>
              <a:rPr lang="ru-RU" sz="1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рассматривается как ценность, система, процесс и результат.</a:t>
            </a:r>
          </a:p>
          <a:p>
            <a:pPr>
              <a:defRPr/>
            </a:pPr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641172E-DEF2-49A8-BD8A-B439985EE8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860032" y="981074"/>
            <a:ext cx="3600399" cy="5099686"/>
          </a:xfrm>
          <a:ln w="38100">
            <a:solidFill>
              <a:srgbClr val="C00000"/>
            </a:solidFill>
          </a:ln>
        </p:spPr>
        <p:txBody>
          <a:bodyPr>
            <a:normAutofit lnSpcReduction="10000"/>
          </a:bodyPr>
          <a:lstStyle/>
          <a:p>
            <a:pPr marL="457200" lvl="1" indent="0">
              <a:buNone/>
              <a:defRPr/>
            </a:pPr>
            <a:r>
              <a:rPr lang="be-BY" sz="1800" b="1" dirty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Calibri" panose="020F0502020204030204" pitchFamily="34" charset="0"/>
              </a:rPr>
              <a:t>Современные подходы, применяемые в </a:t>
            </a:r>
            <a:r>
              <a:rPr lang="be-BY" sz="1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образовательном процессе (личностный, культурологический, компетентностный и другие) определяют:</a:t>
            </a:r>
          </a:p>
          <a:p>
            <a:pPr marL="457200" lvl="1" indent="0">
              <a:buNone/>
              <a:defRPr/>
            </a:pPr>
            <a:r>
              <a:rPr lang="be-BY" sz="1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постановку целей образования, </a:t>
            </a:r>
          </a:p>
          <a:p>
            <a:pPr marL="457200" lvl="1" indent="0">
              <a:buNone/>
              <a:defRPr/>
            </a:pPr>
            <a:r>
              <a:rPr lang="be-BY" sz="1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отбор общих принципов,</a:t>
            </a:r>
          </a:p>
          <a:p>
            <a:pPr marL="457200" lvl="1" indent="0">
              <a:buNone/>
              <a:defRPr/>
            </a:pPr>
            <a:r>
              <a:rPr lang="be-BY" sz="1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содержание образования,</a:t>
            </a:r>
          </a:p>
          <a:p>
            <a:pPr marL="457200" lvl="1" indent="0">
              <a:buNone/>
              <a:defRPr/>
            </a:pPr>
            <a:r>
              <a:rPr lang="be-BY" sz="1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организацию образовательного процесса и</a:t>
            </a:r>
          </a:p>
          <a:p>
            <a:pPr marL="457200" lvl="1" indent="0">
              <a:buNone/>
              <a:defRPr/>
            </a:pPr>
            <a:r>
              <a:rPr lang="be-BY" sz="1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оценку образовательных результатов. </a:t>
            </a:r>
            <a:endParaRPr lang="ru-RU" sz="1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94255ED-FCBF-484D-8277-D72B54BFBE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351" y="620688"/>
            <a:ext cx="7907330" cy="15240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>
              <a:defRPr/>
            </a:pPr>
            <a:br>
              <a:rPr lang="be-BY" sz="27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</a:br>
            <a:r>
              <a:rPr lang="be-BY" sz="27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>Образование </a:t>
            </a:r>
            <a:br>
              <a:rPr lang="be-BY" sz="27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</a:br>
            <a:r>
              <a:rPr lang="be-BY" sz="27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>как социокультурный феномен</a:t>
            </a:r>
            <a:br>
              <a:rPr lang="be-BY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AC8305B-DED1-4ECA-BC34-66FBB21302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351" y="2564904"/>
            <a:ext cx="7907330" cy="3096345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ru-RU" altLang="ru-RU" sz="2800" i="1" dirty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Вопросы: </a:t>
            </a:r>
          </a:p>
          <a:p>
            <a:pPr>
              <a:defRPr/>
            </a:pPr>
            <a:r>
              <a:rPr lang="be-BY" sz="2400" i="1" dirty="0">
                <a:solidFill>
                  <a:srgbClr val="002060"/>
                </a:solidFill>
                <a:effectLst/>
              </a:rPr>
              <a:t>1</a:t>
            </a:r>
            <a:r>
              <a:rPr lang="be-BY" b="1" i="1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ru-RU" b="1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Образование и образовательная деятельность</a:t>
            </a:r>
          </a:p>
          <a:p>
            <a:pPr>
              <a:defRPr/>
            </a:pPr>
            <a:r>
              <a:rPr lang="ru-RU" altLang="ru-RU" b="1" i="1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2. </a:t>
            </a:r>
            <a:r>
              <a:rPr lang="ru-RU" b="1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Функции образования в современном мире</a:t>
            </a:r>
          </a:p>
          <a:p>
            <a:pPr>
              <a:defRPr/>
            </a:pPr>
            <a:r>
              <a:rPr lang="ru-RU" altLang="ru-RU" b="1" i="1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3. </a:t>
            </a:r>
            <a:r>
              <a:rPr lang="ru-RU" b="1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Ценностная характеристика образования </a:t>
            </a:r>
          </a:p>
          <a:p>
            <a:pPr>
              <a:defRPr/>
            </a:pPr>
            <a:r>
              <a:rPr lang="ru-RU" altLang="ru-RU" b="1" i="1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4. </a:t>
            </a:r>
            <a:r>
              <a:rPr lang="be-BY" b="1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Основные современные подходы, применяемые в образовательном процессе</a:t>
            </a:r>
            <a:endParaRPr lang="ru-RU" altLang="ru-RU" b="1" i="1" dirty="0">
              <a:solidFill>
                <a:schemeClr val="bg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716016" y="5831739"/>
            <a:ext cx="3730664" cy="523220"/>
          </a:xfrm>
          <a:prstGeom prst="rect">
            <a:avLst/>
          </a:prstGeom>
          <a:ln w="57150">
            <a:solidFill>
              <a:schemeClr val="tx2">
                <a:lumMod val="40000"/>
                <a:lumOff val="60000"/>
                <a:alpha val="60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11116690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Заголовок 1">
            <a:extLst>
              <a:ext uri="{FF2B5EF4-FFF2-40B4-BE49-F238E27FC236}">
                <a16:creationId xmlns:a16="http://schemas.microsoft.com/office/drawing/2014/main" id="{F9F72682-10CB-4C01-BE42-5AB7E1B7E5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1600" y="188640"/>
            <a:ext cx="7488832" cy="1791072"/>
          </a:xfrm>
        </p:spPr>
        <p:txBody>
          <a:bodyPr>
            <a:normAutofit fontScale="90000"/>
          </a:bodyPr>
          <a:lstStyle/>
          <a:p>
            <a:pPr algn="ctr"/>
            <a:br>
              <a:rPr lang="ru-RU" sz="2400" b="1" dirty="0">
                <a:latin typeface="Arial Black" panose="020B0A04020102020204" pitchFamily="34" charset="0"/>
              </a:rPr>
            </a:br>
            <a:br>
              <a:rPr lang="ru-RU" sz="2400" b="1" dirty="0">
                <a:solidFill>
                  <a:schemeClr val="bg1"/>
                </a:solidFill>
                <a:latin typeface="Arial Black" panose="020B0A04020102020204" pitchFamily="34" charset="0"/>
              </a:rPr>
            </a:br>
            <a:r>
              <a:rPr lang="ru-RU" sz="2200" b="1" dirty="0">
                <a:solidFill>
                  <a:schemeClr val="bg1"/>
                </a:solidFill>
                <a:latin typeface="Arial Black" panose="020B0A04020102020204" pitchFamily="34" charset="0"/>
              </a:rPr>
              <a:t>Тема 14. </a:t>
            </a:r>
            <a:br>
              <a:rPr lang="ru-RU" sz="2200" b="1" dirty="0">
                <a:solidFill>
                  <a:schemeClr val="bg1"/>
                </a:solidFill>
                <a:latin typeface="Arial Black" panose="020B0A04020102020204" pitchFamily="34" charset="0"/>
              </a:rPr>
            </a:br>
            <a:r>
              <a:rPr lang="ru-RU" sz="3100" b="1" dirty="0">
                <a:solidFill>
                  <a:schemeClr val="bg1"/>
                </a:solidFill>
                <a:latin typeface="Arial Black" panose="020B0A04020102020204" pitchFamily="34" charset="0"/>
              </a:rPr>
              <a:t>Сущность личностно-ориентированного образования</a:t>
            </a:r>
            <a:br>
              <a:rPr lang="ru-RU" sz="3100" dirty="0">
                <a:solidFill>
                  <a:schemeClr val="bg1"/>
                </a:solidFill>
                <a:latin typeface="Arial Black" panose="020B0A04020102020204" pitchFamily="34" charset="0"/>
              </a:rPr>
            </a:br>
            <a:endParaRPr lang="ru-RU" sz="31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 useBgFill="1">
        <p:nvSpPr>
          <p:cNvPr id="3" name="Объект 2">
            <a:extLst>
              <a:ext uri="{FF2B5EF4-FFF2-40B4-BE49-F238E27FC236}">
                <a16:creationId xmlns:a16="http://schemas.microsoft.com/office/drawing/2014/main" id="{ABC6674F-5F03-48AD-96AB-3B4F0CA555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7624" y="2204864"/>
            <a:ext cx="6768752" cy="3600400"/>
          </a:xfr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>
            <a:normAutofit fontScale="85000" lnSpcReduction="10000"/>
          </a:bodyPr>
          <a:lstStyle/>
          <a:p>
            <a:pPr marL="914400" lvl="2" indent="0">
              <a:buNone/>
            </a:pPr>
            <a:endParaRPr lang="ru-RU" sz="20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914400" lvl="2" indent="0">
              <a:buNone/>
            </a:pPr>
            <a:r>
              <a:rPr lang="ru-RU" sz="2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1. Личностно-ориентированный подход в образовании. Направленность на развитие индивидуальности обучающегося </a:t>
            </a:r>
          </a:p>
          <a:p>
            <a:pPr marL="914400" lvl="2" indent="0">
              <a:buNone/>
            </a:pPr>
            <a:r>
              <a:rPr lang="ru-RU" sz="2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2. Основные концепции личностно-ориентированного образования</a:t>
            </a:r>
          </a:p>
          <a:p>
            <a:pPr marL="914400" lvl="2" indent="0">
              <a:buNone/>
            </a:pPr>
            <a:r>
              <a:rPr lang="ru-RU" sz="2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3. Сущность, закономерности и принципы личностно-ориентированного обучения. Индивидуальная образовательная траектория обучаемого</a:t>
            </a:r>
          </a:p>
          <a:p>
            <a:pPr marL="914400" lvl="2" indent="0">
              <a:buNone/>
            </a:pPr>
            <a:r>
              <a:rPr lang="ru-RU" sz="2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4. Идеи педагогики сотрудничества и личностно-ориентированных технологий (Ш.А. Амонашвили, Е.Н. Ильин, А.С. Белкин, </a:t>
            </a:r>
            <a:r>
              <a:rPr lang="ru-RU" sz="20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C.Н.Лысенкова</a:t>
            </a:r>
            <a:r>
              <a:rPr lang="ru-RU" sz="2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и др.)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882161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25204"/>
            <a:ext cx="8147248" cy="932885"/>
          </a:xfrm>
        </p:spPr>
        <p:txBody>
          <a:bodyPr>
            <a:noAutofit/>
          </a:bodyPr>
          <a:lstStyle/>
          <a:p>
            <a:pPr algn="ctr"/>
            <a:r>
              <a:rPr lang="ru-RU" sz="2800" i="1" dirty="0">
                <a:solidFill>
                  <a:schemeClr val="bg1"/>
                </a:solidFill>
                <a:latin typeface="Arial Black" panose="020B0A04020102020204" pitchFamily="34" charset="0"/>
              </a:rPr>
              <a:t>Литература: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556792"/>
            <a:ext cx="7848872" cy="500805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1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Педагогика: ЭУМК / Институт современных знаний имени А.М.Широкова  // Репозиторий  Института современных знаний имени А.М.Широкова. – Минск, 2016. </a:t>
            </a:r>
          </a:p>
          <a:p>
            <a:endParaRPr lang="ru-RU" sz="1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ru-RU" sz="18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Подласый</a:t>
            </a:r>
            <a:r>
              <a:rPr lang="ru-RU" sz="1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И.П. Педагогика: учебник / И.П. </a:t>
            </a:r>
            <a:r>
              <a:rPr lang="ru-RU" sz="18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Подласый</a:t>
            </a:r>
            <a:r>
              <a:rPr lang="ru-RU" sz="1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в 2 т. – Т. 1: Теоретическая педагогика. – М.: </a:t>
            </a:r>
            <a:r>
              <a:rPr lang="ru-RU" sz="18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Юрайт</a:t>
            </a:r>
            <a:r>
              <a:rPr lang="ru-RU" sz="1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2013. –784 с.</a:t>
            </a:r>
          </a:p>
          <a:p>
            <a:endParaRPr lang="ru-RU" sz="1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ru-RU" sz="1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Арон, И. С. Педагогика : учебное пособие / И. С. Арон // Университетская библиотека: электронная библиотечная система. – URL: https://biblioclub.ru (доступ в библиотеке ИСЗ). </a:t>
            </a:r>
          </a:p>
        </p:txBody>
      </p:sp>
    </p:spTree>
    <p:extLst>
      <p:ext uri="{BB962C8B-B14F-4D97-AF65-F5344CB8AC3E}">
        <p14:creationId xmlns:p14="http://schemas.microsoft.com/office/powerpoint/2010/main" val="24308002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70" name="Прямоугольник 1">
            <a:extLst>
              <a:ext uri="{FF2B5EF4-FFF2-40B4-BE49-F238E27FC236}">
                <a16:creationId xmlns:a16="http://schemas.microsoft.com/office/drawing/2014/main" id="{14AC87AB-FE8F-4B10-98C3-10F744A02E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3588" y="1628800"/>
            <a:ext cx="7416824" cy="3801041"/>
          </a:xfrm>
          <a:prstGeom prst="rect">
            <a:avLst/>
          </a:prstGeom>
          <a:ln w="5715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u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u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ru-RU" altLang="ru-RU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spcBef>
                <a:spcPct val="0"/>
              </a:spcBef>
              <a:buClrTx/>
              <a:buNone/>
            </a:pPr>
            <a:r>
              <a:rPr lang="ru-RU" alt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ru-RU" altLang="ru-RU" sz="2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Образование рассматривается как  реальный целостный конкретно-исторический педагогический процесс, целенаправленно организуемый в социальных институтах (семья, образовательные учреждения различного типа, культурно-воспитательных учреждениях и т.д.), связанный с законами развития общественных отношений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ru-RU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3096258-A08A-4E6E-9EE2-A05AFFE3A1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7813"/>
            <a:ext cx="8428038" cy="113982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sz="2800" dirty="0">
                <a:solidFill>
                  <a:srgbClr val="FF0000"/>
                </a:solidFill>
                <a:latin typeface="Arial Black" panose="020B0A04020102020204" pitchFamily="34" charset="0"/>
              </a:rPr>
              <a:t>образование и образовательная деятельность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32CAAFD-52F8-485E-AEF5-8F9A31AE26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1560" y="1484784"/>
            <a:ext cx="4032448" cy="5095402"/>
          </a:xfr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457200" lvl="1" indent="0">
              <a:buNone/>
              <a:defRPr/>
            </a:pPr>
            <a:r>
              <a:rPr lang="ru-RU" sz="1650" b="1" dirty="0">
                <a:solidFill>
                  <a:schemeClr val="bg1"/>
                </a:solidFill>
                <a:latin typeface="Arial Black" panose="020B0A04020102020204" pitchFamily="34" charset="0"/>
                <a:cs typeface="Calibri" panose="020F0502020204030204" pitchFamily="34" charset="0"/>
              </a:rPr>
              <a:t>Образование  </a:t>
            </a:r>
            <a:r>
              <a:rPr lang="ru-RU" sz="165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</a:t>
            </a:r>
          </a:p>
          <a:p>
            <a:pPr marL="457200" lvl="1" indent="0">
              <a:buNone/>
              <a:defRPr/>
            </a:pPr>
            <a:r>
              <a:rPr lang="ru-RU" sz="165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включает в себя  обучение,  воспитание   и    развитие  личности, </a:t>
            </a:r>
          </a:p>
          <a:p>
            <a:pPr marL="457200" lvl="1" indent="0">
              <a:buNone/>
              <a:defRPr/>
            </a:pPr>
            <a:r>
              <a:rPr lang="ru-RU" sz="165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*осуществляется в интересах личности , общества и государства, </a:t>
            </a:r>
          </a:p>
          <a:p>
            <a:pPr marL="457200" lvl="1" indent="0">
              <a:buNone/>
              <a:defRPr/>
            </a:pPr>
            <a:r>
              <a:rPr lang="ru-RU" sz="165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*направленно на интеллектуальное, духовно-нравственное, творческое, физическое и профессиональное развитие личности, удовлетворение ее образовательных потребностей и интересов, </a:t>
            </a:r>
          </a:p>
          <a:p>
            <a:pPr marL="457200" lvl="1" indent="0">
              <a:buNone/>
              <a:defRPr/>
            </a:pPr>
            <a:r>
              <a:rPr lang="ru-RU" sz="165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*его контентом является совокупность знаний, умений, навыков и компетенций определенного объема и сложности</a:t>
            </a:r>
          </a:p>
          <a:p>
            <a:pPr>
              <a:defRPr/>
            </a:pPr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2F1ED30-0EF6-45F7-8E9A-24E9680A23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72000" y="1484157"/>
            <a:ext cx="3514800" cy="5095401"/>
          </a:xfr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457200" lvl="1" indent="0">
              <a:buNone/>
              <a:defRPr/>
            </a:pPr>
            <a:r>
              <a:rPr lang="ru-RU" sz="1600" b="1" dirty="0">
                <a:solidFill>
                  <a:schemeClr val="bg1"/>
                </a:solidFill>
                <a:latin typeface="Arial Black" panose="020B0A04020102020204" pitchFamily="34" charset="0"/>
                <a:cs typeface="Calibri" panose="020F0502020204030204" pitchFamily="34" charset="0"/>
              </a:rPr>
              <a:t>образовательная деятельность – </a:t>
            </a:r>
          </a:p>
          <a:p>
            <a:pPr marL="457200" lvl="1" indent="0">
              <a:buNone/>
              <a:defRPr/>
            </a:pPr>
            <a:r>
              <a:rPr lang="ru-RU" sz="1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деятельность по обучению,  воспитанию и развитию, осуществляемая учреждением образования, организацией, реализующей образовательные программы научно-ориентированного образования, иной организацией, индивидуальным предпринимателем, осуществляющими образовательную деятельность, в ходе реализации образовательных программ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114F0C0-8615-48ED-AD0A-5B1613C86E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47840"/>
            <a:ext cx="8327268" cy="1162983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be-BY" sz="2800" dirty="0">
                <a:solidFill>
                  <a:srgbClr val="C00000"/>
                </a:solidFill>
                <a:latin typeface="Arial Black" panose="020B0A04020102020204" pitchFamily="34" charset="0"/>
              </a:rPr>
              <a:t>Основные подходы, </a:t>
            </a:r>
            <a:br>
              <a:rPr lang="be-BY" sz="2800" dirty="0">
                <a:solidFill>
                  <a:srgbClr val="C00000"/>
                </a:solidFill>
                <a:latin typeface="Arial Black" panose="020B0A04020102020204" pitchFamily="34" charset="0"/>
              </a:rPr>
            </a:br>
            <a:r>
              <a:rPr lang="be-BY" sz="2000" dirty="0">
                <a:solidFill>
                  <a:srgbClr val="C00000"/>
                </a:solidFill>
                <a:latin typeface="Arial Black" panose="020B0A04020102020204" pitchFamily="34" charset="0"/>
              </a:rPr>
              <a:t>применяемые в современном образовательном процессе</a:t>
            </a:r>
            <a:endParaRPr lang="ru-RU" sz="2000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2170554-DE0E-4A48-A0F9-F612FA7E66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771377"/>
            <a:ext cx="8507288" cy="4249911"/>
          </a:xfrm>
          <a:ln w="38100">
            <a:solidFill>
              <a:srgbClr val="C00000"/>
            </a:solidFill>
          </a:ln>
        </p:spPr>
        <p:txBody>
          <a:bodyPr>
            <a:normAutofit/>
          </a:bodyPr>
          <a:lstStyle/>
          <a:p>
            <a:pPr>
              <a:defRPr/>
            </a:pPr>
            <a:r>
              <a:rPr lang="be-BY" sz="1600" dirty="0">
                <a:latin typeface="Arial Black" panose="020B0A04020102020204" pitchFamily="34" charset="0"/>
              </a:rPr>
              <a:t>культурологический,</a:t>
            </a:r>
          </a:p>
          <a:p>
            <a:pPr>
              <a:defRPr/>
            </a:pPr>
            <a:endParaRPr lang="be-BY" sz="1600" dirty="0">
              <a:latin typeface="Arial Black" panose="020B0A04020102020204" pitchFamily="34" charset="0"/>
            </a:endParaRPr>
          </a:p>
          <a:p>
            <a:pPr>
              <a:defRPr/>
            </a:pPr>
            <a:r>
              <a:rPr lang="be-BY" sz="1600" dirty="0">
                <a:latin typeface="Arial Black" panose="020B0A04020102020204" pitchFamily="34" charset="0"/>
              </a:rPr>
              <a:t>системный, </a:t>
            </a:r>
          </a:p>
          <a:p>
            <a:pPr>
              <a:defRPr/>
            </a:pPr>
            <a:r>
              <a:rPr lang="be-BY" sz="1600" dirty="0">
                <a:latin typeface="Arial Black" panose="020B0A04020102020204" pitchFamily="34" charset="0"/>
              </a:rPr>
              <a:t>деятельностный, </a:t>
            </a:r>
          </a:p>
          <a:p>
            <a:pPr>
              <a:defRPr/>
            </a:pPr>
            <a:endParaRPr lang="be-BY" sz="1600" dirty="0">
              <a:latin typeface="Arial Black" panose="020B0A04020102020204" pitchFamily="34" charset="0"/>
            </a:endParaRPr>
          </a:p>
          <a:p>
            <a:pPr>
              <a:defRPr/>
            </a:pPr>
            <a:r>
              <a:rPr lang="be-BY" sz="1600" dirty="0">
                <a:latin typeface="Arial Black" panose="020B0A04020102020204" pitchFamily="34" charset="0"/>
              </a:rPr>
              <a:t>личностный, </a:t>
            </a:r>
          </a:p>
          <a:p>
            <a:pPr>
              <a:defRPr/>
            </a:pPr>
            <a:r>
              <a:rPr lang="be-BY" sz="1600" dirty="0">
                <a:latin typeface="Arial Black" panose="020B0A04020102020204" pitchFamily="34" charset="0"/>
              </a:rPr>
              <a:t>компетентностный</a:t>
            </a:r>
          </a:p>
          <a:p>
            <a:pPr>
              <a:defRPr/>
            </a:pPr>
            <a:r>
              <a:rPr lang="be-BY" sz="1600" dirty="0">
                <a:latin typeface="Arial Black" panose="020B0A04020102020204" pitchFamily="34" charset="0"/>
              </a:rPr>
              <a:t>аксиологический, </a:t>
            </a:r>
          </a:p>
          <a:p>
            <a:pPr>
              <a:defRPr/>
            </a:pPr>
            <a:r>
              <a:rPr lang="be-BY" sz="1600" dirty="0">
                <a:latin typeface="Arial Black" panose="020B0A04020102020204" pitchFamily="34" charset="0"/>
              </a:rPr>
              <a:t>праксиологический, </a:t>
            </a:r>
          </a:p>
          <a:p>
            <a:pPr>
              <a:defRPr/>
            </a:pPr>
            <a:r>
              <a:rPr lang="be-BY" sz="1600" dirty="0">
                <a:latin typeface="Arial Black" panose="020B0A04020102020204" pitchFamily="34" charset="0"/>
              </a:rPr>
              <a:t>и др. подходы </a:t>
            </a:r>
            <a:endParaRPr lang="ru-RU" sz="1600" dirty="0">
              <a:latin typeface="Arial Black" panose="020B0A04020102020204" pitchFamily="34" charset="0"/>
            </a:endParaRPr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ECC4EF36-C520-4B31-A7C4-CADA2441562E}"/>
              </a:ext>
            </a:extLst>
          </p:cNvPr>
          <p:cNvSpPr/>
          <p:nvPr/>
        </p:nvSpPr>
        <p:spPr>
          <a:xfrm>
            <a:off x="4710844" y="4725144"/>
            <a:ext cx="3827462" cy="1684338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be-BY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Справочно:</a:t>
            </a:r>
          </a:p>
          <a:p>
            <a:pPr lvl="1">
              <a:defRPr/>
            </a:pPr>
            <a:r>
              <a:rPr lang="be-BY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Подход</a:t>
            </a:r>
            <a:r>
              <a:rPr lang="be-BY" sz="1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– это реализация ведущей, доминирующей идеи на практике в виде определенной стратегии, с помощью тех или иных методов</a:t>
            </a:r>
            <a:endParaRPr lang="ru-RU" sz="16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Правая фигурная скобка 4"/>
          <p:cNvSpPr/>
          <p:nvPr/>
        </p:nvSpPr>
        <p:spPr>
          <a:xfrm>
            <a:off x="2987824" y="2708201"/>
            <a:ext cx="864096" cy="1080120"/>
          </a:xfrm>
          <a:prstGeom prst="rightBrac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145818" y="2960229"/>
            <a:ext cx="4392488" cy="576064"/>
          </a:xfrm>
          <a:prstGeom prst="round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e-BY" sz="1600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algn="ctr"/>
            <a:endParaRPr lang="be-BY" sz="1600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algn="ctr"/>
            <a:r>
              <a:rPr lang="be-BY" sz="1600" dirty="0">
                <a:solidFill>
                  <a:schemeClr val="bg1"/>
                </a:solidFill>
                <a:latin typeface="Arial Black" panose="020B0A04020102020204" pitchFamily="34" charset="0"/>
              </a:rPr>
              <a:t>системно-деятельностный</a:t>
            </a:r>
          </a:p>
          <a:p>
            <a:pPr algn="ctr"/>
            <a:endParaRPr lang="ru-RU" sz="3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7" y="365127"/>
            <a:ext cx="8640961" cy="759617"/>
          </a:xfrm>
        </p:spPr>
        <p:txBody>
          <a:bodyPr>
            <a:noAutofit/>
          </a:bodyPr>
          <a:lstStyle/>
          <a:p>
            <a:r>
              <a:rPr lang="ru-RU" sz="2800" b="1" dirty="0">
                <a:solidFill>
                  <a:srgbClr val="C00000"/>
                </a:solidFill>
                <a:latin typeface="Arial Black" panose="020B0A04020102020204" pitchFamily="34" charset="0"/>
              </a:rPr>
              <a:t>личностный подход </a:t>
            </a:r>
            <a:br>
              <a:rPr lang="ru-RU" sz="2800" b="1" dirty="0">
                <a:solidFill>
                  <a:srgbClr val="C00000"/>
                </a:solidFill>
                <a:latin typeface="Arial Black" panose="020B0A04020102020204" pitchFamily="34" charset="0"/>
              </a:rPr>
            </a:br>
            <a:r>
              <a:rPr lang="ru-RU" sz="2000" b="1" dirty="0">
                <a:solidFill>
                  <a:srgbClr val="C00000"/>
                </a:solidFill>
                <a:latin typeface="Arial Black" panose="020B0A04020102020204" pitchFamily="34" charset="0"/>
              </a:rPr>
              <a:t>(личностно-ориентированное образование) 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67544" y="1340769"/>
            <a:ext cx="6192688" cy="252027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6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Основан на:</a:t>
            </a:r>
          </a:p>
          <a:p>
            <a:pPr marL="0" indent="0">
              <a:buNone/>
            </a:pPr>
            <a:r>
              <a:rPr lang="ru-RU" sz="16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* уважении личности ребенка, его прав, достоинств ребенка при выборе им образовательного маршрута, учебного учреждения,  учебного плана и т.д.;</a:t>
            </a:r>
          </a:p>
          <a:p>
            <a:pPr marL="0" indent="0">
              <a:buNone/>
            </a:pPr>
            <a:r>
              <a:rPr lang="ru-RU" sz="16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* партнерстве, сотрудничестве, диалоге, индивидуализации образования; </a:t>
            </a:r>
          </a:p>
          <a:p>
            <a:pPr marL="0" indent="0">
              <a:buNone/>
            </a:pPr>
            <a:r>
              <a:rPr lang="ru-RU" sz="16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* стремлении воспитать личность (на это направлены цель, программа педагогической деятельности );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876256" y="1455912"/>
            <a:ext cx="2088233" cy="4097324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В.В.Сериков</a:t>
            </a:r>
            <a:r>
              <a:rPr lang="ru-RU" sz="1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ru-RU" sz="16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С.В.Белова</a:t>
            </a:r>
            <a:r>
              <a:rPr lang="ru-RU" sz="1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ru-RU" sz="16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В.И.Данильчук</a:t>
            </a:r>
            <a:r>
              <a:rPr lang="ru-RU" sz="1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Е.А. Крюкова, </a:t>
            </a:r>
            <a:r>
              <a:rPr lang="ru-RU" sz="16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В.В.Зайцев</a:t>
            </a:r>
            <a:r>
              <a:rPr lang="ru-RU" sz="1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ru-RU" sz="16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Б.Б.Ярмахов</a:t>
            </a:r>
            <a:r>
              <a:rPr lang="ru-RU" sz="1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ru-RU" sz="16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Е.В.Бондаревская</a:t>
            </a:r>
            <a:r>
              <a:rPr lang="ru-RU" sz="1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ru-RU" sz="16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Н.А.Алексеев</a:t>
            </a:r>
            <a:r>
              <a:rPr lang="ru-RU" sz="1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ru-RU" sz="16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А.В.Зеленцова</a:t>
            </a:r>
            <a:r>
              <a:rPr lang="ru-RU" sz="1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</a:p>
          <a:p>
            <a:r>
              <a:rPr lang="ru-RU" sz="16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И.С.Якиманская</a:t>
            </a:r>
            <a:r>
              <a:rPr lang="ru-RU" sz="1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ru-RU" sz="16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С.А.Комиссарова</a:t>
            </a:r>
            <a:r>
              <a:rPr lang="ru-RU" sz="1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и др.)</a:t>
            </a:r>
          </a:p>
          <a:p>
            <a:pPr algn="ctr"/>
            <a:endParaRPr lang="ru-RU" dirty="0"/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2FBB3376-31DD-4C49-8A5C-37C2D2A3B839}"/>
              </a:ext>
            </a:extLst>
          </p:cNvPr>
          <p:cNvSpPr/>
          <p:nvPr/>
        </p:nvSpPr>
        <p:spPr>
          <a:xfrm>
            <a:off x="467544" y="4077073"/>
            <a:ext cx="5671542" cy="158417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ru-RU" sz="16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В.В.Сериков</a:t>
            </a:r>
            <a:r>
              <a:rPr lang="ru-RU" sz="1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«личностно-ориентированное образование – это не формирование личности с заданными свойствами, а создание условий для полноценного проявления и соответственно развития личностных функций воспитанников». </a:t>
            </a:r>
          </a:p>
          <a:p>
            <a:pPr algn="ctr"/>
            <a:endParaRPr lang="ru-RU" dirty="0"/>
          </a:p>
        </p:txBody>
      </p:sp>
      <p:sp>
        <p:nvSpPr>
          <p:cNvPr id="5" name="Стрелка: вниз 4">
            <a:extLst>
              <a:ext uri="{FF2B5EF4-FFF2-40B4-BE49-F238E27FC236}">
                <a16:creationId xmlns:a16="http://schemas.microsoft.com/office/drawing/2014/main" id="{2883FFB2-961B-4C61-82B0-5E8B62313007}"/>
              </a:ext>
            </a:extLst>
          </p:cNvPr>
          <p:cNvSpPr/>
          <p:nvPr/>
        </p:nvSpPr>
        <p:spPr>
          <a:xfrm>
            <a:off x="2267744" y="5877274"/>
            <a:ext cx="1800200" cy="980726"/>
          </a:xfrm>
          <a:prstGeom prst="downArrow">
            <a:avLst/>
          </a:prstGeom>
          <a:solidFill>
            <a:schemeClr val="accent5">
              <a:lumMod val="40000"/>
              <a:lumOff val="6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39336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759617"/>
          </a:xfrm>
        </p:spPr>
        <p:txBody>
          <a:bodyPr>
            <a:noAutofit/>
          </a:bodyPr>
          <a:lstStyle/>
          <a:p>
            <a:r>
              <a:rPr lang="ru-RU" sz="2800" dirty="0">
                <a:solidFill>
                  <a:srgbClr val="FF0000"/>
                </a:solidFill>
                <a:latin typeface="Arial Black" panose="020B0A04020102020204" pitchFamily="34" charset="0"/>
              </a:rPr>
              <a:t>личностный подход </a:t>
            </a:r>
            <a:br>
              <a:rPr lang="ru-RU" sz="2800" dirty="0">
                <a:solidFill>
                  <a:srgbClr val="FF0000"/>
                </a:solidFill>
                <a:latin typeface="Arial Black" panose="020B0A04020102020204" pitchFamily="34" charset="0"/>
              </a:rPr>
            </a:br>
            <a:r>
              <a:rPr lang="ru-RU" sz="2000" dirty="0">
                <a:solidFill>
                  <a:srgbClr val="FF0000"/>
                </a:solidFill>
                <a:latin typeface="Arial Black" panose="020B0A04020102020204" pitchFamily="34" charset="0"/>
              </a:rPr>
              <a:t>(личностно-ориентированное образование) 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8489" y="1268760"/>
            <a:ext cx="6466338" cy="3816424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ru-RU" sz="2000" b="1" dirty="0">
              <a:solidFill>
                <a:srgbClr val="C00000"/>
              </a:solidFill>
              <a:latin typeface="Arial Black" panose="020B0A04020102020204" pitchFamily="34" charset="0"/>
            </a:endParaRPr>
          </a:p>
          <a:p>
            <a:pPr marL="0" indent="0">
              <a:buNone/>
            </a:pPr>
            <a:r>
              <a:rPr lang="ru-RU" sz="2000" b="1" dirty="0">
                <a:solidFill>
                  <a:srgbClr val="FF0000"/>
                </a:solidFill>
                <a:latin typeface="Arial Black" panose="020B0A04020102020204" pitchFamily="34" charset="0"/>
              </a:rPr>
              <a:t>Основополагающие принципы личностно-ориентированного</a:t>
            </a:r>
            <a:r>
              <a:rPr lang="ru-RU" sz="2000" dirty="0">
                <a:solidFill>
                  <a:srgbClr val="FF0000"/>
                </a:solidFill>
                <a:latin typeface="Arial Black" panose="020B0A04020102020204" pitchFamily="34" charset="0"/>
              </a:rPr>
              <a:t> подхода  </a:t>
            </a:r>
          </a:p>
          <a:p>
            <a:pPr marL="0" indent="0">
              <a:buNone/>
            </a:pPr>
            <a:r>
              <a:rPr lang="ru-RU" sz="18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ru-RU" sz="18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В.В.Сериков</a:t>
            </a:r>
            <a:r>
              <a:rPr lang="ru-RU" sz="18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): </a:t>
            </a:r>
          </a:p>
          <a:p>
            <a:r>
              <a:rPr lang="ru-RU" sz="1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1) этико-гуманистический принцип общения педагога и воспитанника («педагогика сотрудничества»);</a:t>
            </a:r>
          </a:p>
          <a:p>
            <a:r>
              <a:rPr lang="ru-RU" sz="1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2) принцип свободы личности в образовательном процессе, ее выбор приоритетов, формирование личностного опыта;</a:t>
            </a:r>
          </a:p>
          <a:p>
            <a:r>
              <a:rPr lang="ru-RU" sz="1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3) принцип индивидуальности в образовании как альтернатива коллективному обучению;</a:t>
            </a:r>
          </a:p>
          <a:p>
            <a:r>
              <a:rPr lang="ru-RU" sz="1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4) построение педагогического процесса (со специфическими целями, содержанием, технологиями), ориентированного на развитие и саморазвитие личностных свойств индивида.</a:t>
            </a:r>
          </a:p>
          <a:p>
            <a:pPr marL="0" indent="0" algn="ctr">
              <a:buNone/>
            </a:pPr>
            <a:endParaRPr lang="ru-RU" sz="1400" b="1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7089710" y="1556792"/>
            <a:ext cx="1800200" cy="295232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4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ru-RU" sz="14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ru-RU" sz="14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ru-RU" sz="14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В.В.Сериков</a:t>
            </a:r>
            <a:r>
              <a:rPr lang="ru-RU" sz="1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ru-RU" sz="14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С.В.Белова</a:t>
            </a:r>
            <a:r>
              <a:rPr lang="ru-RU" sz="1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ru-RU" sz="14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В.И.Данильчук</a:t>
            </a:r>
            <a:r>
              <a:rPr lang="ru-RU" sz="1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Е.А. Крюкова, </a:t>
            </a:r>
            <a:r>
              <a:rPr lang="ru-RU" sz="14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В.В.Зайцев</a:t>
            </a:r>
            <a:r>
              <a:rPr lang="ru-RU" sz="1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ru-RU" sz="14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Б.Б.Ярмахов</a:t>
            </a:r>
            <a:r>
              <a:rPr lang="ru-RU" sz="1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ru-RU" sz="14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Е.В.Бондаревская</a:t>
            </a:r>
            <a:r>
              <a:rPr lang="ru-RU" sz="1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ru-RU" sz="14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Н.А.Алексеев</a:t>
            </a:r>
            <a:r>
              <a:rPr lang="ru-RU" sz="1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ru-RU" sz="14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А.В.Зеленцова</a:t>
            </a:r>
            <a:r>
              <a:rPr lang="ru-RU" sz="1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</a:p>
          <a:p>
            <a:r>
              <a:rPr lang="ru-RU" sz="14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И.С.Якиманская</a:t>
            </a:r>
            <a:r>
              <a:rPr lang="ru-RU" sz="1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</a:p>
          <a:p>
            <a:r>
              <a:rPr lang="ru-RU" sz="14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С.А.Комиссарова</a:t>
            </a:r>
            <a:r>
              <a:rPr lang="ru-RU" dirty="0">
                <a:solidFill>
                  <a:schemeClr val="tx1"/>
                </a:solidFill>
              </a:rPr>
              <a:t>, и др.)</a:t>
            </a:r>
          </a:p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31E117BB-3550-434B-97D4-8976977BE936}"/>
              </a:ext>
            </a:extLst>
          </p:cNvPr>
          <p:cNvSpPr/>
          <p:nvPr/>
        </p:nvSpPr>
        <p:spPr>
          <a:xfrm>
            <a:off x="827584" y="5373216"/>
            <a:ext cx="7632848" cy="122413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dirty="0">
                <a:solidFill>
                  <a:srgbClr val="C00000"/>
                </a:solidFill>
                <a:latin typeface="Arial Black" panose="020B0A04020102020204" pitchFamily="34" charset="0"/>
              </a:rPr>
              <a:t>Главное условие реализации личностно-ориентированного подхода – </a:t>
            </a:r>
          </a:p>
          <a:p>
            <a:r>
              <a:rPr lang="ru-RU" sz="1400" b="1" dirty="0">
                <a:solidFill>
                  <a:srgbClr val="C00000"/>
                </a:solidFill>
                <a:latin typeface="Arial Black" panose="020B0A04020102020204" pitchFamily="34" charset="0"/>
              </a:rPr>
              <a:t>создание «личностно-утверждающей» или личностно-ориентированной ситуации - учебной, познавательной, жизненной: «сделать обучение сферой самоутверждения личности». </a:t>
            </a:r>
          </a:p>
        </p:txBody>
      </p:sp>
    </p:spTree>
    <p:extLst>
      <p:ext uri="{BB962C8B-B14F-4D97-AF65-F5344CB8AC3E}">
        <p14:creationId xmlns:p14="http://schemas.microsoft.com/office/powerpoint/2010/main" val="19705246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E71E50-8D31-41D4-89D9-02C24C2282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68" y="368660"/>
            <a:ext cx="7848872" cy="6120680"/>
          </a:xfrm>
        </p:spPr>
        <p:txBody>
          <a:bodyPr>
            <a:noAutofit/>
          </a:bodyPr>
          <a:lstStyle/>
          <a:p>
            <a:r>
              <a:rPr lang="ru-RU" sz="2800" i="1" dirty="0">
                <a:solidFill>
                  <a:srgbClr val="C00000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Кодекс Республики Беларусь ОБ ОБРАЗОВАНИИ</a:t>
            </a:r>
            <a:br>
              <a:rPr lang="ru-RU" sz="20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(вступил в силу 13 января 2011 г. № 243-з) </a:t>
            </a:r>
            <a:br>
              <a:rPr lang="ru-RU" sz="1200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ru-RU" sz="1200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ряд изменений, в том числе :  (</a:t>
            </a:r>
            <a:r>
              <a:rPr lang="ru-RU" sz="1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ЗАКОН РЕСПУБЛИКИ БЕЛАРУСЬ</a:t>
            </a:r>
            <a:br>
              <a:rPr lang="ru-RU" sz="1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ru-RU" sz="1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14 января 2022 г. № 154-З  Об изменении Кодекса Республики Беларусь об образовании  (</a:t>
            </a:r>
            <a:r>
              <a:rPr lang="ru-RU" sz="1200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вступил в силу 1 сентября2022 г.)</a:t>
            </a:r>
            <a:br>
              <a:rPr lang="ru-RU" sz="1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rgbClr val="C00000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образование –</a:t>
            </a:r>
            <a:r>
              <a:rPr lang="ru-RU" sz="1400" dirty="0">
                <a:solidFill>
                  <a:srgbClr val="C00000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br>
              <a:rPr lang="ru-RU" sz="1400" dirty="0">
                <a:solidFill>
                  <a:srgbClr val="C00000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</a:br>
            <a:r>
              <a:rPr lang="ru-RU" sz="1400" dirty="0">
                <a:solidFill>
                  <a:srgbClr val="C00000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обучение и воспитание в интересах личности, общества и государства,</a:t>
            </a:r>
            <a:br>
              <a:rPr lang="ru-RU" sz="1400" dirty="0">
                <a:solidFill>
                  <a:srgbClr val="C00000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</a:br>
            <a:r>
              <a:rPr lang="ru-RU" sz="1400" dirty="0">
                <a:solidFill>
                  <a:srgbClr val="C00000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br>
              <a:rPr lang="ru-RU" sz="1400" dirty="0">
                <a:solidFill>
                  <a:srgbClr val="C00000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</a:br>
            <a:r>
              <a:rPr lang="ru-RU" sz="1400" dirty="0">
                <a:solidFill>
                  <a:srgbClr val="C00000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направленные на интеллектуальное, духовно-нравственное, творческое, физическое и профессиональное развитие личности,</a:t>
            </a:r>
            <a:br>
              <a:rPr lang="ru-RU" sz="1400" dirty="0">
                <a:solidFill>
                  <a:srgbClr val="C00000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</a:br>
            <a:br>
              <a:rPr lang="ru-RU" sz="1400" dirty="0">
                <a:solidFill>
                  <a:srgbClr val="C00000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</a:br>
            <a:r>
              <a:rPr lang="ru-RU" sz="1400" dirty="0">
                <a:solidFill>
                  <a:srgbClr val="C00000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удовлетворение ее образовательных потребностей и интересов, а также</a:t>
            </a:r>
            <a:br>
              <a:rPr lang="ru-RU" sz="1400" dirty="0">
                <a:solidFill>
                  <a:srgbClr val="C00000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</a:br>
            <a:br>
              <a:rPr lang="ru-RU" sz="1400" dirty="0">
                <a:solidFill>
                  <a:srgbClr val="C00000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</a:br>
            <a:r>
              <a:rPr lang="ru-RU" sz="1400" dirty="0">
                <a:solidFill>
                  <a:srgbClr val="C00000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совокупность приобретенных знаний, умений, навыков и компетенций определенного объема и сложности</a:t>
            </a:r>
            <a:br>
              <a:rPr lang="ru-RU" sz="1400" dirty="0">
                <a:solidFill>
                  <a:srgbClr val="C00000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</a:b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i="1" dirty="0">
                <a:solidFill>
                  <a:schemeClr val="bg1"/>
                </a:solidFill>
                <a:latin typeface="Calibri" panose="020F0502020204030204" pitchFamily="34" charset="0"/>
                <a:ea typeface="Segoe UI Black" panose="020B0A02040204020203" pitchFamily="34" charset="0"/>
                <a:cs typeface="Calibri" panose="020F0502020204030204" pitchFamily="34" charset="0"/>
              </a:rPr>
              <a:t>Основные требования к организации </a:t>
            </a:r>
            <a:br>
              <a:rPr lang="ru-RU" sz="1600" b="1" i="1" dirty="0">
                <a:solidFill>
                  <a:schemeClr val="bg1"/>
                </a:solidFill>
                <a:latin typeface="Calibri" panose="020F0502020204030204" pitchFamily="34" charset="0"/>
                <a:ea typeface="Segoe UI Black" panose="020B0A02040204020203" pitchFamily="34" charset="0"/>
                <a:cs typeface="Calibri" panose="020F0502020204030204" pitchFamily="34" charset="0"/>
              </a:rPr>
            </a:br>
            <a:r>
              <a:rPr lang="ru-RU" sz="1600" b="1" i="1" dirty="0">
                <a:solidFill>
                  <a:schemeClr val="bg1"/>
                </a:solidFill>
                <a:latin typeface="Calibri" panose="020F0502020204030204" pitchFamily="34" charset="0"/>
                <a:ea typeface="Segoe UI Black" panose="020B0A02040204020203" pitchFamily="34" charset="0"/>
                <a:cs typeface="Calibri" panose="020F0502020204030204" pitchFamily="34" charset="0"/>
              </a:rPr>
              <a:t>образовательного процесса: </a:t>
            </a:r>
            <a:br>
              <a:rPr lang="ru-RU" sz="1600" b="1" i="1" dirty="0">
                <a:solidFill>
                  <a:schemeClr val="bg1"/>
                </a:solidFill>
                <a:latin typeface="Calibri" panose="020F0502020204030204" pitchFamily="34" charset="0"/>
                <a:ea typeface="Segoe UI Black" panose="020B0A02040204020203" pitchFamily="34" charset="0"/>
                <a:cs typeface="Calibri" panose="020F0502020204030204" pitchFamily="34" charset="0"/>
              </a:rPr>
            </a:br>
            <a:r>
              <a:rPr lang="ru-RU" sz="1600" b="1" i="1" dirty="0">
                <a:solidFill>
                  <a:schemeClr val="bg1"/>
                </a:solidFill>
                <a:latin typeface="Calibri" panose="020F0502020204030204" pitchFamily="34" charset="0"/>
                <a:ea typeface="Segoe UI Black" panose="020B0A02040204020203" pitchFamily="34" charset="0"/>
                <a:cs typeface="Calibri" panose="020F0502020204030204" pitchFamily="34" charset="0"/>
              </a:rPr>
              <a:t>	</a:t>
            </a:r>
            <a:r>
              <a:rPr lang="ru-RU" sz="1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обеспечение качества образования;</a:t>
            </a:r>
            <a:br>
              <a:rPr lang="ru-RU" sz="1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ru-RU" sz="1400" b="1" dirty="0">
                <a:solidFill>
                  <a:schemeClr val="bg1"/>
                </a:solidFill>
                <a:latin typeface="Calibri" panose="020F0502020204030204" pitchFamily="34" charset="0"/>
                <a:ea typeface="Segoe UI Black" panose="020B0A02040204020203" pitchFamily="34" charset="0"/>
                <a:cs typeface="Calibri" panose="020F0502020204030204" pitchFamily="34" charset="0"/>
              </a:rPr>
              <a:t>	компетентностный подход;</a:t>
            </a:r>
            <a:br>
              <a:rPr lang="ru-RU" sz="1400" b="1" dirty="0">
                <a:solidFill>
                  <a:schemeClr val="bg1"/>
                </a:solidFill>
                <a:latin typeface="Calibri" panose="020F0502020204030204" pitchFamily="34" charset="0"/>
                <a:ea typeface="Segoe UI Black" panose="020B0A02040204020203" pitchFamily="34" charset="0"/>
                <a:cs typeface="Calibri" panose="020F0502020204030204" pitchFamily="34" charset="0"/>
              </a:rPr>
            </a:br>
            <a:r>
              <a:rPr lang="ru-RU" sz="1400" b="1" dirty="0">
                <a:solidFill>
                  <a:schemeClr val="bg1"/>
                </a:solidFill>
                <a:latin typeface="Calibri" panose="020F0502020204030204" pitchFamily="34" charset="0"/>
                <a:ea typeface="Segoe UI Black" panose="020B0A02040204020203" pitchFamily="34" charset="0"/>
                <a:cs typeface="Calibri" panose="020F0502020204030204" pitchFamily="34" charset="0"/>
              </a:rPr>
              <a:t>	охрана жизни и здоровья обучающихся; </a:t>
            </a:r>
            <a:br>
              <a:rPr lang="ru-RU" sz="1400" b="1" dirty="0">
                <a:solidFill>
                  <a:schemeClr val="bg1"/>
                </a:solidFill>
                <a:latin typeface="Calibri" panose="020F0502020204030204" pitchFamily="34" charset="0"/>
                <a:ea typeface="Segoe UI Black" panose="020B0A02040204020203" pitchFamily="34" charset="0"/>
                <a:cs typeface="Calibri" panose="020F0502020204030204" pitchFamily="34" charset="0"/>
              </a:rPr>
            </a:br>
            <a:r>
              <a:rPr lang="ru-RU" sz="1400" b="1" dirty="0">
                <a:solidFill>
                  <a:schemeClr val="bg1"/>
                </a:solidFill>
                <a:latin typeface="Calibri" panose="020F0502020204030204" pitchFamily="34" charset="0"/>
                <a:ea typeface="Segoe UI Black" panose="020B0A02040204020203" pitchFamily="34" charset="0"/>
                <a:cs typeface="Calibri" panose="020F0502020204030204" pitchFamily="34" charset="0"/>
              </a:rPr>
              <a:t>	др.</a:t>
            </a:r>
            <a:br>
              <a:rPr lang="ru-RU" sz="1400" b="1" dirty="0">
                <a:solidFill>
                  <a:schemeClr val="bg1"/>
                </a:solidFill>
                <a:latin typeface="Calibri" panose="020F0502020204030204" pitchFamily="34" charset="0"/>
                <a:ea typeface="Segoe UI Black" panose="020B0A02040204020203" pitchFamily="34" charset="0"/>
                <a:cs typeface="Calibri" panose="020F0502020204030204" pitchFamily="34" charset="0"/>
              </a:rPr>
            </a:br>
            <a:endParaRPr lang="ru-RU" sz="1400" b="1" dirty="0">
              <a:solidFill>
                <a:schemeClr val="bg1"/>
              </a:solidFill>
              <a:latin typeface="Calibri" panose="020F0502020204030204" pitchFamily="34" charset="0"/>
              <a:ea typeface="Segoe UI Black" panose="020B0A02040204020203" pitchFamily="34" charset="0"/>
              <a:cs typeface="Calibri" panose="020F0502020204030204" pitchFamily="34" charset="0"/>
            </a:endParaRPr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A7AC5613-5B81-4CC1-94DB-DB7AB9959228}"/>
              </a:ext>
            </a:extLst>
          </p:cNvPr>
          <p:cNvSpPr/>
          <p:nvPr/>
        </p:nvSpPr>
        <p:spPr>
          <a:xfrm>
            <a:off x="5868144" y="5157193"/>
            <a:ext cx="2592288" cy="144016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5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Представлена отечественная государственная и частная системы образования </a:t>
            </a:r>
          </a:p>
        </p:txBody>
      </p:sp>
    </p:spTree>
    <p:extLst>
      <p:ext uri="{BB962C8B-B14F-4D97-AF65-F5344CB8AC3E}">
        <p14:creationId xmlns:p14="http://schemas.microsoft.com/office/powerpoint/2010/main" val="1549267261"/>
      </p:ext>
    </p:extLst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537D0B"/>
      </a:dk2>
      <a:lt2>
        <a:srgbClr val="A9E257"/>
      </a:lt2>
      <a:accent1>
        <a:srgbClr val="38540A"/>
      </a:accent1>
      <a:accent2>
        <a:srgbClr val="31A274"/>
      </a:accent2>
      <a:accent3>
        <a:srgbClr val="236073"/>
      </a:accent3>
      <a:accent4>
        <a:srgbClr val="6C4D90"/>
      </a:accent4>
      <a:accent5>
        <a:srgbClr val="983C27"/>
      </a:accent5>
      <a:accent6>
        <a:srgbClr val="CD811F"/>
      </a:accent6>
      <a:hlink>
        <a:srgbClr val="293F06"/>
      </a:hlink>
      <a:folHlink>
        <a:srgbClr val="68883A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9759155-7935-4C61-A06C-C04380D1B16E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2257</TotalTime>
  <Words>882</Words>
  <Application>Microsoft Office PowerPoint</Application>
  <PresentationFormat>Экран (4:3)</PresentationFormat>
  <Paragraphs>104</Paragraphs>
  <Slides>13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2" baseType="lpstr">
      <vt:lpstr>Arial Black</vt:lpstr>
      <vt:lpstr>Calibri</vt:lpstr>
      <vt:lpstr>Cambria</vt:lpstr>
      <vt:lpstr>Century Gothic</vt:lpstr>
      <vt:lpstr>Segoe UI Black</vt:lpstr>
      <vt:lpstr>Times New Roman</vt:lpstr>
      <vt:lpstr>Wingdings</vt:lpstr>
      <vt:lpstr>Wingdings 3</vt:lpstr>
      <vt:lpstr>Сектор</vt:lpstr>
      <vt:lpstr>  Раздел 2. Дидактика   Тема 14.   Сущность личностно- ориентированного образования </vt:lpstr>
      <vt:lpstr>  Тема 14.  Сущность личностно-ориентированного образования </vt:lpstr>
      <vt:lpstr>Литература:</vt:lpstr>
      <vt:lpstr>Презентация PowerPoint</vt:lpstr>
      <vt:lpstr>образование и образовательная деятельность</vt:lpstr>
      <vt:lpstr>Основные подходы,  применяемые в современном образовательном процессе</vt:lpstr>
      <vt:lpstr>личностный подход  (личностно-ориентированное образование) </vt:lpstr>
      <vt:lpstr>личностный подход  (личностно-ориентированное образование) </vt:lpstr>
      <vt:lpstr>Кодекс Республики Беларусь ОБ ОБРАЗОВАНИИ (вступил в силу 13 января 2011 г. № 243-з)  ряд изменений, в том числе :  (ЗАКОН РЕСПУБЛИКИ БЕЛАРУСЬ 14 января 2022 г. № 154-З  Об изменении Кодекса Республики Беларусь об образовании  (вступил в силу 1 сентября2022 г.)  образование –  обучение и воспитание в интересах личности, общества и государства,   направленные на интеллектуальное, духовно-нравственное, творческое, физическое и профессиональное развитие личности,  удовлетворение ее образовательных потребностей и интересов, а также  совокупность приобретенных знаний, умений, навыков и компетенций определенного объема и сложности  Основные требования к организации  образовательного процесса:   обеспечение качества образования;  компетентностный подход;  охрана жизни и здоровья обучающихся;   др. </vt:lpstr>
      <vt:lpstr>Образовательные стандарты  Методологическая основа:</vt:lpstr>
      <vt:lpstr>Образовательные стандарты  Методологическая основа:</vt:lpstr>
      <vt:lpstr>Выводы: </vt:lpstr>
      <vt:lpstr> Образование  как социокультурный феномен </vt:lpstr>
    </vt:vector>
  </TitlesOfParts>
  <Company>VashAdmin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Методология педагогики и методы педагогических  исследований</dc:title>
  <dc:creator>User</dc:creator>
  <cp:lastModifiedBy>Татьяна Кузьминич</cp:lastModifiedBy>
  <cp:revision>187</cp:revision>
  <dcterms:created xsi:type="dcterms:W3CDTF">2016-12-08T09:31:31Z</dcterms:created>
  <dcterms:modified xsi:type="dcterms:W3CDTF">2025-04-14T19:46:26Z</dcterms:modified>
</cp:coreProperties>
</file>