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559" r:id="rId2"/>
    <p:sldId id="428" r:id="rId3"/>
    <p:sldId id="259" r:id="rId4"/>
    <p:sldId id="529" r:id="rId5"/>
    <p:sldId id="514" r:id="rId6"/>
    <p:sldId id="515" r:id="rId7"/>
    <p:sldId id="516" r:id="rId8"/>
    <p:sldId id="517" r:id="rId9"/>
    <p:sldId id="555" r:id="rId10"/>
    <p:sldId id="556" r:id="rId11"/>
    <p:sldId id="520" r:id="rId12"/>
    <p:sldId id="521" r:id="rId13"/>
    <p:sldId id="522" r:id="rId14"/>
    <p:sldId id="524" r:id="rId15"/>
    <p:sldId id="557" r:id="rId16"/>
    <p:sldId id="526" r:id="rId17"/>
    <p:sldId id="528" r:id="rId18"/>
    <p:sldId id="519" r:id="rId19"/>
    <p:sldId id="560" r:id="rId20"/>
  </p:sldIdLst>
  <p:sldSz cx="12192000" cy="6858000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423EA86-8E6A-422D-B822-020A2A1343B2}">
          <p14:sldIdLst>
            <p14:sldId id="559"/>
            <p14:sldId id="428"/>
            <p14:sldId id="259"/>
            <p14:sldId id="529"/>
            <p14:sldId id="514"/>
            <p14:sldId id="515"/>
            <p14:sldId id="516"/>
            <p14:sldId id="517"/>
            <p14:sldId id="555"/>
            <p14:sldId id="556"/>
            <p14:sldId id="520"/>
            <p14:sldId id="521"/>
            <p14:sldId id="522"/>
            <p14:sldId id="524"/>
            <p14:sldId id="557"/>
            <p14:sldId id="526"/>
            <p14:sldId id="528"/>
            <p14:sldId id="519"/>
            <p14:sldId id="5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CCFF"/>
    <a:srgbClr val="CC99FF"/>
    <a:srgbClr val="0F0911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6" autoAdjust="0"/>
    <p:restoredTop sz="87852" autoAdjust="0"/>
  </p:normalViewPr>
  <p:slideViewPr>
    <p:cSldViewPr snapToGrid="0">
      <p:cViewPr varScale="1">
        <p:scale>
          <a:sx n="90" d="100"/>
          <a:sy n="90" d="100"/>
        </p:scale>
        <p:origin x="8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D8610-1C3D-43F5-89A9-86AB567CD42E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5075"/>
            <a:ext cx="5929313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55803"/>
            <a:ext cx="5408930" cy="3891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2EDC9-606C-45D4-A142-1169FF8C16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175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2EDC9-606C-45D4-A142-1169FF8C16F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137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2EDC9-606C-45D4-A142-1169FF8C16F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338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2EDC9-606C-45D4-A142-1169FF8C16F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108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2EDC9-606C-45D4-A142-1169FF8C16F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122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73A0CA-081B-44C3-A8FF-602EE3AAC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5A4540-345F-4B74-A348-62FA03755F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118CD4-475C-4BA9-A870-3BF73CF9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AE2C3C-192F-48CE-AC2D-FF54C3FD1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AB8C3C-498E-47E9-B75F-04471757B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23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F5E548-0E3B-4A7F-BB0C-F50E823B9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D620FA-8EAC-465E-83C0-983B72ABA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886DB8-E7E8-4042-B01B-3FE12A9AD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91FA92-4DD6-42BB-B816-5D4208157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10A6AF-88BE-481C-9E2A-0E75BBA1F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625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2C6534F-C81E-4BDA-A062-E3758741DD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D6A0A3-1B1A-4098-9830-586E50392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CE741A-645E-416E-A180-89C0D47B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DD6BD9-D23B-48FA-BBB0-A472A3D5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FDBDC9-F9D5-4239-A5D9-0A2E58420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2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CF9AC-315C-450D-80AA-5640B8E62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6B7DA8-039C-4526-9B61-0D4931204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63E6D8-A80F-48E6-995A-8498660D5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E133A3-9926-4167-8778-B0EA5EEA9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CBBEA6-0B42-4264-910F-3172C82C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85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8D447-F393-4256-9A38-FE5FF88AB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62699E-C7AD-4622-A8AC-73C484B29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4450EA-0175-414F-81E4-B3F6CAF42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421A16-CE75-4B8D-9347-81B8887F9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18CF76-5CFA-49F4-A631-57F38A88F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2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BE404-F825-4A0B-9CEB-309C68007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FED249-8F49-440F-8986-67E079177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12C6E8-66A0-4BE3-8BC0-13F1964D0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8A80EA-B742-461D-89C8-E915B7D26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DDFB84-60AC-4D41-80A5-4E296987E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5723CD-497D-4673-BEF9-BD5FC7318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137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8CA067-37AA-4F12-8186-BCC9B2B6B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97D0E8-EC9A-44B7-A443-A7F8C96A3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7EE631-E301-47B0-897D-21E3425F7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A47DD09-F2AA-4891-AFB3-7A644A7CC9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46492C-D97A-4791-B250-51DF25443F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49D489-FDDC-4B24-84EF-4F94F13B2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278DB06-C0BD-4D9F-85F4-71BE6B784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8AD8225-46C2-4966-9BAE-63FE9D1F7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08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7DADA-9BAF-44C7-B7E5-DC928B96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2BC8E26-4F52-4B31-9FE1-BB850DDA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10CE9B-D9FD-4355-BF4B-B9C754D7F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7EB321C-08E4-4151-8992-D706482DD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67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7244B8-B464-4C01-9585-7013D7636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01BACB-DE9B-4A1B-B717-8D48FE90F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8785DE-3BC9-4D51-816D-1425DF40B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328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D0054F-9766-4850-B168-668FE8768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7FA76C-D745-4639-AC58-4D68CCEA1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FB35F4-B03F-4F42-A1BB-244262FDD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DA37DC-C2C7-471E-9A33-7F001B81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5E5087-8251-4FE8-994B-65360C602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9B746F-214A-4F87-A67A-B215B1C71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72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CDBBAC-9911-464A-BFBA-2346223A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B23C95-B672-4141-AF4A-F563ADE0DB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78B0B7-93D0-4164-8689-E31C44D6E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45DBD7-BB52-4F99-87A7-0191A6247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D3E4E0-21F5-4A1D-BBC2-EA7188E25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B6DD11-1E75-406A-ADE4-2ADBB52C2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7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20000"/>
                <a:lumOff val="80000"/>
              </a:schemeClr>
            </a:gs>
            <a:gs pos="92000">
              <a:schemeClr val="accent1">
                <a:lumMod val="0"/>
                <a:lumOff val="10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1A9D7-7517-4A72-903E-6C8DC682C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49CE30-F29D-4262-A95F-A112A924F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2E69CC-E13E-4DCB-91E4-7829B3B93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86593-81C0-4BBF-B01E-B127C8AAA53B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6FE80E-3BC7-4B56-91D9-4C5C4E4F49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17A64B-88FC-4445-A86D-8C3456F1F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19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6537" y="1494263"/>
            <a:ext cx="10379824" cy="321595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Раздел 2. Дидактика </a:t>
            </a:r>
            <a:br>
              <a:rPr lang="ru-RU" sz="20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Тема</a:t>
            </a:r>
            <a:r>
              <a:rPr lang="en-US" sz="24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13.</a:t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Дидактическая система развивающего  обучения</a:t>
            </a:r>
            <a:br>
              <a:rPr lang="ru-RU" sz="36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endParaRPr lang="ru-RU" sz="3600" b="1" dirty="0"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448" y="5280107"/>
            <a:ext cx="10379824" cy="1463039"/>
          </a:xfrm>
        </p:spPr>
        <p:txBody>
          <a:bodyPr/>
          <a:lstStyle/>
          <a:p>
            <a:pPr algn="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Кузьминич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Васильевна, 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педагогических наук, доцент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CDB4914-276E-41ED-B012-208D2969C247}"/>
              </a:ext>
            </a:extLst>
          </p:cNvPr>
          <p:cNvSpPr/>
          <p:nvPr/>
        </p:nvSpPr>
        <p:spPr>
          <a:xfrm>
            <a:off x="1744040" y="275382"/>
            <a:ext cx="1795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ЭУМК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75451129-299A-4395-8D0B-313423A62DD6}"/>
              </a:ext>
            </a:extLst>
          </p:cNvPr>
          <p:cNvSpPr/>
          <p:nvPr/>
        </p:nvSpPr>
        <p:spPr>
          <a:xfrm>
            <a:off x="8836275" y="240329"/>
            <a:ext cx="1951630" cy="96899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2025</a:t>
            </a:r>
          </a:p>
        </p:txBody>
      </p:sp>
      <p:pic>
        <p:nvPicPr>
          <p:cNvPr id="7" name="Рисунок 6" descr="Академическая шапочка">
            <a:extLst>
              <a:ext uri="{FF2B5EF4-FFF2-40B4-BE49-F238E27FC236}">
                <a16:creationId xmlns:a16="http://schemas.microsoft.com/office/drawing/2014/main" id="{736AF7CA-0B45-42ED-BB9A-1C42340915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8470" y="270421"/>
            <a:ext cx="835958" cy="83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87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897F393-9911-455A-8966-83729C1295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46449" y="441753"/>
            <a:ext cx="7292898" cy="4509388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lvl="1" indent="0">
              <a:buNone/>
            </a:pP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Принцип сознательности обучающихся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(осознание самим учеником протекания процесса познания: что он до этого знал, что новое ему открылось в изучаемом предмете) </a:t>
            </a:r>
          </a:p>
          <a:p>
            <a:pPr marL="457200" lvl="1" indent="0"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Принципы активности и сотрудничества </a:t>
            </a:r>
          </a:p>
          <a:p>
            <a:pPr marL="457200" lvl="1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(акцентируется внимание на совместной деятельности обучающихся, поддерживается инициативность  и  активное участие в различных учебных групповых проектах, дискуссиях и практических заданиях)</a:t>
            </a:r>
          </a:p>
          <a:p>
            <a:pPr marL="457200" lvl="1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Принцип проблемно-поисковой деятельности </a:t>
            </a:r>
          </a:p>
          <a:p>
            <a:pPr marL="457200" lvl="1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(обучающиеся учатся анализировать информацию, применять знания и навыки для решения проблем, развивать критическое мышление и творческие способности)</a:t>
            </a:r>
          </a:p>
          <a:p>
            <a:pPr marL="457200" lvl="1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Принципы рефлексии и самооценки</a:t>
            </a:r>
          </a:p>
          <a:p>
            <a:pPr marL="457200" lvl="1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(анализ обучающимися своих успехов и неудач, оценка знаний и навыков, постановка целей и планирование своего развития)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5B8956-4247-49CE-B6E7-D66D33BCE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02" y="553264"/>
            <a:ext cx="2323969" cy="2987248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3646449" y="5860572"/>
            <a:ext cx="7292898" cy="5556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 и ответственность за себя и свое обучение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6524802" y="5168124"/>
            <a:ext cx="1536192" cy="555675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165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F2136-C618-4295-B829-61D0B8FB5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508"/>
            <a:ext cx="12191999" cy="647763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Отличие развивающего обучения от традиционного</a:t>
            </a:r>
            <a:endParaRPr lang="ru-RU" sz="3200" dirty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7C6301C3-AEDA-40F1-B041-0F2D98241D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0024723"/>
              </p:ext>
            </p:extLst>
          </p:nvPr>
        </p:nvGraphicFramePr>
        <p:xfrm>
          <a:off x="133815" y="946625"/>
          <a:ext cx="11307336" cy="58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9522">
                  <a:extLst>
                    <a:ext uri="{9D8B030D-6E8A-4147-A177-3AD203B41FA5}">
                      <a16:colId xmlns:a16="http://schemas.microsoft.com/office/drawing/2014/main" val="2706868826"/>
                    </a:ext>
                  </a:extLst>
                </a:gridCol>
                <a:gridCol w="3443059">
                  <a:extLst>
                    <a:ext uri="{9D8B030D-6E8A-4147-A177-3AD203B41FA5}">
                      <a16:colId xmlns:a16="http://schemas.microsoft.com/office/drawing/2014/main" val="889545965"/>
                    </a:ext>
                  </a:extLst>
                </a:gridCol>
                <a:gridCol w="5834755">
                  <a:extLst>
                    <a:ext uri="{9D8B030D-6E8A-4147-A177-3AD203B41FA5}">
                      <a16:colId xmlns:a16="http://schemas.microsoft.com/office/drawing/2014/main" val="821100875"/>
                    </a:ext>
                  </a:extLst>
                </a:gridCol>
              </a:tblGrid>
              <a:tr h="391521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+mn-cs"/>
                        </a:rPr>
                        <a:t>Традиционное обучение</a:t>
                      </a:r>
                      <a:endParaRPr lang="ru-RU" sz="2000" dirty="0">
                        <a:solidFill>
                          <a:schemeClr val="tx1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Развивающее обучение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586567"/>
                  </a:ext>
                </a:extLst>
              </a:tr>
              <a:tr h="1165503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Цели обучения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Дать обучающемуся определенные</a:t>
                      </a:r>
                    </a:p>
                    <a:p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знания, умения, навыки.</a:t>
                      </a:r>
                    </a:p>
                    <a:p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Сформировать у обучающегося стремление к самосовершенствованию, обеспечить условия для развития его как </a:t>
                      </a:r>
                      <a:r>
                        <a:rPr lang="ru-RU" sz="16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самоизменяющегося</a:t>
                      </a:r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субъекта обучения; развивать потребность в </a:t>
                      </a:r>
                      <a:r>
                        <a:rPr lang="ru-RU" sz="16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самоизменении</a:t>
                      </a:r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умение удовлетворять ее посредством обучения.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292617"/>
                  </a:ext>
                </a:extLst>
              </a:tr>
              <a:tr h="948665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</a:t>
                      </a:r>
                    </a:p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обучения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Знания, умения и навыки,</a:t>
                      </a:r>
                    </a:p>
                    <a:p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которых регламентирован педагогом.</a:t>
                      </a:r>
                    </a:p>
                    <a:p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 научных понятий, обеспечивающая осмысленность практических умений и определяющая принципы построения действий, которыми предстоит овладеть ученику.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016196"/>
                  </a:ext>
                </a:extLst>
              </a:tr>
              <a:tr h="1382341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Формы организации и</a:t>
                      </a:r>
                    </a:p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взаимодействия педагога и учащихся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Последовательное разделение функций управления и исполнения, каждая из которых закрепляется за одной из взаимодействующих сторон.</a:t>
                      </a:r>
                    </a:p>
                    <a:p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коллективно-распределительной деятельности между учителем и учениками в процессе поиска способов</a:t>
                      </a:r>
                    </a:p>
                    <a:p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решения учебно-исследовательских задач. Основная форма работы – учебный диалог в ходе поисковой исследовательской деятельности.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435922"/>
                  </a:ext>
                </a:extLst>
              </a:tr>
              <a:tr h="1527419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Методы обучения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Объяснительно-иллюстративный метод (пересказ понятий, трансляция общих принципов решения большого круга учебных задач).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Поисково-исследовательский метод, основанный на деятельностном подходе, направленный на преобразование</a:t>
                      </a:r>
                    </a:p>
                    <a:p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предмета исследования, открытие общего и выведение из него частного решения учебных задач.</a:t>
                      </a:r>
                    </a:p>
                    <a:p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2721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1907D8-2697-4F5F-A50D-D7061A99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828" y="89210"/>
            <a:ext cx="10330025" cy="1138011"/>
          </a:xfrm>
        </p:spPr>
        <p:txBody>
          <a:bodyPr>
            <a:normAutofit fontScale="90000"/>
          </a:bodyPr>
          <a:lstStyle/>
          <a:p>
            <a:br>
              <a:rPr lang="ru-RU" sz="3100" b="1" dirty="0">
                <a:latin typeface="Arial Black" panose="020B0A04020102020204" pitchFamily="34" charset="0"/>
                <a:ea typeface="Segoe UI Black" panose="020B0A02040204020203" pitchFamily="34" charset="0"/>
              </a:rPr>
            </a:br>
            <a:r>
              <a:rPr lang="ru-RU" sz="3100" b="1" dirty="0">
                <a:solidFill>
                  <a:srgbClr val="FF0000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Вклад Л.В. ЗАНКОВА </a:t>
            </a:r>
            <a:br>
              <a:rPr lang="ru-RU" sz="3100" b="1" dirty="0">
                <a:solidFill>
                  <a:srgbClr val="FF0000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</a:br>
            <a:r>
              <a:rPr lang="ru-RU" sz="3100" b="1" dirty="0">
                <a:solidFill>
                  <a:srgbClr val="FF0000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в систему  РАЗВИВАЮЩЕГО ОБУЧЕНИЯ 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8FBDF3-B12F-4BEF-A776-4EEC8D712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888" y="1460809"/>
            <a:ext cx="7125629" cy="4951142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lvl="1" indent="0">
              <a:buNone/>
            </a:pPr>
            <a:endParaRPr lang="ru-RU" sz="2000" dirty="0"/>
          </a:p>
          <a:p>
            <a:pPr marL="457200" lvl="1" indent="0">
              <a:buNone/>
            </a:pPr>
            <a:r>
              <a:rPr lang="ru-RU" sz="2000" dirty="0"/>
              <a:t>Проведены фундаментальные исследования в области общей педагогики:</a:t>
            </a:r>
          </a:p>
          <a:p>
            <a:pPr marL="457200" lvl="1" indent="0">
              <a:buNone/>
            </a:pPr>
            <a:r>
              <a:rPr lang="ru-RU" sz="2000" dirty="0"/>
              <a:t>* впервые в условиях педагогического эксперимента исследована связь </a:t>
            </a:r>
          </a:p>
          <a:p>
            <a:pPr marL="457200" lvl="1" indent="0">
              <a:buNone/>
            </a:pPr>
            <a:r>
              <a:rPr lang="ru-RU" sz="2000" dirty="0"/>
              <a:t>между обучением и общим развитием детей;</a:t>
            </a:r>
          </a:p>
          <a:p>
            <a:pPr marL="457200" lvl="1" indent="0">
              <a:buNone/>
            </a:pPr>
            <a:r>
              <a:rPr lang="ru-RU" sz="2000" dirty="0"/>
              <a:t>*обоснована ведущая роль обучения в развитии и роль внутренних факторов,  обусловливающих индивидуальные варианты развития учащихся в одних и тех же условиях обучения;</a:t>
            </a:r>
          </a:p>
          <a:p>
            <a:pPr marL="457200" lvl="1" indent="0">
              <a:buNone/>
            </a:pPr>
            <a:r>
              <a:rPr lang="ru-RU" sz="2000" dirty="0"/>
              <a:t>*  раскрыты резервы развития учащихся, не использовавшиеся в массовом обучении;</a:t>
            </a:r>
          </a:p>
          <a:p>
            <a:pPr marL="457200" lvl="1" indent="0">
              <a:buNone/>
            </a:pPr>
            <a:r>
              <a:rPr lang="ru-RU" sz="2000" dirty="0"/>
              <a:t>*</a:t>
            </a:r>
            <a:r>
              <a:rPr lang="ru-RU" sz="2000" dirty="0">
                <a:solidFill>
                  <a:srgbClr val="C00000"/>
                </a:solidFill>
              </a:rPr>
              <a:t>создана новая дидактическая система начального обучения, направленная на  общее развитие детей и воплощенная в практических руководствах для школы.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2EF8276-4AB5-4625-B76A-C4356FEBD528}"/>
              </a:ext>
            </a:extLst>
          </p:cNvPr>
          <p:cNvSpPr/>
          <p:nvPr/>
        </p:nvSpPr>
        <p:spPr>
          <a:xfrm>
            <a:off x="8474926" y="2943921"/>
            <a:ext cx="3256155" cy="346802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С конца 1950-х гг.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научным коллективом под руководством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Л.В. </a:t>
            </a:r>
            <a:r>
              <a:rPr lang="ru-RU" sz="1600" b="1" dirty="0" err="1">
                <a:solidFill>
                  <a:schemeClr val="tx1"/>
                </a:solidFill>
              </a:rPr>
              <a:t>Занкова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проведено исследование по изучению объективных закономерностей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процесса обучения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5C555CDA-805F-4E80-A009-0691598A7AD5}"/>
              </a:ext>
            </a:extLst>
          </p:cNvPr>
          <p:cNvSpPr/>
          <p:nvPr/>
        </p:nvSpPr>
        <p:spPr>
          <a:xfrm>
            <a:off x="8474927" y="1442437"/>
            <a:ext cx="3256155" cy="12862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tx1"/>
                </a:solidFill>
              </a:rPr>
              <a:t>Занков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Леонид Владимирович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(1901 -1977),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советский психолог, дефектолог) </a:t>
            </a:r>
          </a:p>
        </p:txBody>
      </p:sp>
    </p:spTree>
    <p:extLst>
      <p:ext uri="{BB962C8B-B14F-4D97-AF65-F5344CB8AC3E}">
        <p14:creationId xmlns:p14="http://schemas.microsoft.com/office/powerpoint/2010/main" val="1610894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1907D8-2697-4F5F-A50D-D7061A99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0"/>
            <a:ext cx="10597654" cy="1041441"/>
          </a:xfrm>
        </p:spPr>
        <p:txBody>
          <a:bodyPr>
            <a:noAutofit/>
          </a:bodyPr>
          <a:lstStyle/>
          <a:p>
            <a:pPr algn="ctr"/>
            <a:br>
              <a:rPr lang="ru-RU" sz="2800" b="1" dirty="0"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Характеристика дидактической системы </a:t>
            </a:r>
            <a:b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Л.В. </a:t>
            </a:r>
            <a:r>
              <a:rPr lang="ru-RU" sz="28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Занкова</a:t>
            </a:r>
            <a:b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8FBDF3-B12F-4BEF-A776-4EEC8D712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732" y="1406016"/>
            <a:ext cx="6646126" cy="4080009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lvl="1" indent="0">
              <a:buNone/>
            </a:pPr>
            <a:r>
              <a:rPr lang="ru-RU" sz="1800" i="1" dirty="0">
                <a:latin typeface="Arial Black" panose="020B0A04020102020204" pitchFamily="34" charset="0"/>
              </a:rPr>
              <a:t>Цели обучения:</a:t>
            </a:r>
          </a:p>
          <a:p>
            <a:pPr lvl="1"/>
            <a:r>
              <a:rPr lang="ru-RU" sz="1800" dirty="0"/>
              <a:t>общее психическое развитие личности</a:t>
            </a:r>
          </a:p>
          <a:p>
            <a:pPr lvl="1"/>
            <a:r>
              <a:rPr lang="ru-RU" sz="1800" dirty="0"/>
              <a:t>создание основы для всестороннего гармоничного развития</a:t>
            </a:r>
          </a:p>
          <a:p>
            <a:pPr marL="457200" lvl="1" indent="0">
              <a:buNone/>
            </a:pPr>
            <a:r>
              <a:rPr lang="ru-RU" sz="1800" i="1" dirty="0">
                <a:latin typeface="Arial Black" panose="020B0A04020102020204" pitchFamily="34" charset="0"/>
              </a:rPr>
              <a:t>Содержание образования:</a:t>
            </a:r>
          </a:p>
          <a:p>
            <a:pPr lvl="1"/>
            <a:r>
              <a:rPr lang="ru-RU" sz="1800" dirty="0"/>
              <a:t>богатое содержание начального образования, </a:t>
            </a:r>
          </a:p>
          <a:p>
            <a:pPr marL="457200" lvl="1" indent="0">
              <a:buNone/>
            </a:pPr>
            <a:r>
              <a:rPr lang="ru-RU" sz="1800" dirty="0"/>
              <a:t>которое дает обучающимся общую картину мира на основе </a:t>
            </a:r>
          </a:p>
          <a:p>
            <a:pPr marL="457200" lvl="1" indent="0">
              <a:buNone/>
            </a:pPr>
            <a:r>
              <a:rPr lang="ru-RU" sz="1800" dirty="0"/>
              <a:t>ценностей науки, литературы, искусства</a:t>
            </a:r>
          </a:p>
          <a:p>
            <a:pPr marL="457200" lvl="1" indent="0">
              <a:buNone/>
            </a:pPr>
            <a:r>
              <a:rPr lang="ru-RU" sz="1800" i="1" dirty="0">
                <a:latin typeface="Arial Black" panose="020B0A04020102020204" pitchFamily="34" charset="0"/>
              </a:rPr>
              <a:t>Особенности организационных форм</a:t>
            </a:r>
          </a:p>
          <a:p>
            <a:pPr lvl="1"/>
            <a:r>
              <a:rPr lang="ru-RU" sz="1800" dirty="0"/>
              <a:t>Урок – основная форма организации обучения, </a:t>
            </a:r>
          </a:p>
          <a:p>
            <a:pPr marL="457200" lvl="1" indent="0">
              <a:buNone/>
            </a:pPr>
            <a:r>
              <a:rPr lang="ru-RU" sz="1800" dirty="0"/>
              <a:t>но более динамичен, гибок;  меняется его содержание; </a:t>
            </a:r>
          </a:p>
          <a:p>
            <a:pPr marL="457200" lvl="1" indent="0">
              <a:buNone/>
            </a:pPr>
            <a:r>
              <a:rPr lang="ru-RU" sz="1800" dirty="0"/>
              <a:t>учебный диалог в ходе поисковой исследовательской</a:t>
            </a:r>
          </a:p>
          <a:p>
            <a:pPr marL="457200" lvl="1" indent="0">
              <a:buNone/>
            </a:pPr>
            <a:r>
              <a:rPr lang="ru-RU" sz="1800" dirty="0"/>
              <a:t> деятельности.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2EF8276-4AB5-4625-B76A-C4356FEBD528}"/>
              </a:ext>
            </a:extLst>
          </p:cNvPr>
          <p:cNvSpPr/>
          <p:nvPr/>
        </p:nvSpPr>
        <p:spPr>
          <a:xfrm>
            <a:off x="7772399" y="1393901"/>
            <a:ext cx="4014439" cy="40678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Arial Black" panose="020B0A04020102020204" pitchFamily="34" charset="0"/>
              </a:rPr>
              <a:t>Основные принципы развивающего обучения: </a:t>
            </a:r>
          </a:p>
          <a:p>
            <a:r>
              <a:rPr lang="ru-RU" b="1" dirty="0">
                <a:solidFill>
                  <a:schemeClr val="tx1"/>
                </a:solidFill>
              </a:rPr>
              <a:t>1) обучение на высоком уровне трудности;</a:t>
            </a:r>
          </a:p>
          <a:p>
            <a:r>
              <a:rPr lang="ru-RU" b="1" dirty="0">
                <a:solidFill>
                  <a:schemeClr val="tx1"/>
                </a:solidFill>
              </a:rPr>
              <a:t>2) ведущая роль теоретических знаний;</a:t>
            </a:r>
          </a:p>
          <a:p>
            <a:r>
              <a:rPr lang="ru-RU" dirty="0">
                <a:solidFill>
                  <a:schemeClr val="tx1"/>
                </a:solidFill>
              </a:rPr>
              <a:t>3) </a:t>
            </a:r>
            <a:r>
              <a:rPr lang="ru-RU" b="1" dirty="0">
                <a:solidFill>
                  <a:schemeClr val="tx1"/>
                </a:solidFill>
              </a:rPr>
              <a:t>осознание школьниками процесса учения;</a:t>
            </a:r>
          </a:p>
          <a:p>
            <a:r>
              <a:rPr lang="ru-RU" b="1" dirty="0">
                <a:solidFill>
                  <a:schemeClr val="tx1"/>
                </a:solidFill>
              </a:rPr>
              <a:t>4) работа над развитием всех учащихся;</a:t>
            </a:r>
          </a:p>
          <a:p>
            <a:r>
              <a:rPr lang="ru-RU" b="1" dirty="0">
                <a:solidFill>
                  <a:schemeClr val="tx1"/>
                </a:solidFill>
              </a:rPr>
              <a:t>5) продвижение в изучении материала быстрым темпом 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D8431D7-201A-4CD2-A620-B7E5DBA14FBC}"/>
              </a:ext>
            </a:extLst>
          </p:cNvPr>
          <p:cNvSpPr/>
          <p:nvPr/>
        </p:nvSpPr>
        <p:spPr>
          <a:xfrm>
            <a:off x="4137102" y="5826371"/>
            <a:ext cx="7649735" cy="6855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«Развитие есть следствие развития» (Л.В. </a:t>
            </a:r>
            <a:r>
              <a:rPr lang="ru-RU" sz="2000" b="1" dirty="0" err="1">
                <a:solidFill>
                  <a:srgbClr val="FF0000"/>
                </a:solidFill>
              </a:rPr>
              <a:t>Занков</a:t>
            </a:r>
            <a:r>
              <a:rPr lang="ru-RU" sz="2000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1776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D0D30B-A542-4CE6-AC7C-C67055DF2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063" y="-267630"/>
            <a:ext cx="10017791" cy="1477917"/>
          </a:xfrm>
        </p:spPr>
        <p:txBody>
          <a:bodyPr>
            <a:noAutofit/>
          </a:bodyPr>
          <a:lstStyle/>
          <a:p>
            <a:pPr algn="ctr"/>
            <a:br>
              <a:rPr lang="ru-RU" sz="2800" b="1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ru-RU" sz="2800" b="1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Особенности внедрения </a:t>
            </a:r>
            <a:b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системы развивающего обучения </a:t>
            </a:r>
            <a:b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Л.В. </a:t>
            </a:r>
            <a:r>
              <a:rPr lang="ru-RU" sz="28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Занкова</a:t>
            </a:r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 в практику</a:t>
            </a:r>
            <a:b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2BD895-113E-4B62-B0E9-71206B879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063" y="1360449"/>
            <a:ext cx="10017791" cy="4962292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1"/>
            <a:endParaRPr lang="ru-RU" sz="2000" b="1" dirty="0"/>
          </a:p>
          <a:p>
            <a:pPr lvl="1"/>
            <a:r>
              <a:rPr lang="ru-RU" sz="2000" b="1" dirty="0"/>
              <a:t>Значимость эксперимента,  полученных результатов, сформулированных  педагогических положений признавалась многими учеными и руководителями образования. </a:t>
            </a:r>
          </a:p>
          <a:p>
            <a:pPr lvl="1"/>
            <a:r>
              <a:rPr lang="ru-RU" sz="2000" b="1" dirty="0"/>
              <a:t>Результаты исследования послужили основанием для реформы начального образования в 1970-х гг.</a:t>
            </a:r>
          </a:p>
          <a:p>
            <a:pPr lvl="1"/>
            <a:r>
              <a:rPr lang="ru-RU" sz="2000" b="1" dirty="0"/>
              <a:t>Идеи Л.В. </a:t>
            </a:r>
            <a:r>
              <a:rPr lang="ru-RU" sz="2000" b="1" dirty="0" err="1"/>
              <a:t>Занкова</a:t>
            </a:r>
            <a:r>
              <a:rPr lang="ru-RU" sz="2000" b="1" dirty="0"/>
              <a:t> в массовой практике не были внедрены: изменения в школе выразились в уплотнении учебных программ и сокращении сроков начального обучения, дидактические характеристики обучения остались прежними.</a:t>
            </a:r>
          </a:p>
          <a:p>
            <a:pPr lvl="1"/>
            <a:r>
              <a:rPr lang="ru-RU" sz="2000" b="1" dirty="0"/>
              <a:t>Идеи Л.В. </a:t>
            </a:r>
            <a:r>
              <a:rPr lang="ru-RU" sz="2000" b="1" dirty="0" err="1"/>
              <a:t>Занкова</a:t>
            </a:r>
            <a:r>
              <a:rPr lang="ru-RU" sz="2000" b="1" dirty="0"/>
              <a:t> используются в прогрессивных направлениях современной школы. </a:t>
            </a:r>
          </a:p>
          <a:p>
            <a:pPr marL="457200" lvl="1" indent="0">
              <a:buNone/>
            </a:pPr>
            <a:endParaRPr lang="ru-RU" sz="2000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ru-RU" sz="2000" b="1" dirty="0">
                <a:solidFill>
                  <a:srgbClr val="C00000"/>
                </a:solidFill>
              </a:rPr>
              <a:t>Ориентация школы в конце 80-х – начале 90-х гг. XX в. на личностно-развивающее обучение опиралась на дидактическую систему </a:t>
            </a:r>
            <a:r>
              <a:rPr lang="ru-RU" sz="2000" b="1" i="1" dirty="0">
                <a:solidFill>
                  <a:srgbClr val="C00000"/>
                </a:solidFill>
              </a:rPr>
              <a:t>Л.С. </a:t>
            </a:r>
            <a:r>
              <a:rPr lang="ru-RU" sz="2000" b="1" i="1" dirty="0" err="1">
                <a:solidFill>
                  <a:srgbClr val="C00000"/>
                </a:solidFill>
              </a:rPr>
              <a:t>Занкова</a:t>
            </a:r>
            <a:r>
              <a:rPr lang="ru-RU" sz="2000" b="1" dirty="0">
                <a:solidFill>
                  <a:srgbClr val="C00000"/>
                </a:solidFill>
              </a:rPr>
              <a:t>. Но предложенные им дидактические принципы не реализуются в полной мере.</a:t>
            </a:r>
          </a:p>
        </p:txBody>
      </p:sp>
    </p:spTree>
    <p:extLst>
      <p:ext uri="{BB962C8B-B14F-4D97-AF65-F5344CB8AC3E}">
        <p14:creationId xmlns:p14="http://schemas.microsoft.com/office/powerpoint/2010/main" val="1346312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B5A99-7A82-422A-B6FC-B9874FA08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0"/>
            <a:ext cx="10733121" cy="104923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Система развивающего обучения </a:t>
            </a:r>
            <a:br>
              <a:rPr lang="ru-RU" sz="28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Д.Б. Эльконина, В.В. Давыдова, В.В. </a:t>
            </a:r>
            <a:r>
              <a:rPr lang="ru-RU" sz="2800" b="1" dirty="0" err="1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Репкина</a:t>
            </a:r>
            <a:endParaRPr lang="ru-RU" sz="2800" b="1" dirty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7CDF53-E0BD-4D1B-998F-B9F880DDEFC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35120" y="1223467"/>
            <a:ext cx="7968934" cy="42794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lvl="1" indent="0">
              <a:buNone/>
            </a:pPr>
            <a:endParaRPr lang="ru-RU" sz="1800" b="1" dirty="0"/>
          </a:p>
          <a:p>
            <a:pPr marL="457200" lvl="1" indent="0">
              <a:buNone/>
            </a:pPr>
            <a:r>
              <a:rPr lang="ru-RU" sz="1800" b="1" dirty="0"/>
              <a:t>Отличается непосредственной</a:t>
            </a:r>
            <a:r>
              <a:rPr lang="ru-RU" sz="1800" b="1" dirty="0">
                <a:solidFill>
                  <a:srgbClr val="C00000"/>
                </a:solidFill>
              </a:rPr>
              <a:t> направленностью на решение задач психического, умственного и личностного развития обучающихся.</a:t>
            </a:r>
          </a:p>
          <a:p>
            <a:pPr marL="457200" lvl="1" indent="0">
              <a:buNone/>
            </a:pPr>
            <a:endParaRPr lang="ru-RU" sz="1800" b="1" dirty="0"/>
          </a:p>
          <a:p>
            <a:pPr marL="457200" lvl="1" indent="0">
              <a:buNone/>
            </a:pPr>
            <a:r>
              <a:rPr lang="ru-RU" sz="1800" b="1" dirty="0"/>
              <a:t>Традиционное обучение направлено от частного, конкретного, единичного к общему, абстрактному, целому; от случая, факта к системе; от явления к сущности.</a:t>
            </a:r>
          </a:p>
          <a:p>
            <a:pPr marL="457200" lvl="1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2400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ru-RU" sz="2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Развивающее:  </a:t>
            </a:r>
          </a:p>
          <a:p>
            <a:pPr marL="914400" lvl="2" indent="0">
              <a:buNone/>
            </a:pPr>
            <a:r>
              <a:rPr lang="ru-RU" sz="18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от общего к частному, </a:t>
            </a:r>
          </a:p>
          <a:p>
            <a:pPr marL="914400" lvl="2" indent="0">
              <a:buNone/>
            </a:pPr>
            <a:r>
              <a:rPr lang="ru-RU" sz="18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от абстрактного к конкретному, </a:t>
            </a:r>
          </a:p>
          <a:p>
            <a:pPr marL="914400" lvl="2" indent="0">
              <a:buNone/>
            </a:pPr>
            <a:r>
              <a:rPr lang="ru-RU" sz="18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от системного к единичному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9DF5C9D-49A9-4527-9C4C-AED69F3D7F82}"/>
              </a:ext>
            </a:extLst>
          </p:cNvPr>
          <p:cNvSpPr/>
          <p:nvPr/>
        </p:nvSpPr>
        <p:spPr>
          <a:xfrm>
            <a:off x="538453" y="5691592"/>
            <a:ext cx="10465602" cy="8297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ведущая значимость обучения в умственном развитии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выражается прежде всего через содержание усваиваемых знаний (Д.Б. Эльконин)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8452" y="4726372"/>
            <a:ext cx="2282807" cy="7837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мышление  теоретическое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3340" y="2579426"/>
            <a:ext cx="2282807" cy="7837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мышление эмпирическое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1141371" y="1851234"/>
            <a:ext cx="1046747" cy="57342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031829" y="3903661"/>
            <a:ext cx="1324568" cy="78377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069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4BBA2-E2B5-49C3-B6A8-A9669C419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70" y="189571"/>
            <a:ext cx="10882217" cy="1193180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sz="31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Система развивающего обучения </a:t>
            </a:r>
            <a:br>
              <a:rPr lang="ru-RU" sz="31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Д.Б. Эльконина, В.В. Давыдова, В.В. </a:t>
            </a:r>
            <a:r>
              <a:rPr lang="ru-RU" sz="3100" dirty="0" err="1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Репкина</a:t>
            </a:r>
            <a:r>
              <a:rPr lang="ru-RU" sz="31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br>
              <a:rPr lang="ru-RU" sz="3100" i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endParaRPr lang="ru-RU" sz="3100" dirty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0BA4B4-482F-474C-841E-207EA7459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71" y="1608667"/>
            <a:ext cx="4415884" cy="4513353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lvl="1" indent="0">
              <a:buNone/>
            </a:pPr>
            <a:endParaRPr lang="ru-RU" sz="1800" dirty="0"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r>
              <a:rPr lang="ru-RU" sz="16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Разработана с учетом следующих гипотез: </a:t>
            </a:r>
          </a:p>
          <a:p>
            <a:pPr marL="457200" lvl="1" indent="0">
              <a:buNone/>
            </a:pPr>
            <a:r>
              <a:rPr lang="ru-RU" sz="1600" b="1" dirty="0">
                <a:cs typeface="Times New Roman" panose="02020603050405020304" pitchFamily="18" charset="0"/>
              </a:rPr>
              <a:t>1) Центральное значение сознания в процессе обучения.</a:t>
            </a:r>
          </a:p>
          <a:p>
            <a:pPr marL="457200" lvl="1" indent="0">
              <a:buNone/>
            </a:pPr>
            <a:r>
              <a:rPr lang="ru-RU" sz="1600" b="1" dirty="0">
                <a:cs typeface="Times New Roman" panose="02020603050405020304" pitchFamily="18" charset="0"/>
              </a:rPr>
              <a:t>2) Возможности ребенка к обучению (и, следовательно, к развитию)  огромны, но не используются в традиционной технологии.</a:t>
            </a:r>
          </a:p>
          <a:p>
            <a:pPr marL="457200" lvl="1" indent="0">
              <a:buNone/>
            </a:pPr>
            <a:r>
              <a:rPr lang="ru-RU" sz="1600" b="1" dirty="0">
                <a:cs typeface="Times New Roman" panose="02020603050405020304" pitchFamily="18" charset="0"/>
              </a:rPr>
              <a:t>3) Детям с дошкольного возраста доступны многие теоретические понятия, они принимают их и осваивают раньше, чем научаются действовать с их частными проявлениями.</a:t>
            </a:r>
          </a:p>
          <a:p>
            <a:pPr marL="457200" lvl="1" indent="0">
              <a:buNone/>
            </a:pPr>
            <a:r>
              <a:rPr lang="ru-RU" sz="1600" b="1" dirty="0">
                <a:cs typeface="Times New Roman" panose="02020603050405020304" pitchFamily="18" charset="0"/>
              </a:rPr>
              <a:t>4) Повышение теоретического уровня учебного материала в начальной школе стимулирует рост умственных способностей ребенка.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3629F133-CA0E-4FE1-968A-F3597013514F}"/>
              </a:ext>
            </a:extLst>
          </p:cNvPr>
          <p:cNvSpPr txBox="1">
            <a:spLocks/>
          </p:cNvSpPr>
          <p:nvPr/>
        </p:nvSpPr>
        <p:spPr>
          <a:xfrm>
            <a:off x="5798634" y="1608666"/>
            <a:ext cx="5620215" cy="1193179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b="1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Базируется на следующих принципах: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B64055C-6FF6-46F1-B5CB-98990F7BA959}"/>
              </a:ext>
            </a:extLst>
          </p:cNvPr>
          <p:cNvSpPr/>
          <p:nvPr/>
        </p:nvSpPr>
        <p:spPr>
          <a:xfrm>
            <a:off x="5798633" y="3259698"/>
            <a:ext cx="5620215" cy="2862322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00100" lvl="1" indent="-342900">
              <a:buAutoNum type="arabicParenR"/>
            </a:pPr>
            <a:endParaRPr lang="ru-RU" b="1" dirty="0">
              <a:solidFill>
                <a:srgbClr val="C00000"/>
              </a:solidFill>
            </a:endParaRPr>
          </a:p>
          <a:p>
            <a:pPr marL="800100" lvl="1" indent="-342900">
              <a:buAutoNum type="arabicParenR"/>
            </a:pPr>
            <a:r>
              <a:rPr lang="ru-RU" b="1" dirty="0">
                <a:solidFill>
                  <a:srgbClr val="C00000"/>
                </a:solidFill>
              </a:rPr>
              <a:t>Развитие происходит путем врастания ребенка в культуру </a:t>
            </a:r>
          </a:p>
          <a:p>
            <a:pPr marL="800100" lvl="1" indent="-342900">
              <a:buAutoNum type="arabicParenR"/>
            </a:pPr>
            <a:r>
              <a:rPr lang="ru-RU" b="1" dirty="0">
                <a:solidFill>
                  <a:srgbClr val="C00000"/>
                </a:solidFill>
              </a:rPr>
              <a:t>Обучение - источник развития (обучение происходит в зоне ближайшего развития) </a:t>
            </a:r>
          </a:p>
          <a:p>
            <a:pPr marL="800100" lvl="1" indent="-342900">
              <a:buAutoNum type="arabicParenR"/>
            </a:pPr>
            <a:r>
              <a:rPr lang="ru-RU" b="1" dirty="0">
                <a:solidFill>
                  <a:srgbClr val="C00000"/>
                </a:solidFill>
              </a:rPr>
              <a:t>Принцип субъектности ребенка в учебном процессе (ученик должен быть субъектом, а не объектом обучения.</a:t>
            </a:r>
          </a:p>
          <a:p>
            <a:pPr marL="800100" lvl="1" indent="-342900">
              <a:buAutoNum type="arabicParenR"/>
            </a:pPr>
            <a:r>
              <a:rPr lang="ru-RU" b="1" dirty="0">
                <a:solidFill>
                  <a:srgbClr val="C00000"/>
                </a:solidFill>
              </a:rPr>
              <a:t>Принцип опережающего обучения (обучение опережает развитие)</a:t>
            </a:r>
          </a:p>
        </p:txBody>
      </p:sp>
    </p:spTree>
    <p:extLst>
      <p:ext uri="{BB962C8B-B14F-4D97-AF65-F5344CB8AC3E}">
        <p14:creationId xmlns:p14="http://schemas.microsoft.com/office/powerpoint/2010/main" val="1165940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10EE4-7144-4FE9-B58A-0ADD1F5A3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6" y="89210"/>
            <a:ext cx="11921067" cy="1815815"/>
          </a:xfrm>
        </p:spPr>
        <p:txBody>
          <a:bodyPr>
            <a:noAutofit/>
          </a:bodyPr>
          <a:lstStyle/>
          <a:p>
            <a:pPr algn="ctr"/>
            <a:br>
              <a:rPr lang="ru-RU" sz="28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28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Система развивающего обучения </a:t>
            </a:r>
            <a:br>
              <a:rPr lang="ru-RU" sz="28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28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Д.Б. Эльконина, В.В. Давыдова, В.В. </a:t>
            </a:r>
            <a:r>
              <a:rPr lang="ru-RU" sz="2800" dirty="0" err="1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Репкина</a:t>
            </a:r>
            <a:r>
              <a:rPr lang="ru-RU" sz="28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br>
              <a:rPr lang="ru-RU" sz="2800" i="1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br>
              <a:rPr lang="ru-RU" sz="2800" i="1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Особенности методики обучения</a:t>
            </a:r>
            <a:br>
              <a:rPr lang="ru-RU" sz="2000" b="1" i="1" dirty="0">
                <a:latin typeface="Arial Black" panose="020B0A04020102020204" pitchFamily="34" charset="0"/>
              </a:rPr>
            </a:b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37C47F-8ABE-4EF2-BEB0-3BE8C8CBE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044" y="2118731"/>
            <a:ext cx="8474927" cy="42374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lvl="1" indent="0">
              <a:buNone/>
            </a:pPr>
            <a:endParaRPr lang="ru-RU" sz="2000" b="1" dirty="0"/>
          </a:p>
          <a:p>
            <a:pPr marL="457200" lvl="1" indent="0">
              <a:buNone/>
            </a:pPr>
            <a:r>
              <a:rPr lang="ru-RU" sz="2000" b="1" dirty="0"/>
              <a:t>1. </a:t>
            </a:r>
            <a:r>
              <a:rPr lang="ru-RU" sz="2000" b="1" dirty="0">
                <a:solidFill>
                  <a:srgbClr val="C00000"/>
                </a:solidFill>
              </a:rPr>
              <a:t>Дедуктивный способ подачи информации </a:t>
            </a:r>
            <a:r>
              <a:rPr lang="ru-RU" sz="2000" b="1" dirty="0"/>
              <a:t>(усвоение знаний,  имеющих общий и абстрактный характер, предшествует знакомству с более частными и конкретными знаниями; последние выводятся учащимися из общего и абстрактного как из своей единой основы)</a:t>
            </a:r>
          </a:p>
          <a:p>
            <a:pPr marL="457200" lvl="1" indent="0">
              <a:buNone/>
            </a:pPr>
            <a:r>
              <a:rPr lang="ru-RU" sz="2000" b="1" dirty="0"/>
              <a:t>2.  </a:t>
            </a:r>
            <a:r>
              <a:rPr lang="ru-RU" sz="2000" b="1" dirty="0">
                <a:solidFill>
                  <a:srgbClr val="C00000"/>
                </a:solidFill>
              </a:rPr>
              <a:t>Реализация принципа проблемности </a:t>
            </a:r>
            <a:r>
              <a:rPr lang="ru-RU" sz="2000" b="1" dirty="0"/>
              <a:t>как условия мотивации</a:t>
            </a:r>
          </a:p>
          <a:p>
            <a:pPr marL="457200" lvl="1" indent="0">
              <a:buNone/>
            </a:pPr>
            <a:r>
              <a:rPr lang="ru-RU" sz="2000" b="1" dirty="0"/>
              <a:t>3. Построение учебного предмета: восхождение </a:t>
            </a:r>
            <a:r>
              <a:rPr lang="ru-RU" sz="2000" b="1" dirty="0">
                <a:solidFill>
                  <a:srgbClr val="C00000"/>
                </a:solidFill>
              </a:rPr>
              <a:t>от абстрактного к конкретному, ориентация на основные отношения изучаемого предмета</a:t>
            </a:r>
            <a:endParaRPr lang="ru-RU" sz="2000" b="1" dirty="0"/>
          </a:p>
          <a:p>
            <a:pPr marL="457200" lvl="1" indent="0">
              <a:buNone/>
            </a:pPr>
            <a:r>
              <a:rPr lang="ru-RU" sz="2000" b="1" dirty="0"/>
              <a:t>4. </a:t>
            </a:r>
            <a:r>
              <a:rPr lang="ru-RU" sz="2000" b="1" dirty="0">
                <a:solidFill>
                  <a:srgbClr val="C00000"/>
                </a:solidFill>
              </a:rPr>
              <a:t>Принцип моделирования. </a:t>
            </a:r>
            <a:r>
              <a:rPr lang="ru-RU" sz="2000" b="1" dirty="0"/>
              <a:t>Выявленное отношение обучающиеся представляют в особых предметных, графических или буквенных моделях, позволяющих изучать свойства объекта знаний в чистом виде.</a:t>
            </a:r>
          </a:p>
        </p:txBody>
      </p:sp>
    </p:spTree>
    <p:extLst>
      <p:ext uri="{BB962C8B-B14F-4D97-AF65-F5344CB8AC3E}">
        <p14:creationId xmlns:p14="http://schemas.microsoft.com/office/powerpoint/2010/main" val="412704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AB2605B-14F4-40D3-84F2-5BEF91AB6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5543" y="490654"/>
            <a:ext cx="10264886" cy="66228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ВЫВОДЫ</a:t>
            </a:r>
          </a:p>
          <a:p>
            <a:pPr marL="457200" lvl="1" indent="0">
              <a:buNone/>
            </a:pPr>
            <a:endParaRPr lang="ru-RU" sz="18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457200" lvl="1" indent="0">
              <a:buNone/>
            </a:pPr>
            <a:r>
              <a:rPr lang="ru-RU" sz="1800" dirty="0">
                <a:solidFill>
                  <a:srgbClr val="C00000"/>
                </a:solidFill>
                <a:latin typeface="Arial Black" panose="020B0A04020102020204" pitchFamily="34" charset="0"/>
              </a:rPr>
              <a:t>	Таким образом, в развивающем обучении б</a:t>
            </a:r>
            <a:r>
              <a:rPr lang="ru-RU" sz="1800" b="1" dirty="0">
                <a:solidFill>
                  <a:srgbClr val="C00000"/>
                </a:solidFill>
                <a:latin typeface="Arial Black" panose="020B0A04020102020204" pitchFamily="34" charset="0"/>
              </a:rPr>
              <a:t>азовые принципы дидактики (</a:t>
            </a:r>
            <a:r>
              <a:rPr lang="ru-RU" sz="1800" dirty="0">
                <a:solidFill>
                  <a:srgbClr val="C00000"/>
                </a:solidFill>
                <a:latin typeface="Arial Black" panose="020B0A04020102020204" pitchFamily="34" charset="0"/>
              </a:rPr>
              <a:t>сознательность, научность, доступность) </a:t>
            </a:r>
          </a:p>
          <a:p>
            <a:pPr marL="457200" lvl="1" indent="0">
              <a:buNone/>
            </a:pPr>
            <a:r>
              <a:rPr lang="ru-RU" sz="1800" dirty="0">
                <a:solidFill>
                  <a:srgbClr val="C00000"/>
                </a:solidFill>
                <a:latin typeface="Arial Black" panose="020B0A04020102020204" pitchFamily="34" charset="0"/>
              </a:rPr>
              <a:t>дополняются принципами: </a:t>
            </a:r>
          </a:p>
          <a:p>
            <a:pPr lvl="2"/>
            <a:r>
              <a:rPr lang="ru-RU" sz="1800" dirty="0">
                <a:solidFill>
                  <a:srgbClr val="C00000"/>
                </a:solidFill>
                <a:latin typeface="Arial Black" panose="020B0A04020102020204" pitchFamily="34" charset="0"/>
              </a:rPr>
              <a:t>обучение на </a:t>
            </a:r>
            <a:r>
              <a:rPr lang="ru-RU" sz="1800" u="sng" dirty="0">
                <a:solidFill>
                  <a:srgbClr val="C00000"/>
                </a:solidFill>
                <a:latin typeface="Arial Black" panose="020B0A04020102020204" pitchFamily="34" charset="0"/>
              </a:rPr>
              <a:t>более высоком уровне трудности</a:t>
            </a:r>
            <a:r>
              <a:rPr lang="ru-RU" sz="1800" dirty="0">
                <a:solidFill>
                  <a:srgbClr val="C00000"/>
                </a:solidFill>
                <a:latin typeface="Arial Black" panose="020B0A04020102020204" pitchFamily="34" charset="0"/>
              </a:rPr>
              <a:t>, </a:t>
            </a:r>
          </a:p>
          <a:p>
            <a:pPr lvl="2"/>
            <a:r>
              <a:rPr lang="ru-RU" sz="1800" dirty="0">
                <a:solidFill>
                  <a:srgbClr val="C00000"/>
                </a:solidFill>
                <a:latin typeface="Arial Black" panose="020B0A04020102020204" pitchFamily="34" charset="0"/>
              </a:rPr>
              <a:t>изучение материала </a:t>
            </a:r>
            <a:r>
              <a:rPr lang="ru-RU" sz="1800" u="sng" dirty="0">
                <a:solidFill>
                  <a:srgbClr val="C00000"/>
                </a:solidFill>
                <a:latin typeface="Arial Black" panose="020B0A04020102020204" pitchFamily="34" charset="0"/>
              </a:rPr>
              <a:t>более быстрым темпом</a:t>
            </a:r>
            <a:r>
              <a:rPr lang="ru-RU" sz="1800" dirty="0">
                <a:solidFill>
                  <a:srgbClr val="C00000"/>
                </a:solidFill>
                <a:latin typeface="Arial Black" panose="020B0A04020102020204" pitchFamily="34" charset="0"/>
              </a:rPr>
              <a:t>, </a:t>
            </a:r>
          </a:p>
          <a:p>
            <a:pPr lvl="2"/>
            <a:r>
              <a:rPr lang="ru-RU" sz="1800" u="sng" dirty="0">
                <a:solidFill>
                  <a:srgbClr val="C00000"/>
                </a:solidFill>
                <a:latin typeface="Arial Black" panose="020B0A04020102020204" pitchFamily="34" charset="0"/>
              </a:rPr>
              <a:t>ведущая роль теоретических знаний, </a:t>
            </a:r>
          </a:p>
          <a:p>
            <a:pPr lvl="2"/>
            <a:r>
              <a:rPr lang="ru-RU" sz="1800" u="sng" dirty="0">
                <a:solidFill>
                  <a:srgbClr val="C00000"/>
                </a:solidFill>
                <a:latin typeface="Arial Black" panose="020B0A04020102020204" pitchFamily="34" charset="0"/>
              </a:rPr>
              <a:t>осознание </a:t>
            </a:r>
            <a:r>
              <a:rPr lang="ru-RU" sz="1800" dirty="0">
                <a:solidFill>
                  <a:srgbClr val="C00000"/>
                </a:solidFill>
                <a:latin typeface="Arial Black" panose="020B0A04020102020204" pitchFamily="34" charset="0"/>
              </a:rPr>
              <a:t>процесса учения, </a:t>
            </a:r>
          </a:p>
          <a:p>
            <a:pPr lvl="2"/>
            <a:r>
              <a:rPr lang="ru-RU" sz="1800" dirty="0">
                <a:solidFill>
                  <a:srgbClr val="C00000"/>
                </a:solidFill>
                <a:latin typeface="Arial Black" panose="020B0A04020102020204" pitchFamily="34" charset="0"/>
              </a:rPr>
              <a:t>работа </a:t>
            </a:r>
            <a:r>
              <a:rPr lang="ru-RU" sz="1800" u="sng" dirty="0">
                <a:solidFill>
                  <a:srgbClr val="C00000"/>
                </a:solidFill>
                <a:latin typeface="Arial Black" panose="020B0A04020102020204" pitchFamily="34" charset="0"/>
              </a:rPr>
              <a:t>над развитием всех учащихся</a:t>
            </a:r>
            <a:r>
              <a:rPr lang="ru-RU" sz="1800" dirty="0">
                <a:solidFill>
                  <a:srgbClr val="C00000"/>
                </a:solidFill>
                <a:latin typeface="Arial Black" panose="020B0A04020102020204" pitchFamily="34" charset="0"/>
              </a:rPr>
              <a:t>, в т.ч. и самых слабых, и самых сильных.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B25F41-94EB-4E8A-BAB7-C228BF5C9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776" y="4388385"/>
            <a:ext cx="4471639" cy="228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26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3888" y="1350335"/>
            <a:ext cx="9696415" cy="207866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>
                <a:latin typeface="Arial Black" panose="020B0A04020102020204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Тема</a:t>
            </a:r>
            <a:r>
              <a:rPr lang="en-US" sz="2000" b="1" dirty="0">
                <a:latin typeface="Arial Black" panose="020B0A04020102020204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Arial Black" panose="020B0A04020102020204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13. </a:t>
            </a:r>
            <a:br>
              <a:rPr lang="ru-RU" sz="24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Дидактическая система развивающего  обучения</a:t>
            </a:r>
            <a:br>
              <a:rPr lang="ru-RU" sz="36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4693" y="3802566"/>
            <a:ext cx="9465611" cy="275257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Вопросы:</a:t>
            </a:r>
          </a:p>
          <a:p>
            <a:pPr marL="342900" indent="-342900" algn="l">
              <a:buAutoNum type="arabicPeriod"/>
            </a:pPr>
            <a:r>
              <a:rPr lang="ru-RU" b="1" dirty="0">
                <a:cs typeface="Times New Roman" panose="02020603050405020304" pitchFamily="18" charset="0"/>
              </a:rPr>
              <a:t>Становление развивающего обучения. </a:t>
            </a:r>
          </a:p>
          <a:p>
            <a:pPr marL="342900" indent="-342900" algn="l">
              <a:buAutoNum type="arabicPeriod"/>
            </a:pPr>
            <a:r>
              <a:rPr lang="ru-RU" b="1" dirty="0">
                <a:cs typeface="Times New Roman" panose="02020603050405020304" pitchFamily="18" charset="0"/>
              </a:rPr>
              <a:t>Теоретические основы развивающего обучения. </a:t>
            </a:r>
          </a:p>
          <a:p>
            <a:pPr marL="342900" indent="-342900" algn="l">
              <a:buAutoNum type="arabicPeriod"/>
            </a:pPr>
            <a:r>
              <a:rPr lang="ru-RU" b="1" dirty="0">
                <a:cs typeface="Times New Roman" panose="02020603050405020304" pitchFamily="18" charset="0"/>
              </a:rPr>
              <a:t>Концепции развивающего обучения Эльконина-Давыдова, </a:t>
            </a:r>
          </a:p>
          <a:p>
            <a:pPr algn="l"/>
            <a:r>
              <a:rPr lang="ru-RU" b="1" dirty="0">
                <a:cs typeface="Times New Roman" panose="02020603050405020304" pitchFamily="18" charset="0"/>
              </a:rPr>
              <a:t>Л. В. </a:t>
            </a:r>
            <a:r>
              <a:rPr lang="ru-RU" b="1" dirty="0" err="1">
                <a:cs typeface="Times New Roman" panose="02020603050405020304" pitchFamily="18" charset="0"/>
              </a:rPr>
              <a:t>Занкова</a:t>
            </a:r>
            <a:r>
              <a:rPr lang="ru-RU" b="1" dirty="0">
                <a:cs typeface="Times New Roman" panose="02020603050405020304" pitchFamily="18" charset="0"/>
              </a:rPr>
              <a:t> и др. </a:t>
            </a:r>
          </a:p>
          <a:p>
            <a:pPr algn="l"/>
            <a:r>
              <a:rPr lang="ru-RU" b="1" dirty="0">
                <a:cs typeface="Times New Roman" panose="02020603050405020304" pitchFamily="18" charset="0"/>
              </a:rPr>
              <a:t>4.  Методы и технологические основы развивающего обучения.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CDB4914-276E-41ED-B012-208D2969C247}"/>
              </a:ext>
            </a:extLst>
          </p:cNvPr>
          <p:cNvSpPr/>
          <p:nvPr/>
        </p:nvSpPr>
        <p:spPr>
          <a:xfrm>
            <a:off x="2397511" y="302862"/>
            <a:ext cx="17618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ЭУМК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75451129-299A-4395-8D0B-313423A62DD6}"/>
              </a:ext>
            </a:extLst>
          </p:cNvPr>
          <p:cNvSpPr/>
          <p:nvPr/>
        </p:nvSpPr>
        <p:spPr>
          <a:xfrm>
            <a:off x="8818673" y="141531"/>
            <a:ext cx="1951630" cy="96899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412437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32227" y="789672"/>
            <a:ext cx="10327546" cy="57861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600" i="1" dirty="0"/>
              <a:t>	</a:t>
            </a:r>
            <a:r>
              <a:rPr lang="ru-RU" sz="2800" i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	Вопросы:</a:t>
            </a:r>
          </a:p>
          <a:p>
            <a:pPr marL="800100" lvl="1" indent="-342900">
              <a:buAutoNum type="arabicPeriod"/>
            </a:pPr>
            <a:r>
              <a:rPr lang="ru-RU" sz="2000" b="1" i="1" dirty="0">
                <a:cs typeface="Times New Roman" panose="02020603050405020304" pitchFamily="18" charset="0"/>
              </a:rPr>
              <a:t>Становление развивающего обучения. </a:t>
            </a:r>
          </a:p>
          <a:p>
            <a:pPr marL="800100" lvl="1" indent="-342900">
              <a:buAutoNum type="arabicPeriod"/>
            </a:pPr>
            <a:r>
              <a:rPr lang="ru-RU" sz="2000" b="1" i="1" dirty="0">
                <a:cs typeface="Times New Roman" panose="02020603050405020304" pitchFamily="18" charset="0"/>
              </a:rPr>
              <a:t>Теоретические основы развивающего обучения. </a:t>
            </a:r>
          </a:p>
          <a:p>
            <a:pPr marL="800100" lvl="1" indent="-342900">
              <a:buAutoNum type="arabicPeriod"/>
            </a:pPr>
            <a:r>
              <a:rPr lang="ru-RU" sz="2000" b="1" i="1" dirty="0">
                <a:cs typeface="Times New Roman" panose="02020603050405020304" pitchFamily="18" charset="0"/>
              </a:rPr>
              <a:t>Концепции развивающего обучения </a:t>
            </a:r>
            <a:r>
              <a:rPr lang="ru-RU" sz="2000" b="1" i="1" dirty="0" err="1">
                <a:cs typeface="Times New Roman" panose="02020603050405020304" pitchFamily="18" charset="0"/>
              </a:rPr>
              <a:t>Эльконина</a:t>
            </a:r>
            <a:r>
              <a:rPr lang="ru-RU" sz="2000" b="1" i="1" dirty="0">
                <a:cs typeface="Times New Roman" panose="02020603050405020304" pitchFamily="18" charset="0"/>
              </a:rPr>
              <a:t>-Давыдова, Л. В. </a:t>
            </a:r>
            <a:r>
              <a:rPr lang="ru-RU" sz="2000" b="1" i="1" dirty="0" err="1">
                <a:cs typeface="Times New Roman" panose="02020603050405020304" pitchFamily="18" charset="0"/>
              </a:rPr>
              <a:t>Занкова</a:t>
            </a:r>
            <a:r>
              <a:rPr lang="ru-RU" sz="2000" b="1" i="1" dirty="0">
                <a:cs typeface="Times New Roman" panose="02020603050405020304" pitchFamily="18" charset="0"/>
              </a:rPr>
              <a:t> и др. </a:t>
            </a:r>
          </a:p>
          <a:p>
            <a:pPr marL="800100" lvl="1" indent="-342900">
              <a:buAutoNum type="arabicPeriod"/>
            </a:pPr>
            <a:r>
              <a:rPr lang="ru-RU" sz="2000" b="1" i="1" dirty="0">
                <a:cs typeface="Times New Roman" panose="02020603050405020304" pitchFamily="18" charset="0"/>
              </a:rPr>
              <a:t> Методы и технологические основы развивающего обучения. </a:t>
            </a:r>
          </a:p>
          <a:p>
            <a:endParaRPr lang="ru-RU" sz="2800" i="1" dirty="0"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r>
              <a:rPr lang="ru-RU" sz="2800" i="1" dirty="0">
                <a:latin typeface="Arial Black" panose="020B0A04020102020204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	Литература: 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i="1" dirty="0">
                <a:cs typeface="Times New Roman" panose="02020603050405020304" pitchFamily="18" charset="0"/>
              </a:rPr>
              <a:t>. </a:t>
            </a:r>
            <a:r>
              <a:rPr lang="ru-RU" sz="2000" b="1" i="1" dirty="0">
                <a:cs typeface="Times New Roman" panose="02020603050405020304" pitchFamily="18" charset="0"/>
              </a:rPr>
              <a:t>Педагогика: учебно-методический комплекс. – Минск: Институт современных знаний, 2016.  </a:t>
            </a:r>
          </a:p>
          <a:p>
            <a:pPr lvl="1"/>
            <a:endParaRPr lang="ru-RU" sz="2000" b="1" i="1" dirty="0">
              <a:cs typeface="Times New Roman" panose="02020603050405020304" pitchFamily="18" charset="0"/>
            </a:endParaRPr>
          </a:p>
          <a:p>
            <a:pPr lvl="1"/>
            <a:r>
              <a:rPr lang="ru-RU" sz="2000" b="1" i="1" dirty="0">
                <a:cs typeface="Times New Roman" panose="02020603050405020304" pitchFamily="18" charset="0"/>
              </a:rPr>
              <a:t>2. Зайцев, В.С. Современные педагогические технологии: учебное по-</a:t>
            </a:r>
          </a:p>
          <a:p>
            <a:pPr lvl="1"/>
            <a:r>
              <a:rPr lang="ru-RU" sz="2000" b="1" i="1" dirty="0" err="1">
                <a:cs typeface="Times New Roman" panose="02020603050405020304" pitchFamily="18" charset="0"/>
              </a:rPr>
              <a:t>собие</a:t>
            </a:r>
            <a:r>
              <a:rPr lang="ru-RU" sz="2000" b="1" i="1" dirty="0">
                <a:cs typeface="Times New Roman" panose="02020603050405020304" pitchFamily="18" charset="0"/>
              </a:rPr>
              <a:t>. – В 2-х книгах. – Книга 2. – Челябинск, ЧГПУ, 2012 – 496 с. </a:t>
            </a:r>
          </a:p>
          <a:p>
            <a:pPr lvl="1"/>
            <a:endParaRPr lang="ru-RU" sz="2000" b="1" i="1" dirty="0">
              <a:cs typeface="Times New Roman" panose="02020603050405020304" pitchFamily="18" charset="0"/>
            </a:endParaRPr>
          </a:p>
          <a:p>
            <a:pPr lvl="1"/>
            <a:r>
              <a:rPr lang="ru-RU" sz="2000" b="1" i="1" dirty="0">
                <a:cs typeface="Times New Roman" panose="02020603050405020304" pitchFamily="18" charset="0"/>
              </a:rPr>
              <a:t>3. </a:t>
            </a:r>
            <a:r>
              <a:rPr lang="ru-RU" sz="2000" b="1" i="1" dirty="0" err="1">
                <a:cs typeface="Times New Roman" panose="02020603050405020304" pitchFamily="18" charset="0"/>
              </a:rPr>
              <a:t>Сивашинская</a:t>
            </a:r>
            <a:r>
              <a:rPr lang="ru-RU" sz="2000" b="1" i="1" dirty="0">
                <a:cs typeface="Times New Roman" panose="02020603050405020304" pitchFamily="18" charset="0"/>
              </a:rPr>
              <a:t>, Е. Ф. Педагогические системы и технологии : курс лекций для студентов педагогических специальностей вузов / Е. Ф. </a:t>
            </a:r>
            <a:r>
              <a:rPr lang="ru-RU" sz="2000" b="1" i="1" dirty="0" err="1">
                <a:cs typeface="Times New Roman" panose="02020603050405020304" pitchFamily="18" charset="0"/>
              </a:rPr>
              <a:t>Сивашинская</a:t>
            </a:r>
            <a:r>
              <a:rPr lang="ru-RU" sz="2000" b="1" i="1" dirty="0">
                <a:cs typeface="Times New Roman" panose="02020603050405020304" pitchFamily="18" charset="0"/>
              </a:rPr>
              <a:t>, В. Н. </a:t>
            </a:r>
            <a:r>
              <a:rPr lang="ru-RU" sz="2000" b="1" i="1" dirty="0" err="1">
                <a:cs typeface="Times New Roman" panose="02020603050405020304" pitchFamily="18" charset="0"/>
              </a:rPr>
              <a:t>Пунчик</a:t>
            </a:r>
            <a:r>
              <a:rPr lang="ru-RU" sz="2000" b="1" i="1" dirty="0">
                <a:cs typeface="Times New Roman" panose="02020603050405020304" pitchFamily="18" charset="0"/>
              </a:rPr>
              <a:t> ; под. общ. ред. Е. Ф. </a:t>
            </a:r>
            <a:r>
              <a:rPr lang="ru-RU" sz="2000" b="1" i="1" dirty="0" err="1">
                <a:cs typeface="Times New Roman" panose="02020603050405020304" pitchFamily="18" charset="0"/>
              </a:rPr>
              <a:t>Сивашинской</a:t>
            </a:r>
            <a:r>
              <a:rPr lang="ru-RU" sz="2000" b="1" i="1" dirty="0">
                <a:cs typeface="Times New Roman" panose="02020603050405020304" pitchFamily="18" charset="0"/>
              </a:rPr>
              <a:t>. – Минск : </a:t>
            </a:r>
            <a:r>
              <a:rPr lang="ru-RU" sz="2000" b="1" i="1" dirty="0" err="1">
                <a:cs typeface="Times New Roman" panose="02020603050405020304" pitchFamily="18" charset="0"/>
              </a:rPr>
              <a:t>Экоперспектива</a:t>
            </a:r>
            <a:r>
              <a:rPr lang="ru-RU" sz="2000" b="1" i="1" dirty="0">
                <a:cs typeface="Times New Roman" panose="02020603050405020304" pitchFamily="18" charset="0"/>
              </a:rPr>
              <a:t>, 2010. – 196 с.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Академическая шапочка">
            <a:extLst>
              <a:ext uri="{FF2B5EF4-FFF2-40B4-BE49-F238E27FC236}">
                <a16:creationId xmlns:a16="http://schemas.microsoft.com/office/drawing/2014/main" id="{249D4AD1-C1AE-48A2-A82C-46ABF1C31B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3134" y="0"/>
            <a:ext cx="665732" cy="66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64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C679D20-EA3A-48FC-A997-C22974B798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5981" y="228600"/>
            <a:ext cx="10967224" cy="2486120"/>
          </a:xfrm>
        </p:spPr>
        <p:txBody>
          <a:bodyPr>
            <a:normAutofit fontScale="90000"/>
          </a:bodyPr>
          <a:lstStyle/>
          <a:p>
            <a:br>
              <a:rPr lang="ru-RU" altLang="ru-RU" b="1" dirty="0"/>
            </a:br>
            <a:br>
              <a:rPr lang="ru-RU" altLang="ru-RU" b="1" dirty="0"/>
            </a:br>
            <a:br>
              <a:rPr lang="ru-RU" altLang="ru-RU" b="1" dirty="0"/>
            </a:br>
            <a:br>
              <a:rPr lang="ru-RU" altLang="ru-RU" b="1" dirty="0"/>
            </a:br>
            <a:br>
              <a:rPr lang="ru-RU" altLang="ru-RU" b="1" dirty="0"/>
            </a:br>
            <a:br>
              <a:rPr lang="ru-RU" altLang="ru-RU" b="1" dirty="0"/>
            </a:br>
            <a:r>
              <a:rPr lang="ru-RU" altLang="ru-RU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Развивающее обучение </a:t>
            </a:r>
            <a:br>
              <a:rPr lang="ru-RU" altLang="ru-RU" b="1" dirty="0">
                <a:solidFill>
                  <a:srgbClr val="FF0000"/>
                </a:solidFill>
              </a:rPr>
            </a:br>
            <a:br>
              <a:rPr lang="ru-RU" altLang="ru-RU" b="1" dirty="0"/>
            </a:br>
            <a:r>
              <a:rPr lang="ru-RU" altLang="ru-RU" sz="22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Истоки </a:t>
            </a:r>
            <a:r>
              <a:rPr lang="ru-RU" sz="22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развивающего обучения в работах</a:t>
            </a:r>
            <a:br>
              <a:rPr lang="ru-RU" sz="22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lang="ru-RU" sz="22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И.Г. Песталоцци, Ф.А. </a:t>
            </a:r>
            <a:r>
              <a:rPr lang="ru-RU" sz="2200" dirty="0" err="1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Дистервега</a:t>
            </a:r>
            <a:r>
              <a:rPr lang="ru-RU" sz="22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(</a:t>
            </a:r>
            <a:r>
              <a:rPr lang="ru-RU" sz="2200" cap="none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конец </a:t>
            </a:r>
            <a:r>
              <a:rPr lang="en-US" sz="2200" cap="none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XVIII</a:t>
            </a:r>
            <a:r>
              <a:rPr lang="ru-RU" sz="2200" cap="none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-середина  </a:t>
            </a:r>
            <a:r>
              <a:rPr lang="en-US" sz="2200" cap="none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XIX</a:t>
            </a:r>
            <a:r>
              <a:rPr lang="ru-RU" sz="2200" cap="none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вв.)</a:t>
            </a:r>
            <a:br>
              <a:rPr lang="ru-RU" sz="22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br>
              <a:rPr lang="ru-RU" sz="22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lang="ru-RU" altLang="ru-RU" sz="22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Автор идеи – </a:t>
            </a:r>
            <a:br>
              <a:rPr lang="ru-RU" altLang="ru-RU" sz="22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lang="ru-RU" sz="22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Л.С. Выготский </a:t>
            </a:r>
            <a:br>
              <a:rPr lang="ru-RU" sz="22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lang="ru-RU" sz="22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(культурно-историческая теория психического развития </a:t>
            </a:r>
            <a:br>
              <a:rPr lang="ru-RU" sz="22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lang="ru-RU" sz="22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человека 1930-е </a:t>
            </a:r>
            <a:r>
              <a:rPr lang="ru-RU" sz="2200" cap="none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гг.</a:t>
            </a:r>
            <a:r>
              <a:rPr lang="ru-RU" sz="22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), 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dirty="0"/>
            </a:br>
            <a:r>
              <a:rPr lang="ru-RU" sz="27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оформление теории</a:t>
            </a:r>
            <a:r>
              <a:rPr lang="ru-RU" sz="27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:  </a:t>
            </a:r>
            <a:br>
              <a:rPr lang="ru-RU" sz="27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lang="ru-RU" sz="27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Д.Б. Эльконин, Л.В. </a:t>
            </a:r>
            <a:r>
              <a:rPr lang="ru-RU" sz="2700" dirty="0" err="1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Занков</a:t>
            </a:r>
            <a:r>
              <a:rPr lang="ru-RU" sz="27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, В.В. Давыдов и др.  </a:t>
            </a:r>
            <a:br>
              <a:rPr lang="ru-RU" sz="27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lang="ru-RU" sz="27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(19</a:t>
            </a:r>
            <a:r>
              <a:rPr lang="ru-RU" altLang="ru-RU" sz="27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50-1960 гг.);</a:t>
            </a:r>
            <a:br>
              <a:rPr lang="ru-RU" alt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Развитие:   </a:t>
            </a:r>
            <a:br>
              <a:rPr lang="ru-RU" alt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A0F7AF-ACD7-4166-8D77-5DFC288A4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595" y="2714720"/>
            <a:ext cx="2691331" cy="3474366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D5CDEFB-489B-45F8-955E-954645328EED}"/>
              </a:ext>
            </a:extLst>
          </p:cNvPr>
          <p:cNvSpPr/>
          <p:nvPr/>
        </p:nvSpPr>
        <p:spPr>
          <a:xfrm>
            <a:off x="5408341" y="5111277"/>
            <a:ext cx="3233853" cy="107780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</a:rPr>
              <a:t>Выготский </a:t>
            </a:r>
          </a:p>
          <a:p>
            <a:r>
              <a:rPr lang="ru-RU" b="1" dirty="0">
                <a:solidFill>
                  <a:srgbClr val="002060"/>
                </a:solidFill>
              </a:rPr>
              <a:t>Лев Семенович (</a:t>
            </a:r>
            <a:r>
              <a:rPr lang="ru-RU" altLang="ru-RU" b="1" dirty="0">
                <a:solidFill>
                  <a:srgbClr val="002060"/>
                </a:solidFill>
              </a:rPr>
              <a:t>1896-1934)</a:t>
            </a:r>
          </a:p>
          <a:p>
            <a:r>
              <a:rPr lang="ru-RU" b="1" dirty="0">
                <a:solidFill>
                  <a:srgbClr val="002060"/>
                </a:solidFill>
              </a:rPr>
              <a:t> советский психолог</a:t>
            </a:r>
          </a:p>
          <a:p>
            <a:pPr algn="ctr"/>
            <a:endParaRPr lang="ru-RU" dirty="0"/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B6B03025-0EE8-4FFF-8592-D2FCF478AD46}"/>
              </a:ext>
            </a:extLst>
          </p:cNvPr>
          <p:cNvSpPr/>
          <p:nvPr/>
        </p:nvSpPr>
        <p:spPr>
          <a:xfrm>
            <a:off x="1952416" y="5218771"/>
            <a:ext cx="2474258" cy="1514983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A911A9-5252-4EED-A112-20AE43D72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773"/>
            <a:ext cx="8093927" cy="132556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Термин «развивающее обучение» </a:t>
            </a:r>
            <a:br>
              <a:rPr lang="ru-RU" sz="32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3200" dirty="0">
                <a:latin typeface="Segoe UI Black" panose="020B0A02040204020203" pitchFamily="34" charset="0"/>
                <a:ea typeface="Segoe UI Black" panose="020B0A02040204020203" pitchFamily="34" charset="0"/>
              </a:rPr>
              <a:t>введен В.В. Давыдовым</a:t>
            </a:r>
            <a:br>
              <a:rPr lang="ru-RU" sz="32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endParaRPr lang="ru-RU" sz="3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E8F7B3-02C9-46A1-A2E1-9806FC26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354" y="1650381"/>
            <a:ext cx="4328809" cy="4594302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lvl="1" indent="0">
              <a:buNone/>
            </a:pPr>
            <a:r>
              <a:rPr lang="ru-RU" sz="2000" b="1" dirty="0"/>
              <a:t>Используется для обозначения ограниченного круга явлений, </a:t>
            </a:r>
          </a:p>
          <a:p>
            <a:pPr marL="457200" lvl="1" indent="0">
              <a:buNone/>
            </a:pPr>
            <a:r>
              <a:rPr lang="ru-RU" sz="2000" b="1" dirty="0"/>
              <a:t>вошел в массовую педагогическую практику. </a:t>
            </a:r>
          </a:p>
          <a:p>
            <a:pPr marL="457200" lvl="1" indent="0">
              <a:buNone/>
            </a:pPr>
            <a:r>
              <a:rPr lang="ru-RU" sz="2000" b="1" dirty="0"/>
              <a:t>	</a:t>
            </a:r>
          </a:p>
          <a:p>
            <a:pPr marL="457200" lvl="1" indent="0">
              <a:buNone/>
            </a:pPr>
            <a:r>
              <a:rPr lang="ru-RU" sz="2000" b="1" dirty="0"/>
              <a:t>Под развивающим обучением понимается активно-деятельностный способ (тип) обучения. </a:t>
            </a:r>
          </a:p>
          <a:p>
            <a:pPr marL="457200" lvl="1" indent="0">
              <a:buNone/>
            </a:pPr>
            <a:r>
              <a:rPr lang="ru-RU" sz="2000" b="1" dirty="0"/>
              <a:t>	</a:t>
            </a:r>
          </a:p>
          <a:p>
            <a:pPr marL="457200" lvl="1" indent="0">
              <a:buNone/>
            </a:pPr>
            <a:r>
              <a:rPr lang="ru-RU" sz="2000" b="1" dirty="0"/>
              <a:t>Развивающее обучение – это ориентация учебного процесса на потенциальные возможности, и на их реализацию.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11579A2E-2588-4F29-A5EA-11E62A47B9E8}"/>
              </a:ext>
            </a:extLst>
          </p:cNvPr>
          <p:cNvSpPr/>
          <p:nvPr/>
        </p:nvSpPr>
        <p:spPr>
          <a:xfrm>
            <a:off x="9945804" y="211873"/>
            <a:ext cx="1075141" cy="1101719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E960DD-9DFF-4EBF-8FF9-8CB6E16A0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343" y="1650381"/>
            <a:ext cx="6521310" cy="459430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34738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9DB8A-DC66-44E5-BEF3-1B9870ED8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540" y="199402"/>
            <a:ext cx="10225669" cy="1049235"/>
          </a:xfrm>
        </p:spPr>
        <p:txBody>
          <a:bodyPr>
            <a:noAutofit/>
          </a:bodyPr>
          <a:lstStyle/>
          <a:p>
            <a:r>
              <a:rPr lang="ru-RU" sz="3200" i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Развивающее обучение </a:t>
            </a:r>
            <a:r>
              <a:rPr lang="ru-RU" sz="3200" i="1" dirty="0">
                <a:latin typeface="Segoe UI Black" panose="020B0A02040204020203" pitchFamily="34" charset="0"/>
                <a:ea typeface="Segoe UI Black" panose="020B0A02040204020203" pitchFamily="34" charset="0"/>
              </a:rPr>
              <a:t>учитывает </a:t>
            </a:r>
            <a:r>
              <a:rPr lang="ru-RU" sz="3200" b="1" i="1" dirty="0">
                <a:latin typeface="Segoe UI Black" panose="020B0A02040204020203" pitchFamily="34" charset="0"/>
                <a:ea typeface="Segoe UI Black" panose="020B0A02040204020203" pitchFamily="34" charset="0"/>
              </a:rPr>
              <a:t>закономерности</a:t>
            </a:r>
            <a:r>
              <a:rPr lang="ru-RU" sz="3200" i="1" dirty="0">
                <a:latin typeface="Segoe UI Black" panose="020B0A02040204020203" pitchFamily="34" charset="0"/>
                <a:ea typeface="Segoe UI Black" panose="020B0A02040204020203" pitchFamily="34" charset="0"/>
              </a:rPr>
              <a:t> развития личности</a:t>
            </a:r>
            <a:endParaRPr lang="ru-RU" sz="3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5593A6-FD8C-4FC3-8D8A-B05BC4F79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541" y="1460810"/>
            <a:ext cx="9043639" cy="4951141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914400" lvl="1" indent="-457200">
              <a:buAutoNum type="arabicPeriod"/>
            </a:pPr>
            <a:r>
              <a:rPr lang="ru-RU" sz="2000" b="1" i="1" dirty="0"/>
              <a:t>Имманентность: </a:t>
            </a:r>
            <a:r>
              <a:rPr lang="ru-RU" sz="2000" b="1" dirty="0"/>
              <a:t>способность к развитию заложена в человеке природой, это неотъемлемое свойство личности.</a:t>
            </a:r>
          </a:p>
          <a:p>
            <a:pPr marL="914400" lvl="1" indent="-457200">
              <a:buAutoNum type="arabicPeriod" startAt="2"/>
            </a:pPr>
            <a:r>
              <a:rPr lang="ru-RU" sz="2000" b="1" i="1" dirty="0" err="1"/>
              <a:t>Биогенностъ</a:t>
            </a:r>
            <a:r>
              <a:rPr lang="ru-RU" sz="2000" b="1" i="1" dirty="0"/>
              <a:t>: </a:t>
            </a:r>
            <a:r>
              <a:rPr lang="ru-RU" sz="2000" b="1" dirty="0"/>
              <a:t>психическое развитие личности во многом определяется наследственностью.</a:t>
            </a:r>
          </a:p>
          <a:p>
            <a:pPr marL="457200" lvl="1" indent="0">
              <a:buNone/>
            </a:pPr>
            <a:r>
              <a:rPr lang="ru-RU" sz="2000" b="1" i="1" dirty="0"/>
              <a:t>3. 	</a:t>
            </a:r>
            <a:r>
              <a:rPr lang="ru-RU" sz="2000" b="1" i="1" dirty="0" err="1"/>
              <a:t>Социогенность</a:t>
            </a:r>
            <a:r>
              <a:rPr lang="ru-RU" sz="2000" b="1" i="1" dirty="0"/>
              <a:t>: </a:t>
            </a:r>
            <a:r>
              <a:rPr lang="ru-RU" sz="2000" b="1" dirty="0"/>
              <a:t>социальная среда влияет на формирование личности.</a:t>
            </a:r>
          </a:p>
          <a:p>
            <a:pPr marL="914400" lvl="1" indent="-457200">
              <a:buAutoNum type="arabicPeriod" startAt="4"/>
            </a:pPr>
            <a:r>
              <a:rPr lang="ru-RU" sz="2000" b="1" i="1" dirty="0" err="1"/>
              <a:t>Психогенностъ</a:t>
            </a:r>
            <a:r>
              <a:rPr lang="ru-RU" sz="2000" b="1" i="1" dirty="0"/>
              <a:t>:  способность </a:t>
            </a:r>
            <a:r>
              <a:rPr lang="ru-RU" sz="2000" b="1" dirty="0"/>
              <a:t>человека к саморегуляции и самоуправлению. </a:t>
            </a:r>
          </a:p>
          <a:p>
            <a:pPr marL="457200" lvl="1" indent="0">
              <a:buNone/>
            </a:pPr>
            <a:r>
              <a:rPr lang="ru-RU" sz="2000" b="1" dirty="0"/>
              <a:t>5. 	</a:t>
            </a:r>
            <a:r>
              <a:rPr lang="ru-RU" sz="2000" b="1" i="1" dirty="0"/>
              <a:t>Индивидуальность: </a:t>
            </a:r>
            <a:r>
              <a:rPr lang="ru-RU" sz="2000" b="1" dirty="0"/>
              <a:t>личность - уникальное явление с индивидуальным подбором качеств и собственным вариантом развития.</a:t>
            </a:r>
          </a:p>
          <a:p>
            <a:pPr marL="457200" lvl="1" indent="0">
              <a:buNone/>
            </a:pPr>
            <a:r>
              <a:rPr lang="ru-RU" sz="2000" b="1" i="1" dirty="0"/>
              <a:t>6. 	Стадийность: </a:t>
            </a:r>
            <a:r>
              <a:rPr lang="ru-RU" sz="2000" b="1" dirty="0"/>
              <a:t>развитие личности проходит на различных стадиях - стадии зарождения, роста, кульминации, увядания, упадка.</a:t>
            </a:r>
          </a:p>
          <a:p>
            <a:pPr marL="457200" lvl="1" indent="0">
              <a:buNone/>
            </a:pPr>
            <a:r>
              <a:rPr lang="ru-RU" sz="2000" b="1" i="1" dirty="0"/>
              <a:t>7. 	Неравномерность </a:t>
            </a:r>
            <a:r>
              <a:rPr lang="ru-RU" sz="2000" b="1" dirty="0"/>
              <a:t>(нелинейность): индивид уникален, развивается в своем темпе (случайно распределены во времени ускорения и противоречия роста (</a:t>
            </a:r>
            <a:r>
              <a:rPr lang="ru-RU" sz="2000" b="1" dirty="0" err="1"/>
              <a:t>кризисность</a:t>
            </a:r>
            <a:r>
              <a:rPr lang="ru-RU" sz="2000" b="1" dirty="0"/>
              <a:t>).</a:t>
            </a:r>
          </a:p>
          <a:p>
            <a:pPr marL="457200" lvl="1" indent="0">
              <a:buNone/>
            </a:pPr>
            <a:r>
              <a:rPr lang="ru-RU" sz="2000" b="1" i="1" dirty="0"/>
              <a:t>8. 	Физический возраст </a:t>
            </a:r>
            <a:r>
              <a:rPr lang="ru-RU" sz="2000" b="1" dirty="0"/>
              <a:t>определяет количественные и качественные возможности психического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2678748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DB8B26-F280-4F6D-AA5C-44CE16853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979"/>
            <a:ext cx="10515600" cy="609559"/>
          </a:xfrm>
        </p:spPr>
        <p:txBody>
          <a:bodyPr>
            <a:noAutofit/>
          </a:bodyPr>
          <a:lstStyle/>
          <a:p>
            <a:r>
              <a:rPr lang="ru-RU" altLang="ru-RU" sz="36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Развивающее обучение </a:t>
            </a:r>
            <a:r>
              <a:rPr lang="ru-RU" altLang="ru-RU" sz="20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(Концепции)</a:t>
            </a:r>
            <a:endParaRPr lang="ru-RU" sz="2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A44064-0F31-4412-ACC8-4DE2D2979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6840" y="578581"/>
            <a:ext cx="3624146" cy="62794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ru-RU" sz="1600" b="1" dirty="0"/>
              <a:t>Концепция Л.В. </a:t>
            </a:r>
            <a:r>
              <a:rPr lang="ru-RU" sz="1600" b="1" dirty="0" err="1"/>
              <a:t>Занкова</a:t>
            </a:r>
            <a:r>
              <a:rPr lang="ru-RU" sz="1600" b="1" dirty="0"/>
              <a:t>: </a:t>
            </a:r>
          </a:p>
          <a:p>
            <a:pPr marL="0" indent="0">
              <a:buNone/>
            </a:pPr>
            <a:r>
              <a:rPr lang="ru-RU" sz="1600" b="1" dirty="0"/>
              <a:t>	</a:t>
            </a:r>
          </a:p>
          <a:p>
            <a:pPr marL="0" indent="0">
              <a:buNone/>
            </a:pPr>
            <a:r>
              <a:rPr lang="ru-RU" sz="1600" b="1" dirty="0"/>
              <a:t>2. Концепция 3.И Калмыковой</a:t>
            </a:r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r>
              <a:rPr lang="ru-RU" sz="1600" b="1" dirty="0"/>
              <a:t>3. Концепция Е.Н. Кабановой</a:t>
            </a:r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r>
              <a:rPr lang="ru-RU" sz="1600" b="1" dirty="0"/>
              <a:t>4. Концепция Г.А. </a:t>
            </a:r>
            <a:r>
              <a:rPr lang="ru-RU" sz="1600" b="1" dirty="0" err="1"/>
              <a:t>Цукерман</a:t>
            </a:r>
            <a:endParaRPr lang="ru-RU" sz="1600" b="1" dirty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r>
              <a:rPr lang="ru-RU" sz="1600" b="1" dirty="0"/>
              <a:t>5. Концепция Давыдова –</a:t>
            </a:r>
            <a:r>
              <a:rPr lang="ru-RU" sz="1600" b="1" dirty="0" err="1"/>
              <a:t>Элъконина</a:t>
            </a:r>
            <a:endParaRPr lang="ru-RU" sz="1600" b="1" dirty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r>
              <a:rPr lang="ru-RU" sz="1600" b="1" dirty="0"/>
              <a:t>6. Концепция С.А. Смирнова        </a:t>
            </a:r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r>
              <a:rPr lang="ru-RU" sz="1600" b="1" dirty="0"/>
              <a:t> 7. Концепция И.С. </a:t>
            </a:r>
            <a:r>
              <a:rPr lang="ru-RU" sz="1600" b="1" dirty="0" err="1"/>
              <a:t>Якиманской</a:t>
            </a:r>
            <a:r>
              <a:rPr lang="ru-RU" sz="1600" b="1" dirty="0"/>
              <a:t> </a:t>
            </a:r>
          </a:p>
          <a:p>
            <a:pPr marL="0" indent="0">
              <a:buNone/>
            </a:pPr>
            <a:r>
              <a:rPr lang="ru-RU" sz="1600" b="1" dirty="0"/>
              <a:t>       </a:t>
            </a:r>
          </a:p>
          <a:p>
            <a:pPr marL="0" indent="0">
              <a:buNone/>
            </a:pPr>
            <a:r>
              <a:rPr lang="ru-RU" sz="1600" b="1" dirty="0"/>
              <a:t> 8. Концепция Г.К. </a:t>
            </a:r>
            <a:r>
              <a:rPr lang="ru-RU" sz="1600" b="1" dirty="0" err="1"/>
              <a:t>Селевко</a:t>
            </a:r>
            <a:r>
              <a:rPr lang="ru-RU" sz="1600" b="1" dirty="0"/>
              <a:t> </a:t>
            </a:r>
          </a:p>
          <a:p>
            <a:pPr marL="0" indent="0">
              <a:buNone/>
            </a:pPr>
            <a:r>
              <a:rPr lang="ru-RU" sz="1600" b="1" dirty="0"/>
              <a:t>          </a:t>
            </a:r>
          </a:p>
          <a:p>
            <a:pPr marL="0" indent="0">
              <a:buNone/>
            </a:pPr>
            <a:r>
              <a:rPr lang="ru-RU" sz="1600" b="1" dirty="0"/>
              <a:t>9. Концепция И.П. Волкова, </a:t>
            </a:r>
          </a:p>
          <a:p>
            <a:pPr marL="0" indent="0">
              <a:buNone/>
            </a:pPr>
            <a:r>
              <a:rPr lang="ru-RU" sz="1600" b="1" dirty="0"/>
              <a:t>Г.С. </a:t>
            </a:r>
            <a:r>
              <a:rPr lang="ru-RU" sz="1600" b="1" dirty="0" err="1"/>
              <a:t>Альтшуллера</a:t>
            </a:r>
            <a:r>
              <a:rPr lang="ru-RU" sz="1600" b="1" dirty="0"/>
              <a:t>, И.П. Иванова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2439266-405E-498D-A808-2239F62B9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3220" y="578580"/>
            <a:ext cx="7060580" cy="62794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1600" b="1" dirty="0"/>
              <a:t>направлена на раннее интенсифицированное общее псих</a:t>
            </a:r>
          </a:p>
          <a:p>
            <a:endParaRPr lang="ru-RU" sz="1600" b="1" dirty="0"/>
          </a:p>
          <a:p>
            <a:r>
              <a:rPr lang="ru-RU" sz="1600" b="1" dirty="0"/>
              <a:t>формирование продуктивного или творческого </a:t>
            </a:r>
            <a:r>
              <a:rPr lang="ru-RU" sz="1600" b="1" dirty="0" err="1"/>
              <a:t>мышления.ологическое</a:t>
            </a:r>
            <a:r>
              <a:rPr lang="ru-RU" sz="1600" b="1" dirty="0"/>
              <a:t> развитие личности.</a:t>
            </a:r>
          </a:p>
          <a:p>
            <a:endParaRPr lang="ru-RU" sz="1600" b="1" dirty="0"/>
          </a:p>
          <a:p>
            <a:r>
              <a:rPr lang="ru-RU" sz="1600" b="1" dirty="0"/>
              <a:t> формирование операций  мышления (приемы учебной работы). </a:t>
            </a:r>
          </a:p>
          <a:p>
            <a:endParaRPr lang="ru-RU" sz="1600" b="1" dirty="0"/>
          </a:p>
          <a:p>
            <a:r>
              <a:rPr lang="ru-RU" sz="1600" b="1" dirty="0"/>
              <a:t>обучение навыкам учебного сотрудничества.</a:t>
            </a:r>
          </a:p>
          <a:p>
            <a:endParaRPr lang="ru-RU" sz="1600" b="1" dirty="0"/>
          </a:p>
          <a:p>
            <a:r>
              <a:rPr lang="ru-RU" sz="1600" b="1" dirty="0"/>
              <a:t> развитие теоретического сознания и мышления.</a:t>
            </a:r>
          </a:p>
          <a:p>
            <a:endParaRPr lang="ru-RU" sz="1600" b="1" dirty="0"/>
          </a:p>
          <a:p>
            <a:r>
              <a:rPr lang="ru-RU" sz="1600" b="1" dirty="0"/>
              <a:t> создание условий для максимального развития способностей ребенка в сочетании с интенсивным накоплением социального опыта и формированием внутреннего психологического покоя и уверенности в своих силах. </a:t>
            </a:r>
          </a:p>
          <a:p>
            <a:r>
              <a:rPr lang="ru-RU" sz="1600" b="1" dirty="0"/>
              <a:t>развитие индивидуальных познавательных способностей ребенка, познание себя, самоопределение и самореализацию в процессе обучения. </a:t>
            </a:r>
          </a:p>
          <a:p>
            <a:endParaRPr lang="ru-RU" sz="1600" b="1" dirty="0"/>
          </a:p>
          <a:p>
            <a:r>
              <a:rPr lang="ru-RU" sz="1600" b="1" dirty="0"/>
              <a:t>формирование доминанты самосовершенствования личности, установки на самообразование, самовоспитание, </a:t>
            </a:r>
            <a:r>
              <a:rPr lang="ru-RU" sz="1600" b="1" dirty="0" err="1"/>
              <a:t>сомоутверждение</a:t>
            </a:r>
            <a:r>
              <a:rPr lang="ru-RU" sz="1600" b="1" dirty="0"/>
              <a:t>, самоопределение, саморегуляцию, самоактуализацию. </a:t>
            </a:r>
          </a:p>
          <a:p>
            <a:endParaRPr lang="ru-RU" sz="1600" b="1" dirty="0"/>
          </a:p>
          <a:p>
            <a:r>
              <a:rPr lang="ru-RU" sz="1600" b="1" dirty="0"/>
              <a:t>развитие различных сфер личности.</a:t>
            </a:r>
          </a:p>
          <a:p>
            <a:endParaRPr lang="ru-RU" sz="1600" b="1" dirty="0"/>
          </a:p>
          <a:p>
            <a:endParaRPr lang="ru-RU" sz="1600" b="1" dirty="0"/>
          </a:p>
          <a:p>
            <a:endParaRPr lang="ru-RU" sz="1600" dirty="0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7ED11726-9BD0-4C87-B1D0-22313A6CEAD4}"/>
              </a:ext>
            </a:extLst>
          </p:cNvPr>
          <p:cNvSpPr/>
          <p:nvPr/>
        </p:nvSpPr>
        <p:spPr>
          <a:xfrm>
            <a:off x="3699661" y="637587"/>
            <a:ext cx="389965" cy="28945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E66368B2-7462-493A-A8EF-9CE8483E91B7}"/>
              </a:ext>
            </a:extLst>
          </p:cNvPr>
          <p:cNvSpPr/>
          <p:nvPr/>
        </p:nvSpPr>
        <p:spPr>
          <a:xfrm>
            <a:off x="3714177" y="1225698"/>
            <a:ext cx="389965" cy="28945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34C131F2-CED9-4CBC-BF6A-30DC52968890}"/>
              </a:ext>
            </a:extLst>
          </p:cNvPr>
          <p:cNvSpPr/>
          <p:nvPr/>
        </p:nvSpPr>
        <p:spPr>
          <a:xfrm>
            <a:off x="3708273" y="2674209"/>
            <a:ext cx="389965" cy="28945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0292CD35-2C99-4664-BF70-9E0AE2547CCF}"/>
              </a:ext>
            </a:extLst>
          </p:cNvPr>
          <p:cNvSpPr/>
          <p:nvPr/>
        </p:nvSpPr>
        <p:spPr>
          <a:xfrm>
            <a:off x="3663504" y="5370620"/>
            <a:ext cx="389965" cy="28945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9B2CAFA4-1EEE-4991-B6DD-F3A6626CFF23}"/>
              </a:ext>
            </a:extLst>
          </p:cNvPr>
          <p:cNvSpPr/>
          <p:nvPr/>
        </p:nvSpPr>
        <p:spPr>
          <a:xfrm>
            <a:off x="3699662" y="2076896"/>
            <a:ext cx="389965" cy="28945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F911586A-751C-4E65-9AC0-29532F4FD58C}"/>
              </a:ext>
            </a:extLst>
          </p:cNvPr>
          <p:cNvSpPr/>
          <p:nvPr/>
        </p:nvSpPr>
        <p:spPr>
          <a:xfrm>
            <a:off x="3699663" y="3293551"/>
            <a:ext cx="389965" cy="28945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54D3EDBE-4AAF-429A-A202-65A685A6D9F9}"/>
              </a:ext>
            </a:extLst>
          </p:cNvPr>
          <p:cNvSpPr/>
          <p:nvPr/>
        </p:nvSpPr>
        <p:spPr>
          <a:xfrm>
            <a:off x="3635790" y="3950042"/>
            <a:ext cx="389965" cy="28945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0860C636-09FF-4E84-889F-BBD7DFCCCBF5}"/>
              </a:ext>
            </a:extLst>
          </p:cNvPr>
          <p:cNvSpPr/>
          <p:nvPr/>
        </p:nvSpPr>
        <p:spPr>
          <a:xfrm>
            <a:off x="3663504" y="4704667"/>
            <a:ext cx="389965" cy="28945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ADC92241-2058-4798-8845-2C0047A9A521}"/>
              </a:ext>
            </a:extLst>
          </p:cNvPr>
          <p:cNvSpPr/>
          <p:nvPr/>
        </p:nvSpPr>
        <p:spPr>
          <a:xfrm>
            <a:off x="3669244" y="6335125"/>
            <a:ext cx="389965" cy="28945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91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ABD934-6305-48AA-9B94-76B743E3C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5487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Обучение и «зона ближайшего развития»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0632E6-AE6C-4FFB-B91A-715CB5C4C4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1742" y="1825624"/>
            <a:ext cx="4410843" cy="2931226"/>
          </a:xfr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lvl="1" indent="0">
              <a:buNone/>
            </a:pPr>
            <a:endParaRPr lang="ru-RU" sz="1800" b="1" dirty="0"/>
          </a:p>
          <a:p>
            <a:pPr marL="457200" lvl="1" indent="0">
              <a:buNone/>
            </a:pPr>
            <a:r>
              <a:rPr lang="ru-RU" sz="1800" b="1" dirty="0"/>
              <a:t>Возможности и способности, которыми обладает ребенок к моменту обучения,  – </a:t>
            </a:r>
          </a:p>
          <a:p>
            <a:pPr marL="457200" lvl="1" indent="0">
              <a:buNone/>
            </a:pPr>
            <a:r>
              <a:rPr lang="ru-RU" sz="18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«зона актуального развития».</a:t>
            </a:r>
          </a:p>
          <a:p>
            <a:pPr marL="457200" lvl="1" indent="0">
              <a:buNone/>
            </a:pPr>
            <a:r>
              <a:rPr lang="ru-RU" sz="1800" b="1" dirty="0"/>
              <a:t>Ребенок, обучаясь с помощью взрослого, начинает выполнять то, что не мог делать самостоятельно, т.е. психическое развитие, благодаря обучению, делает шаг вперед.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28288B-F91E-4DA1-9D08-9BE9C5C15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48" y="1825625"/>
            <a:ext cx="4410843" cy="3381995"/>
          </a:xfrm>
          <a:ln w="57150"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ru-RU" sz="2000" dirty="0"/>
          </a:p>
          <a:p>
            <a:pPr marL="457200" lvl="1" indent="0">
              <a:buNone/>
            </a:pPr>
            <a:r>
              <a:rPr lang="ru-RU" sz="2000" b="1" dirty="0"/>
              <a:t>Следовательно, </a:t>
            </a:r>
          </a:p>
          <a:p>
            <a:pPr marL="457200" lvl="1" indent="0">
              <a:buNone/>
            </a:pPr>
            <a:r>
              <a:rPr lang="ru-RU" sz="20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обучение и развитие находятся в единстве</a:t>
            </a:r>
            <a:r>
              <a:rPr lang="ru-RU" sz="2000" b="1" dirty="0"/>
              <a:t>.</a:t>
            </a:r>
          </a:p>
          <a:p>
            <a:pPr marL="457200" lvl="1" indent="0">
              <a:buNone/>
            </a:pPr>
            <a:r>
              <a:rPr lang="ru-RU" sz="20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Обучение опережает развитие</a:t>
            </a:r>
            <a:r>
              <a:rPr lang="ru-RU" sz="2000" b="1" dirty="0"/>
              <a:t>, стимулирует его, и в то же время само опирается на актуальное развитие.  </a:t>
            </a:r>
          </a:p>
          <a:p>
            <a:pPr marL="457200" lvl="1" indent="0">
              <a:buNone/>
            </a:pPr>
            <a:r>
              <a:rPr lang="ru-RU" sz="2000" b="1" dirty="0"/>
              <a:t>Поэтому </a:t>
            </a:r>
            <a:r>
              <a:rPr lang="ru-RU" sz="20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обучение должно ориентироваться </a:t>
            </a:r>
            <a:r>
              <a:rPr lang="ru-RU" sz="2000" b="1" dirty="0">
                <a:latin typeface="Arial Black" panose="020B0A04020102020204" pitchFamily="34" charset="0"/>
              </a:rPr>
              <a:t>«на </a:t>
            </a:r>
            <a:r>
              <a:rPr lang="ru-RU" sz="2000" b="1" dirty="0"/>
              <a:t>завтрашний день детского развития» - </a:t>
            </a:r>
          </a:p>
          <a:p>
            <a:pPr marL="457200" lvl="1" indent="0">
              <a:buNone/>
            </a:pPr>
            <a:r>
              <a:rPr lang="ru-RU" sz="2000" b="1" dirty="0">
                <a:latin typeface="Arial Black" panose="020B0A04020102020204" pitchFamily="34" charset="0"/>
              </a:rPr>
              <a:t>«зону ближайшего развития».</a:t>
            </a:r>
          </a:p>
          <a:p>
            <a:endParaRPr lang="ru-RU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BA0DF93B-F55C-4207-9564-252BF0A3AA54}"/>
              </a:ext>
            </a:extLst>
          </p:cNvPr>
          <p:cNvSpPr/>
          <p:nvPr/>
        </p:nvSpPr>
        <p:spPr>
          <a:xfrm>
            <a:off x="8447417" y="1306214"/>
            <a:ext cx="2353074" cy="103881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Л.С. Выготский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41D0A98C-0C65-4A33-B0A7-7E656F5C682D}"/>
              </a:ext>
            </a:extLst>
          </p:cNvPr>
          <p:cNvSpPr/>
          <p:nvPr/>
        </p:nvSpPr>
        <p:spPr>
          <a:xfrm>
            <a:off x="1075556" y="5697800"/>
            <a:ext cx="3981295" cy="55132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4CC6205-B99D-4622-8E39-8C4B13912628}"/>
              </a:ext>
            </a:extLst>
          </p:cNvPr>
          <p:cNvSpPr/>
          <p:nvPr/>
        </p:nvSpPr>
        <p:spPr>
          <a:xfrm>
            <a:off x="5285677" y="5454056"/>
            <a:ext cx="5514814" cy="10388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Развивающее обучение происходит в зоне ближайшего развития.</a:t>
            </a:r>
            <a:endParaRPr lang="ru-RU" sz="2400" b="1" dirty="0">
              <a:solidFill>
                <a:srgbClr val="C00000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29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E3B34B-786C-480F-A30C-4E0212DD4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953" y="186324"/>
            <a:ext cx="10932652" cy="89534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Общие принципы развивающего обучения </a:t>
            </a:r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B2605B-14F4-40D3-84F2-5BEF91AB6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89971" y="1505415"/>
            <a:ext cx="7304049" cy="4181707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ru-RU" b="1" i="1" dirty="0"/>
          </a:p>
          <a:p>
            <a:pPr marL="457200" lvl="1" indent="0">
              <a:buNone/>
            </a:pPr>
            <a:r>
              <a:rPr lang="ru-RU" sz="2000" i="1" dirty="0"/>
              <a:t>1. </a:t>
            </a:r>
            <a:r>
              <a:rPr lang="ru-RU" sz="2000" i="1" dirty="0">
                <a:solidFill>
                  <a:srgbClr val="C00000"/>
                </a:solidFill>
                <a:latin typeface="Arial Black" panose="020B0A04020102020204" pitchFamily="34" charset="0"/>
              </a:rPr>
              <a:t>Принцип повышенного уровня трудностей в обучении </a:t>
            </a:r>
            <a:r>
              <a:rPr lang="ru-RU" sz="2000" dirty="0"/>
              <a:t>(процесс овладения знаниями идет через преодоление трудностей в зоне ближайшего развития, что вызывает духовный подъём, укрепляет веру ученика в свои силы)</a:t>
            </a:r>
          </a:p>
          <a:p>
            <a:pPr marL="457200" lvl="1" indent="0">
              <a:buNone/>
            </a:pPr>
            <a:r>
              <a:rPr lang="ru-RU" sz="2000" i="1" dirty="0"/>
              <a:t>2. </a:t>
            </a:r>
            <a:r>
              <a:rPr lang="ru-RU" sz="2000" i="1" dirty="0">
                <a:solidFill>
                  <a:srgbClr val="C00000"/>
                </a:solidFill>
                <a:latin typeface="Arial Black" panose="020B0A04020102020204" pitchFamily="34" charset="0"/>
              </a:rPr>
              <a:t>Принцип ведущей роли теоретических знаний</a:t>
            </a:r>
            <a:r>
              <a:rPr lang="ru-RU" sz="2000" i="1" dirty="0">
                <a:latin typeface="Arial Black" panose="020B0A04020102020204" pitchFamily="34" charset="0"/>
              </a:rPr>
              <a:t> </a:t>
            </a:r>
            <a:r>
              <a:rPr lang="ru-RU" sz="2000" dirty="0"/>
              <a:t>(педагог направляет внимание учеников,  ведет к раскрытию существенных связей и зависимостей в материале, определённых закономерностей, ученики делают выводы)</a:t>
            </a:r>
          </a:p>
          <a:p>
            <a:pPr marL="457200" lvl="1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D32054-AA7B-4F95-807D-B0CF45F56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85" y="1505415"/>
            <a:ext cx="1905690" cy="206033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777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E3B34B-786C-480F-A30C-4E0212DD4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953" y="186325"/>
            <a:ext cx="10966106" cy="60705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Общие принципы развивающего обучения </a:t>
            </a:r>
            <a:endParaRPr lang="ru-RU" sz="3200" dirty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B2605B-14F4-40D3-84F2-5BEF91AB6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6516" y="1326390"/>
            <a:ext cx="7270596" cy="4762176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1800" b="1" i="1" dirty="0"/>
              <a:t>Принцип повышенного уровня трудностей в обучении </a:t>
            </a:r>
          </a:p>
          <a:p>
            <a:pPr marL="514350" indent="-514350">
              <a:buAutoNum type="arabicPeriod"/>
            </a:pPr>
            <a:r>
              <a:rPr lang="ru-RU" sz="1800" b="1" i="1" dirty="0"/>
              <a:t>Принцип ведущей роли теоретических знаний </a:t>
            </a:r>
          </a:p>
          <a:p>
            <a:pPr marL="514350" indent="-514350">
              <a:buAutoNum type="arabicPeriod"/>
            </a:pPr>
            <a:r>
              <a:rPr lang="ru-RU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Принцип интенсивного прохождения материала </a:t>
            </a:r>
            <a:r>
              <a:rPr lang="ru-RU" sz="1800" b="1" dirty="0">
                <a:cs typeface="Times New Roman" panose="02020603050405020304" pitchFamily="18" charset="0"/>
              </a:rPr>
              <a:t>(быстрое продвижение вперед с одновременным возвращением к пройденному; повторение ведется так, что ранее изученное выступает в связи с прохождением нового и сопровождается открытием в нём неизученных сторон и новых граней; повторение направлено на закрепление и более глубокое постижение знаний)</a:t>
            </a:r>
          </a:p>
          <a:p>
            <a:pPr marL="514350" indent="-514350">
              <a:buAutoNum type="arabicPeriod"/>
            </a:pPr>
            <a:r>
              <a:rPr lang="ru-RU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Принцип работы над развитием всех учащихся вне зависимости от степени их подготовки (принцип индивидуального подхода) </a:t>
            </a:r>
            <a:r>
              <a:rPr lang="ru-RU" sz="1800" b="1" dirty="0">
                <a:cs typeface="Times New Roman" panose="02020603050405020304" pitchFamily="18" charset="0"/>
              </a:rPr>
              <a:t>Процесс развития идёт скачкообразно -  слабые и сильные ученики должны учиться вместе. Педагоги  создают условия для развития обучающихся  в соответствии с их потребностями, интересами и способностями. Это может включать дифференцированный подход к обучению, </a:t>
            </a:r>
            <a:r>
              <a:rPr lang="ru-RU" sz="2000" b="1" dirty="0">
                <a:cs typeface="Times New Roman" panose="02020603050405020304" pitchFamily="18" charset="0"/>
              </a:rPr>
              <a:t>индивидуальные задания и консультации.</a:t>
            </a:r>
          </a:p>
          <a:p>
            <a:pPr marL="0" indent="0">
              <a:buNone/>
            </a:pPr>
            <a:endParaRPr lang="ru-RU" sz="2000" b="1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1E0D79-3324-4544-8757-82432761F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736" y="1326390"/>
            <a:ext cx="1743808" cy="177311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24961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3728</TotalTime>
  <Words>1475</Words>
  <Application>Microsoft Office PowerPoint</Application>
  <PresentationFormat>Широкоэкранный</PresentationFormat>
  <Paragraphs>231</Paragraphs>
  <Slides>19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Segoe UI Black</vt:lpstr>
      <vt:lpstr>Times New Roman</vt:lpstr>
      <vt:lpstr>Тема Office</vt:lpstr>
      <vt:lpstr> Раздел 2. Дидактика   Тема 13.  Дидактическая система развивающего  обучения </vt:lpstr>
      <vt:lpstr>Презентация PowerPoint</vt:lpstr>
      <vt:lpstr>      Развивающее обучение   Истоки развивающего обучения в работах И.Г. Песталоцци, Ф.А. Дистервега (конец XVIII-середина  XIX вв.)  Автор идеи –  Л.С. Выготский  (культурно-историческая теория психического развития  человека 1930-е гг.),   оформление теории:   Д.Б. Эльконин, Л.В. Занков, В.В. Давыдов и др.   (1950-1960 гг.);   Развитие:    </vt:lpstr>
      <vt:lpstr>Термин «развивающее обучение»  введен В.В. Давыдовым </vt:lpstr>
      <vt:lpstr>Развивающее обучение учитывает закономерности развития личности</vt:lpstr>
      <vt:lpstr>Развивающее обучение (Концепции)</vt:lpstr>
      <vt:lpstr>Обучение и «зона ближайшего развития»</vt:lpstr>
      <vt:lpstr>Общие принципы развивающего обучения </vt:lpstr>
      <vt:lpstr>Общие принципы развивающего обучения </vt:lpstr>
      <vt:lpstr>Презентация PowerPoint</vt:lpstr>
      <vt:lpstr>Отличие развивающего обучения от традиционного</vt:lpstr>
      <vt:lpstr> Вклад Л.В. ЗАНКОВА  в систему  РАЗВИВАЮЩЕГО ОБУЧЕНИЯ  </vt:lpstr>
      <vt:lpstr> Характеристика дидактической системы  Л.В. Занкова </vt:lpstr>
      <vt:lpstr>  Особенности внедрения  системы развивающего обучения  Л.В. Занкова в практику </vt:lpstr>
      <vt:lpstr>Система развивающего обучения  Д.Б. Эльконина, В.В. Давыдова, В.В. Репкина</vt:lpstr>
      <vt:lpstr> Система развивающего обучения  Д.Б. Эльконина, В.В. Давыдова, В.В. Репкина  </vt:lpstr>
      <vt:lpstr> Система развивающего обучения  Д.Б. Эльконина, В.В. Давыдова, В.В. Репкина   Особенности методики обучения </vt:lpstr>
      <vt:lpstr>Презентация PowerPoint</vt:lpstr>
      <vt:lpstr>Тема 13.  Дидактическая система развивающего  обучения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 Введение в дисциплину «Психология дизайн-деятельности»</dc:title>
  <dc:creator>Fujitsu</dc:creator>
  <cp:lastModifiedBy>Татьяна Кузьминич</cp:lastModifiedBy>
  <cp:revision>304</cp:revision>
  <cp:lastPrinted>2022-09-12T21:30:05Z</cp:lastPrinted>
  <dcterms:created xsi:type="dcterms:W3CDTF">2020-09-07T03:13:46Z</dcterms:created>
  <dcterms:modified xsi:type="dcterms:W3CDTF">2025-04-14T15:11:47Z</dcterms:modified>
</cp:coreProperties>
</file>