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1"/>
  </p:notesMasterIdLst>
  <p:sldIdLst>
    <p:sldId id="576" r:id="rId2"/>
    <p:sldId id="592" r:id="rId3"/>
    <p:sldId id="562" r:id="rId4"/>
    <p:sldId id="555" r:id="rId5"/>
    <p:sldId id="563" r:id="rId6"/>
    <p:sldId id="564" r:id="rId7"/>
    <p:sldId id="565" r:id="rId8"/>
    <p:sldId id="571" r:id="rId9"/>
    <p:sldId id="567" r:id="rId10"/>
    <p:sldId id="572" r:id="rId11"/>
    <p:sldId id="568" r:id="rId12"/>
    <p:sldId id="559" r:id="rId13"/>
    <p:sldId id="558" r:id="rId14"/>
    <p:sldId id="566" r:id="rId15"/>
    <p:sldId id="549" r:id="rId16"/>
    <p:sldId id="551" r:id="rId17"/>
    <p:sldId id="569" r:id="rId18"/>
    <p:sldId id="556" r:id="rId19"/>
    <p:sldId id="593" r:id="rId20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576"/>
            <p14:sldId id="592"/>
            <p14:sldId id="562"/>
            <p14:sldId id="555"/>
            <p14:sldId id="563"/>
            <p14:sldId id="564"/>
            <p14:sldId id="565"/>
            <p14:sldId id="571"/>
            <p14:sldId id="567"/>
            <p14:sldId id="572"/>
            <p14:sldId id="568"/>
            <p14:sldId id="559"/>
            <p14:sldId id="558"/>
            <p14:sldId id="566"/>
            <p14:sldId id="549"/>
            <p14:sldId id="551"/>
            <p14:sldId id="569"/>
            <p14:sldId id="556"/>
            <p14:sldId id="5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99CCFF"/>
    <a:srgbClr val="CC99FF"/>
    <a:srgbClr val="0F0911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035" autoAdjust="0"/>
  </p:normalViewPr>
  <p:slideViewPr>
    <p:cSldViewPr snapToGrid="0">
      <p:cViewPr varScale="1">
        <p:scale>
          <a:sx n="80" d="100"/>
          <a:sy n="80" d="100"/>
        </p:scale>
        <p:origin x="54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225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11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B40F7-010A-47E1-AEAC-930E5651F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F713AF-7B81-4BCA-99D8-7E7DFBF48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2D20-9B26-4958-8DB9-A91FFECB5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9BEB7B-CF58-4309-8185-454BC7349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0310F9-5E3A-47C6-B3C8-4DF1690F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5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BB4FD1-98BE-406F-B66B-EC9F56AD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D524D9-463E-45A1-AC16-B93D15EF1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CA5B5-F436-4E41-A367-4D474CAAC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F7B9CB-F650-4B86-85DE-07FAF483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C530D2-4FD0-4A01-AD15-DA304D6F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D376CF6-E380-4411-93D3-EDB93B04A6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911A879-7A99-4EA6-BE52-295FE1A7F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D23E73-724D-4DCB-8B79-8F696266E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2E8228-FF58-4A14-8EC2-8D8263666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66AAB2-992C-4FE8-86B1-FC42A733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43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AE68E2-2AA8-4DDC-A4FA-A55F8379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AEF38F-A469-4D88-9601-275AE041D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2CE5EE-1C56-4E96-A1E0-B6F60F27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D3271A-1187-499F-B2C6-D35971CDB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4F6D02-BACE-4516-908A-07EB8A659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37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2F04B-2F14-4B17-AC22-F3C4F4A1C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B4F2D0-96EB-4A43-9C83-95ED870C4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6D9B86-FAF1-4910-94AB-78FA81732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91A41D-2CBB-462A-9784-86795A2B9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6890C2-CB77-44B9-B620-19F56310E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87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C4189E-F6E1-4C39-B1A6-065063DC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54DC3E-C4FF-49FF-A19E-D8E8C3ACAB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7168FF-32D1-4E35-9DAE-799E741A2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9C2245-23BD-4DAC-B422-B7C4BFB6F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293F71-399E-4742-B12E-C249C3657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934D34-2503-420C-BE95-230B212C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1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F8728-C152-46A3-9954-BB826E21B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FCF9476-DD34-42BA-A610-D0F65561D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72F3F7-FCC8-44FF-A9FE-36D17C0BB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C08A072-F6B1-4C03-9DE0-9ED9DDBD47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48FB901-E45F-4AFA-B140-26885A2ED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84D43A6-C9A2-44A3-A9BE-EF0539BAB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9B314FB-1007-459B-A147-766A10E03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2546307-C6CA-47B8-817A-97182769A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00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9CDA6-55B4-4C02-B185-04C754644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6AE721E-0612-4044-95AB-7D5025F95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AD8F382-FA0A-4BB1-BF73-0C85D694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6EDAE54-9C1C-4090-A0E2-40609B55C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05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856CA2F-9CE5-4F98-97BC-F052D1448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9A28976-802A-40DF-B4B2-EE644816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C68631F-4486-43DC-8408-9D7E227DE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5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F21477-FA99-43C9-9F19-F4A8904F8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D1E578-0E95-4E49-AA8E-696569D8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B41912-B1D9-4CFA-BB44-5AD00699B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B415A7-9327-42A2-BFAB-665477811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4CC7BD-3CB7-4168-80C2-20AE9BB18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C6CB67-BC85-4C40-AEAA-3F758DB25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71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E7251-8F76-4FF2-B958-4AEEFF58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E422951-14A0-444C-8343-E31F1BFF0B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C546CF-76FB-4D00-8768-AF844C9AD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337918-E2B7-4CF3-B92D-7E2410E6F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6D9B954-5AE7-49A0-AA9B-137F113B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68A9F3-7186-44A8-A256-21AF8F9A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79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7000">
              <a:schemeClr val="accent6">
                <a:lumMod val="40000"/>
                <a:lumOff val="60000"/>
              </a:schemeClr>
            </a:gs>
            <a:gs pos="87000">
              <a:schemeClr val="accent1">
                <a:lumMod val="45000"/>
                <a:lumOff val="55000"/>
                <a:alpha val="36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F79CF9-3BB3-4F9F-9E8F-C6E9D50DC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6BAF40-DDAC-46E7-BCA8-87F1A8363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10E1CF-794B-4F9A-BD6C-F1BA76BDC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E77CE5-5DAF-4833-8E9A-0982737A59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D608E1-98ED-4A7F-A15C-0812BDFFDB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39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biblioclub.ru/index.php?page=book&amp;id=49620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2632" y="1534664"/>
            <a:ext cx="10379824" cy="3025304"/>
          </a:xfrm>
        </p:spPr>
        <p:txBody>
          <a:bodyPr>
            <a:noAutofit/>
          </a:bodyPr>
          <a:lstStyle/>
          <a:p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Раздел 2. </a:t>
            </a:r>
            <a:r>
              <a:rPr lang="ru-RU" sz="24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Дидактика </a:t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Тема</a:t>
            </a:r>
            <a:r>
              <a:rPr lang="en-US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12. </a:t>
            </a:r>
            <a:b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Сущность проблемного обучения</a:t>
            </a:r>
            <a:br>
              <a:rPr lang="ru-RU" sz="4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ru-RU" sz="44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501" y="5056513"/>
            <a:ext cx="9126100" cy="1494599"/>
          </a:xfrm>
        </p:spPr>
        <p:txBody>
          <a:bodyPr/>
          <a:lstStyle/>
          <a:p>
            <a:pPr algn="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Кузьминич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Васильевна, 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2270991" y="306888"/>
            <a:ext cx="15392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Педагогика</a:t>
            </a:r>
          </a:p>
          <a:p>
            <a:r>
              <a:rPr lang="ru-RU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ЭУМК </a:t>
            </a:r>
            <a:endParaRPr lang="ru-RU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75451129-299A-4395-8D0B-313423A62DD6}"/>
              </a:ext>
            </a:extLst>
          </p:cNvPr>
          <p:cNvSpPr/>
          <p:nvPr/>
        </p:nvSpPr>
        <p:spPr>
          <a:xfrm>
            <a:off x="8768219" y="403116"/>
            <a:ext cx="1929382" cy="64633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2025</a:t>
            </a:r>
          </a:p>
        </p:txBody>
      </p:sp>
      <p:pic>
        <p:nvPicPr>
          <p:cNvPr id="7" name="Рисунок 6" descr="Академическая шапочка">
            <a:extLst>
              <a:ext uri="{FF2B5EF4-FFF2-40B4-BE49-F238E27FC236}">
                <a16:creationId xmlns:a16="http://schemas.microsoft.com/office/drawing/2014/main" id="{70506438-4E28-4771-9F2C-C4F6D38087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89678" y="287487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691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A73069-96FB-4A5C-A3FB-CF25C231F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1" y="266701"/>
            <a:ext cx="10013452" cy="983876"/>
          </a:xfrm>
        </p:spPr>
        <p:txBody>
          <a:bodyPr>
            <a:noAutofit/>
          </a:bodyPr>
          <a:lstStyle/>
          <a:p>
            <a:r>
              <a:rPr lang="ru-RU" sz="3600" i="1" dirty="0">
                <a:solidFill>
                  <a:srgbClr val="FF0000"/>
                </a:solidFill>
                <a:latin typeface="Arial Black" panose="020B0A04020102020204" pitchFamily="34" charset="0"/>
              </a:rPr>
              <a:t>проблемная ситуация</a:t>
            </a:r>
            <a:endParaRPr lang="ru-RU" sz="3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B9BD1B-6388-446C-81E5-5B9A1F4EA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1400" y="1943100"/>
            <a:ext cx="10013453" cy="435684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endParaRPr lang="ru-RU" b="1" dirty="0">
              <a:latin typeface="Arial Black" panose="020B0A04020102020204" pitchFamily="34" charset="0"/>
            </a:endParaRPr>
          </a:p>
          <a:p>
            <a:pPr marL="457200" lvl="1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Основные </a:t>
            </a:r>
            <a:r>
              <a:rPr lang="ru-RU" b="1" i="1" dirty="0">
                <a:latin typeface="Arial Black" panose="020B0A04020102020204" pitchFamily="34" charset="0"/>
              </a:rPr>
              <a:t>типы проблемных ситуаций</a:t>
            </a:r>
            <a:r>
              <a:rPr lang="ru-RU" b="1" dirty="0">
                <a:latin typeface="Arial Black" panose="020B0A04020102020204" pitchFamily="34" charset="0"/>
              </a:rPr>
              <a:t>:</a:t>
            </a:r>
          </a:p>
          <a:p>
            <a:pPr marL="457200" lvl="1" indent="0">
              <a:buNone/>
            </a:pPr>
            <a:endParaRPr lang="ru-RU" b="1" dirty="0">
              <a:latin typeface="Arial Black" panose="020B0A04020102020204" pitchFamily="34" charset="0"/>
            </a:endParaRPr>
          </a:p>
          <a:p>
            <a:pPr lvl="1"/>
            <a:r>
              <a:rPr lang="ru-RU" sz="2000" b="1" dirty="0"/>
              <a:t>1) ситуация нехватки знаний (обучающиеся не могут решить задачу, ответить на вопрос из-за отсутствия необходимых знаний);</a:t>
            </a:r>
          </a:p>
          <a:p>
            <a:pPr lvl="1"/>
            <a:r>
              <a:rPr lang="ru-RU" sz="2000" b="1" dirty="0"/>
              <a:t>2) ситуация новых условий (необходимые знания у детей есть, но предстоит придумать, как применить имеющиеся знания и умения в новых условиях);</a:t>
            </a:r>
          </a:p>
          <a:p>
            <a:pPr lvl="1"/>
            <a:r>
              <a:rPr lang="ru-RU" sz="2000" b="1" dirty="0"/>
              <a:t>3) ситуация противоречия между теоретической возможностью и практической осуществимостью (надо выбрать из нескольких известных способов решения наиболее рациональный);</a:t>
            </a:r>
          </a:p>
          <a:p>
            <a:pPr lvl="1"/>
            <a:r>
              <a:rPr lang="ru-RU" sz="2000" b="1" dirty="0"/>
              <a:t>4) ситуация противоречия между полученным практическим результатом и отсутствием знаний для объяснения как, почему получен такой результат.</a:t>
            </a:r>
          </a:p>
          <a:p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F669E18C-AA00-478C-82BE-2F6CBBD2E10B}"/>
              </a:ext>
            </a:extLst>
          </p:cNvPr>
          <p:cNvSpPr/>
          <p:nvPr/>
        </p:nvSpPr>
        <p:spPr>
          <a:xfrm>
            <a:off x="8705045" y="558054"/>
            <a:ext cx="2779038" cy="138504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5">
                    <a:lumMod val="10000"/>
                  </a:schemeClr>
                </a:solidFill>
              </a:rPr>
              <a:t>А. М. Матюшкин</a:t>
            </a:r>
            <a:endParaRPr lang="ru-RU" sz="2400" dirty="0">
              <a:solidFill>
                <a:schemeClr val="accent5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048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6F9DD2-EB8A-438F-8DA2-281577213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41300"/>
            <a:ext cx="10236200" cy="859337"/>
          </a:xfrm>
        </p:spPr>
        <p:txBody>
          <a:bodyPr>
            <a:noAutofit/>
          </a:bodyPr>
          <a:lstStyle/>
          <a:p>
            <a:r>
              <a:rPr lang="ru-RU" sz="3200" i="1" dirty="0">
                <a:solidFill>
                  <a:srgbClr val="FF0000"/>
                </a:solidFill>
                <a:latin typeface="Arial Black" panose="020B0A04020102020204" pitchFamily="34" charset="0"/>
              </a:rPr>
              <a:t>проблемный вопрос </a:t>
            </a:r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  <a:t>и </a:t>
            </a:r>
            <a:r>
              <a:rPr lang="ru-RU" sz="3200" i="1" dirty="0">
                <a:solidFill>
                  <a:srgbClr val="FF0000"/>
                </a:solidFill>
                <a:latin typeface="Arial Black" panose="020B0A04020102020204" pitchFamily="34" charset="0"/>
              </a:rPr>
              <a:t>проблемная задача</a:t>
            </a:r>
            <a:endParaRPr lang="ru-RU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678A32-8A26-4927-AA17-548C878B4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4700" y="1100637"/>
            <a:ext cx="10452100" cy="50207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endParaRPr lang="ru-RU" sz="2000" b="1" i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457200" lvl="1" indent="0">
              <a:buNone/>
            </a:pPr>
            <a:r>
              <a:rPr lang="ru-RU" sz="20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Проблемный вопрос </a:t>
            </a:r>
            <a:r>
              <a:rPr lang="ru-RU" sz="2000" b="1" dirty="0"/>
              <a:t>– самостоятельная форма мысли и </a:t>
            </a:r>
            <a:r>
              <a:rPr lang="ru-RU" sz="2000" b="1" dirty="0" err="1"/>
              <a:t>проблематизированное</a:t>
            </a:r>
            <a:r>
              <a:rPr lang="ru-RU" sz="2000" b="1" dirty="0"/>
              <a:t> высказывание, предположение, обращение, требующее ответа или объяснения. Перед обучающимися необходимо ставить вопрос, который требует творческого поиска ответа, выбора верного способа решения, стимулирование самостоятельности в оценивании изучаемой темы. </a:t>
            </a:r>
            <a:r>
              <a:rPr lang="ru-RU" sz="2000" b="1" i="1" dirty="0"/>
              <a:t>Проблемный вопрос </a:t>
            </a:r>
            <a:r>
              <a:rPr lang="ru-RU" sz="2000" b="1" dirty="0"/>
              <a:t>побуждает обучающегося к многоступенчатой познавательной деятельности. </a:t>
            </a:r>
          </a:p>
          <a:p>
            <a:pPr marL="457200" lvl="1" indent="0">
              <a:buNone/>
            </a:pPr>
            <a:r>
              <a:rPr lang="ru-RU" sz="2000" b="1" dirty="0"/>
              <a:t>При традиционном обучении подавляющее большинство вопросов, задаваемых педагогом, требует ответа по памяти. Особенность проблемного вопроса – на него нет «готового», выученного ответа. Такие вопросы требуют размышления, исследования. </a:t>
            </a:r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Проблемная задача </a:t>
            </a:r>
            <a:r>
              <a:rPr lang="ru-RU" sz="2000" b="1" dirty="0"/>
              <a:t>– задача творческого характера, требует большой инициативности в суждениях, поиска не испытанных ранее путей решения, является средством создания проблемной ситуации, представляет собой не просто описание ситуации, состоящее из характеристики данных, составляющих условие задачи и указание на неизвестное, которое должно быть раскрыто на основании этих условий. </a:t>
            </a:r>
          </a:p>
        </p:txBody>
      </p:sp>
    </p:spTree>
    <p:extLst>
      <p:ext uri="{BB962C8B-B14F-4D97-AF65-F5344CB8AC3E}">
        <p14:creationId xmlns:p14="http://schemas.microsoft.com/office/powerpoint/2010/main" val="292139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7FFC1B-A067-4BED-86BF-E3C20AF71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Способы решения проблемных ситуаций и познавательных задач </a:t>
            </a: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1800" dirty="0">
                <a:latin typeface="Arial Black" panose="020B0A04020102020204" pitchFamily="34" charset="0"/>
              </a:rPr>
              <a:t>(И.В. Харламов)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FDAF3C-F010-4E5D-ABB5-CB253165FD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010877"/>
            <a:ext cx="10904220" cy="448199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endParaRPr lang="ru-RU" b="1" dirty="0"/>
          </a:p>
          <a:p>
            <a:pPr marL="457200" lvl="1" indent="0">
              <a:buNone/>
            </a:pPr>
            <a:r>
              <a:rPr lang="ru-RU" b="1" dirty="0"/>
              <a:t>1. </a:t>
            </a:r>
            <a:r>
              <a:rPr lang="ru-RU" b="1" dirty="0">
                <a:solidFill>
                  <a:srgbClr val="C00000"/>
                </a:solidFill>
              </a:rPr>
              <a:t>Способ аналогии </a:t>
            </a:r>
            <a:r>
              <a:rPr lang="ru-RU" b="1" dirty="0"/>
              <a:t>(педагог опирается на имеющийся житейский опыт обучающихся или ранее полученные  знания)</a:t>
            </a:r>
          </a:p>
          <a:p>
            <a:pPr marL="457200" lvl="1" indent="0">
              <a:buNone/>
            </a:pPr>
            <a:r>
              <a:rPr lang="ru-RU" b="1" dirty="0"/>
              <a:t>2. </a:t>
            </a:r>
            <a:r>
              <a:rPr lang="ru-RU" b="1" dirty="0">
                <a:solidFill>
                  <a:srgbClr val="C00000"/>
                </a:solidFill>
              </a:rPr>
              <a:t>Индуктивный </a:t>
            </a:r>
            <a:r>
              <a:rPr lang="ru-RU" b="1" dirty="0"/>
              <a:t>(аналитико-синтетический способ): обучающиеся самостоятельно анализируют факты и явления и делают необходимые выводы</a:t>
            </a:r>
          </a:p>
          <a:p>
            <a:pPr marL="457200" lvl="1" indent="0">
              <a:buNone/>
            </a:pPr>
            <a:r>
              <a:rPr lang="ru-RU" b="1" dirty="0"/>
              <a:t>3. </a:t>
            </a:r>
            <a:r>
              <a:rPr lang="ru-RU" b="1" dirty="0">
                <a:solidFill>
                  <a:srgbClr val="C00000"/>
                </a:solidFill>
              </a:rPr>
              <a:t>Дедуктивный способ </a:t>
            </a:r>
            <a:r>
              <a:rPr lang="ru-RU" b="1" dirty="0"/>
              <a:t>(для решения познавательной задачи необходимо творчески применить ранее изученный принцип, закон или закономерность)</a:t>
            </a:r>
          </a:p>
          <a:p>
            <a:pPr marL="457200" lvl="1" indent="0">
              <a:buNone/>
            </a:pPr>
            <a:r>
              <a:rPr lang="ru-RU" b="1" dirty="0"/>
              <a:t>4. </a:t>
            </a:r>
            <a:r>
              <a:rPr lang="ru-RU" b="1" dirty="0">
                <a:solidFill>
                  <a:srgbClr val="C00000"/>
                </a:solidFill>
              </a:rPr>
              <a:t>Способ отыскания причин</a:t>
            </a:r>
            <a:r>
              <a:rPr lang="ru-RU" b="1" dirty="0"/>
              <a:t>, обусловливающих то или иное явление и установление причинно-следственной связи</a:t>
            </a:r>
          </a:p>
          <a:p>
            <a:pPr marL="457200" lvl="1" indent="0">
              <a:buNone/>
            </a:pPr>
            <a:r>
              <a:rPr lang="ru-RU" b="1" dirty="0"/>
              <a:t>5. </a:t>
            </a:r>
            <a:r>
              <a:rPr lang="ru-RU" b="1" dirty="0">
                <a:solidFill>
                  <a:srgbClr val="C00000"/>
                </a:solidFill>
              </a:rPr>
              <a:t>Способ выдвижения гипотез</a:t>
            </a:r>
            <a:r>
              <a:rPr lang="ru-RU" b="1" dirty="0"/>
              <a:t>, их подтверждение или опровержение </a:t>
            </a:r>
          </a:p>
        </p:txBody>
      </p:sp>
    </p:spTree>
    <p:extLst>
      <p:ext uri="{BB962C8B-B14F-4D97-AF65-F5344CB8AC3E}">
        <p14:creationId xmlns:p14="http://schemas.microsoft.com/office/powerpoint/2010/main" val="132162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9DE681-CBB6-4D1F-96B6-A6A61E28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1" y="-179809"/>
            <a:ext cx="11226800" cy="1360909"/>
          </a:xfrm>
        </p:spPr>
        <p:txBody>
          <a:bodyPr>
            <a:noAutofit/>
          </a:bodyPr>
          <a:lstStyle/>
          <a:p>
            <a:br>
              <a:rPr lang="ru-RU" sz="3200" dirty="0">
                <a:latin typeface="Arial Black" panose="020B0A04020102020204" pitchFamily="34" charset="0"/>
              </a:rPr>
            </a:br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  <a:t>Проблемное обучение </a:t>
            </a:r>
            <a:b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  <a:t>включает в себя: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2A9078-18DC-441D-8542-B969D7264E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9390" y="1574800"/>
            <a:ext cx="2768469" cy="495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1600" dirty="0">
                <a:latin typeface="Arial Black" panose="020B0A04020102020204" pitchFamily="34" charset="0"/>
              </a:rPr>
              <a:t>1</a:t>
            </a:r>
            <a:r>
              <a:rPr lang="ru-RU" sz="1600" b="1" dirty="0">
                <a:latin typeface="Arial Black" panose="020B0A04020102020204" pitchFamily="34" charset="0"/>
              </a:rPr>
              <a:t>) Способы создания проблемной ситуации </a:t>
            </a:r>
            <a:r>
              <a:rPr lang="ru-RU" sz="2000" dirty="0"/>
              <a:t>(учитель должен предъявить противоречие между знанием и незнанием)</a:t>
            </a:r>
          </a:p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2) Способы организации умственной деятельности обучающихся</a:t>
            </a:r>
            <a:r>
              <a:rPr lang="ru-RU" sz="2000" dirty="0"/>
              <a:t> </a:t>
            </a:r>
          </a:p>
          <a:p>
            <a:pPr marL="0" indent="0">
              <a:buNone/>
            </a:pPr>
            <a:r>
              <a:rPr lang="ru-RU" sz="2000" dirty="0"/>
              <a:t>по решению познавательной задачи.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D810AE-A110-4F57-92E2-A81610132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23129" y="1574800"/>
            <a:ext cx="8309481" cy="331187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0" lvl="1" indent="0">
              <a:buNone/>
            </a:pPr>
            <a:endParaRPr lang="ru-RU" sz="1700" dirty="0"/>
          </a:p>
          <a:p>
            <a:pPr marL="457200" lvl="1" indent="0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Уровни проблемного обучения </a:t>
            </a:r>
          </a:p>
          <a:p>
            <a:pPr marL="457200" lvl="1" indent="0">
              <a:buNone/>
            </a:pPr>
            <a:r>
              <a:rPr lang="ru-RU" sz="1700" b="1" dirty="0"/>
              <a:t>(в зависимости от действий педагога)</a:t>
            </a:r>
          </a:p>
          <a:p>
            <a:pPr marL="457200" lvl="1" indent="0">
              <a:buNone/>
            </a:pPr>
            <a:r>
              <a:rPr lang="ru-RU" sz="1700" b="1" dirty="0"/>
              <a:t>1. Педагог создает проблемную ситуацию, ставит познавательную задачу и сам ее решает при активном обсуждении решения с обучающимися (эвристическое обучение) </a:t>
            </a:r>
          </a:p>
          <a:p>
            <a:pPr marL="457200" lvl="1" indent="0">
              <a:buNone/>
            </a:pPr>
            <a:r>
              <a:rPr lang="ru-RU" sz="1700" b="1" dirty="0"/>
              <a:t>2. Педагог создает проблемную ситуацию, а обучающиеся под его руководством включаются в ее решение (частично поисковая учебно-познавательная деятельность учащихся)</a:t>
            </a:r>
          </a:p>
          <a:p>
            <a:pPr marL="457200" lvl="1" indent="0">
              <a:buNone/>
            </a:pPr>
            <a:r>
              <a:rPr lang="ru-RU" sz="1700" b="1" dirty="0"/>
              <a:t>3. Педагог создает проблемную ситуацию, а ее решение обучающиеся находят самостоятельно (поисковая учебно-познавательная деятельность учащихся)</a:t>
            </a:r>
          </a:p>
          <a:p>
            <a:pPr marL="457200" lvl="1" indent="0">
              <a:buNone/>
            </a:pPr>
            <a:r>
              <a:rPr lang="ru-RU" sz="1700" b="1" dirty="0"/>
              <a:t>4. Педагог побуждает учащихся самостоятельно найти проблему в изучаемом материале и обосновать ее решение.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212EA404-D449-4FF5-9CC5-64F07E48E3E5}"/>
              </a:ext>
            </a:extLst>
          </p:cNvPr>
          <p:cNvSpPr/>
          <p:nvPr/>
        </p:nvSpPr>
        <p:spPr>
          <a:xfrm>
            <a:off x="3127859" y="1983628"/>
            <a:ext cx="316176" cy="3862735"/>
          </a:xfrm>
          <a:prstGeom prst="righ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D67978C-67D9-4163-A0AD-36888A1D1D0D}"/>
              </a:ext>
            </a:extLst>
          </p:cNvPr>
          <p:cNvSpPr/>
          <p:nvPr/>
        </p:nvSpPr>
        <p:spPr>
          <a:xfrm>
            <a:off x="7627080" y="291197"/>
            <a:ext cx="4056919" cy="96580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Уровень проблемного обучения выбирается в зависимости от подготовки учащихся 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E02605D0-7005-48B9-A298-19428826E97C}"/>
              </a:ext>
            </a:extLst>
          </p:cNvPr>
          <p:cNvSpPr/>
          <p:nvPr/>
        </p:nvSpPr>
        <p:spPr>
          <a:xfrm>
            <a:off x="4188308" y="5410201"/>
            <a:ext cx="6481676" cy="11176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 и 4 уровни связаны с организацией исследовательской деятельности учащихся, в ходе которой они не только усваивают знания, но и учатся решать нестандартные задачи, приобретают творческие умения и навыки  </a:t>
            </a:r>
          </a:p>
        </p:txBody>
      </p:sp>
      <p:cxnSp>
        <p:nvCxnSpPr>
          <p:cNvPr id="10" name="Соединитель: уступ 9">
            <a:extLst>
              <a:ext uri="{FF2B5EF4-FFF2-40B4-BE49-F238E27FC236}">
                <a16:creationId xmlns:a16="http://schemas.microsoft.com/office/drawing/2014/main" id="{BAFA65CD-54BE-4718-BCCC-3B6A9D149FF4}"/>
              </a:ext>
            </a:extLst>
          </p:cNvPr>
          <p:cNvCxnSpPr>
            <a:cxnSpLocks/>
          </p:cNvCxnSpPr>
          <p:nvPr/>
        </p:nvCxnSpPr>
        <p:spPr>
          <a:xfrm rot="5400000">
            <a:off x="10088883" y="4260544"/>
            <a:ext cx="2324829" cy="1162624"/>
          </a:xfrm>
          <a:prstGeom prst="bentConnector3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: уступ 11">
            <a:extLst>
              <a:ext uri="{FF2B5EF4-FFF2-40B4-BE49-F238E27FC236}">
                <a16:creationId xmlns:a16="http://schemas.microsoft.com/office/drawing/2014/main" id="{3F4288C2-F2AC-4F4B-84BC-676799EFDB54}"/>
              </a:ext>
            </a:extLst>
          </p:cNvPr>
          <p:cNvCxnSpPr>
            <a:cxnSpLocks/>
          </p:cNvCxnSpPr>
          <p:nvPr/>
        </p:nvCxnSpPr>
        <p:spPr>
          <a:xfrm rot="16200000" flipH="1">
            <a:off x="2616061" y="4586508"/>
            <a:ext cx="2479315" cy="665179"/>
          </a:xfrm>
          <a:prstGeom prst="bentConnector3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6719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DC26FB-1545-4DAB-AEC2-D24219205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95" y="339223"/>
            <a:ext cx="10568872" cy="45415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уровни проблемного обучения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49E2EB-88E9-4781-95FD-3B32013E1A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8867" y="1062459"/>
            <a:ext cx="5617134" cy="424614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в зависимости от степени активности ученика, </a:t>
            </a:r>
          </a:p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(от низшего к высшему):</a:t>
            </a:r>
          </a:p>
          <a:p>
            <a:pPr marL="0" indent="0">
              <a:buNone/>
            </a:pPr>
            <a:endParaRPr lang="ru-RU" sz="1600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000" b="1" dirty="0"/>
              <a:t>1) </a:t>
            </a:r>
            <a:r>
              <a:rPr lang="ru-RU" sz="2000" b="1" i="1" dirty="0">
                <a:solidFill>
                  <a:srgbClr val="C00000"/>
                </a:solidFill>
              </a:rPr>
              <a:t>Уровень обычной активности </a:t>
            </a:r>
            <a:r>
              <a:rPr lang="ru-RU" sz="2000" b="1" dirty="0"/>
              <a:t>представляет собой восприятие обучающимися объяснений педагога, решение самостоятельных заданий репродуктивного характера.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2) </a:t>
            </a:r>
            <a:r>
              <a:rPr lang="ru-RU" sz="2000" b="1" i="1" dirty="0">
                <a:solidFill>
                  <a:srgbClr val="C00000"/>
                </a:solidFill>
              </a:rPr>
              <a:t>Уровень </a:t>
            </a:r>
            <a:r>
              <a:rPr lang="ru-RU" sz="2000" b="1" i="1" dirty="0" err="1">
                <a:solidFill>
                  <a:srgbClr val="C00000"/>
                </a:solidFill>
              </a:rPr>
              <a:t>полусамостоятельной</a:t>
            </a:r>
            <a:r>
              <a:rPr lang="ru-RU" sz="2000" b="1" i="1" dirty="0">
                <a:solidFill>
                  <a:srgbClr val="C00000"/>
                </a:solidFill>
              </a:rPr>
              <a:t> активности </a:t>
            </a:r>
            <a:r>
              <a:rPr lang="ru-RU" sz="2000" b="1" dirty="0"/>
              <a:t>– использование имеющихся знаний в новой ситуации, участие в совместном с педагогом решении конкретного задания. </a:t>
            </a:r>
          </a:p>
          <a:p>
            <a:pPr marL="0" indent="0">
              <a:buNone/>
            </a:pPr>
            <a:endParaRPr lang="ru-RU" sz="2000" b="1" dirty="0"/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C3DBD6-DC80-4806-AC0E-5436F880E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7300" y="1062459"/>
            <a:ext cx="5617134" cy="424614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/>
              <a:t>3)</a:t>
            </a:r>
            <a:r>
              <a:rPr lang="ru-RU" sz="2200" b="1" i="1" dirty="0"/>
              <a:t> </a:t>
            </a:r>
            <a:r>
              <a:rPr lang="ru-RU" sz="2200" b="1" i="1" dirty="0">
                <a:solidFill>
                  <a:srgbClr val="C00000"/>
                </a:solidFill>
              </a:rPr>
              <a:t>Уровень самостоятельной активности </a:t>
            </a:r>
            <a:r>
              <a:rPr lang="ru-RU" sz="2200" b="1" dirty="0"/>
              <a:t>– выполнение самостоятельных заданий репродуктивно-поискового типа. </a:t>
            </a:r>
          </a:p>
          <a:p>
            <a:pPr marL="0" indent="0">
              <a:buNone/>
            </a:pPr>
            <a:endParaRPr lang="ru-RU" sz="2200" b="1" dirty="0"/>
          </a:p>
          <a:p>
            <a:pPr marL="0" indent="0">
              <a:buNone/>
            </a:pPr>
            <a:r>
              <a:rPr lang="ru-RU" sz="2200" b="1" dirty="0"/>
              <a:t>4) </a:t>
            </a:r>
            <a:r>
              <a:rPr lang="ru-RU" sz="2200" b="1" i="1" dirty="0">
                <a:solidFill>
                  <a:srgbClr val="C00000"/>
                </a:solidFill>
              </a:rPr>
              <a:t>Уровень творческой активности </a:t>
            </a:r>
            <a:r>
              <a:rPr lang="ru-RU" sz="2200" b="1" dirty="0"/>
              <a:t>– выполнение самостоятельных заданий, для решения которых необходимо творческое воображение, логический анализ, самостоятельные доказател</a:t>
            </a:r>
            <a:r>
              <a:rPr lang="ru-RU" dirty="0"/>
              <a:t>ьства. 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BA64F7D7-ADA0-4CEA-850A-39014C051291}"/>
              </a:ext>
            </a:extLst>
          </p:cNvPr>
          <p:cNvSpPr/>
          <p:nvPr/>
        </p:nvSpPr>
        <p:spPr>
          <a:xfrm>
            <a:off x="2222500" y="5577682"/>
            <a:ext cx="7747000" cy="941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Каждый из уровней имеет разные варианты организации,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зависящие от факторов психолого-педагогического характера.</a:t>
            </a:r>
          </a:p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842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63E999-4D18-4CBC-ABD6-A3E35E998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697" y="172508"/>
            <a:ext cx="9603275" cy="499846"/>
          </a:xfrm>
        </p:spPr>
        <p:txBody>
          <a:bodyPr>
            <a:normAutofit fontScale="90000"/>
          </a:bodyPr>
          <a:lstStyle/>
          <a:p>
            <a:br>
              <a:rPr lang="ru-RU" b="1" dirty="0"/>
            </a:br>
            <a:r>
              <a:rPr lang="ru-RU" b="1" dirty="0"/>
              <a:t>	</a:t>
            </a:r>
            <a:r>
              <a:rPr lang="ru-RU" sz="4000" b="1" dirty="0">
                <a:solidFill>
                  <a:srgbClr val="FF0000"/>
                </a:solidFill>
                <a:latin typeface="Arial Black" panose="020B0A04020102020204" pitchFamily="34" charset="0"/>
              </a:rPr>
              <a:t>Методы проблемного обучения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802174-57C3-4D67-8AA5-90C92E011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0" y="874059"/>
            <a:ext cx="10236200" cy="410434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ru-RU" sz="1800" b="1" dirty="0"/>
              <a:t>В зависимости от уровня познавательной самостоятельности обучающихся, степени сложности проблемных ситуаций и способов их решения различают следующие </a:t>
            </a:r>
          </a:p>
          <a:p>
            <a:pPr marL="457200" lvl="1" indent="0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методы проблемного обучения:</a:t>
            </a:r>
          </a:p>
          <a:p>
            <a:pPr marL="457200" lvl="1" indent="0">
              <a:buNone/>
            </a:pPr>
            <a:endParaRPr lang="ru-RU" sz="1800" b="1" dirty="0">
              <a:latin typeface="Arial Black" panose="020B0A04020102020204" pitchFamily="34" charset="0"/>
            </a:endParaRPr>
          </a:p>
          <a:p>
            <a:pPr marL="457200" lvl="1" indent="0">
              <a:buNone/>
            </a:pPr>
            <a:r>
              <a:rPr lang="ru-RU" sz="18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*сообщающее изложение с элементами проблемности</a:t>
            </a:r>
            <a:r>
              <a:rPr lang="ru-RU" sz="1800" b="1" i="1" dirty="0">
                <a:solidFill>
                  <a:srgbClr val="C00000"/>
                </a:solidFill>
              </a:rPr>
              <a:t> (</a:t>
            </a:r>
            <a:r>
              <a:rPr lang="ru-RU" sz="1800" b="1" dirty="0"/>
              <a:t>создание единичных проблемных ситуаций незначительной сложности на определенных этапах занятия, чтобы вызвать интерес к изучаемому вопросу, сконцентрировать внимание на своих словах и действиях;  решение по ходу изложения нового материала самим преподавателем; обучающиеся довольно пассивны, уровень их познавательной самостоятельности невысок.</a:t>
            </a:r>
          </a:p>
          <a:p>
            <a:pPr marL="457200" lvl="1" indent="0">
              <a:buNone/>
            </a:pPr>
            <a:endParaRPr lang="ru-RU" sz="1800" b="1" dirty="0"/>
          </a:p>
          <a:p>
            <a:pPr marL="457200" lvl="1" indent="0">
              <a:buNone/>
            </a:pPr>
            <a:r>
              <a:rPr lang="ru-RU" sz="1800" b="1" dirty="0">
                <a:solidFill>
                  <a:srgbClr val="C00000"/>
                </a:solidFill>
                <a:latin typeface="Arial Black" panose="020B0A04020102020204" pitchFamily="34" charset="0"/>
              </a:rPr>
              <a:t>* познавательное проблемное изложение</a:t>
            </a:r>
            <a:r>
              <a:rPr lang="ru-RU" sz="1800" b="1" dirty="0">
                <a:solidFill>
                  <a:srgbClr val="C00000"/>
                </a:solidFill>
              </a:rPr>
              <a:t> </a:t>
            </a:r>
            <a:r>
              <a:rPr lang="ru-RU" sz="1800" b="1" dirty="0"/>
              <a:t>(педагог ставит учебно-познавательные проблемы,  и сам в процессе изложения материала показательно их решает;  показывает приемы и последовательность решения проблем в данной ситуации; обучающиеся производят действия по образцу, мысленный анализ проблемных ситуаций, сопоставляют факты</a:t>
            </a:r>
            <a:r>
              <a:rPr lang="ru-RU" sz="1800" dirty="0"/>
              <a:t> и явлений и знакомятся со способами построения доказательства.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1727200" y="5747658"/>
            <a:ext cx="8305800" cy="973776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Arial Black" panose="020B0A04020102020204" pitchFamily="34" charset="0"/>
              </a:rPr>
              <a:t>Используются методические приемы: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создание проблемной ситуации, объяснение, рассказ, применение технических средств и наглядных учебных пособий.</a:t>
            </a:r>
          </a:p>
          <a:p>
            <a:pPr algn="ctr"/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5292814" y="4978400"/>
            <a:ext cx="1389413" cy="769258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151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543563-5251-4D22-879E-570253E6C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1" y="199401"/>
            <a:ext cx="8712199" cy="1049235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Методы проблемного обучения</a:t>
            </a:r>
            <a:endParaRPr lang="ru-RU" sz="3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8F3E04-9276-40C0-A22C-F64247A5D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099" y="1248636"/>
            <a:ext cx="6832601" cy="51140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rgbClr val="C00000"/>
                </a:solidFill>
              </a:rPr>
              <a:t>*</a:t>
            </a:r>
            <a:r>
              <a:rPr lang="ru-RU" sz="2000" b="1" dirty="0">
                <a:solidFill>
                  <a:srgbClr val="C00000"/>
                </a:solidFill>
              </a:rPr>
              <a:t>диалогическое проблемное изложение </a:t>
            </a:r>
            <a:r>
              <a:rPr lang="ru-RU" sz="2000" b="1" dirty="0"/>
              <a:t>(педагог создает проблемную ситуацию; решается совместными усилиями педагога и обучающихся; активная роль учащихся на этапах решения проблемы, где требуется применение уже известных им знаний. 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* эвристический или частично-поисковый метод</a:t>
            </a:r>
            <a:r>
              <a:rPr lang="ru-RU" sz="2000" b="1" dirty="0"/>
              <a:t> (в начале занятия ставится проблема в словесной форме, путем демонстрации опыта, в виде задания (на основе полученной информации о фактах, событиях, устройстве различных машин, агрегатов, механизмов ) сделать самостоятельные выводы, обобщения, установить причинно-следственные связи и закономерности, существенные различия и принципиальные сходства.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470895" y="1155700"/>
            <a:ext cx="3124200" cy="27207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возможности для активной творческой, самостоятельной познавательной деятельности,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обратная связь в обучении, обучающийся привыкает высказывать свои мнения вслух,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доказывать и отстаивать их.</a:t>
            </a:r>
          </a:p>
          <a:p>
            <a:pPr algn="ctr"/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7698423" y="2066428"/>
            <a:ext cx="579749" cy="819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470895" y="4015014"/>
            <a:ext cx="3124201" cy="234768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позволяет обучить обучающихся отдельным элементам самостоятельного решения проблемы, организовать и вести их силами частичный поиск новых знаний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7698423" y="4523015"/>
            <a:ext cx="579749" cy="819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527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2E89C6-892A-4350-88D2-013D1230B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388" y="365125"/>
            <a:ext cx="5415148" cy="1196975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Условия эффективности проблемного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1B86C7-62CF-432E-AE59-9CB68E85B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9388" y="1562100"/>
            <a:ext cx="5415147" cy="468630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*Интерес обучающихся к содержанию проблемы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* Посильность решения проблемы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(возраст, уровень подготовленности)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* Значимость информации, получаемой при решении проблемы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ru-RU" sz="2000" b="1" dirty="0"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cs typeface="Times New Roman" panose="02020603050405020304" pitchFamily="18" charset="0"/>
              </a:rPr>
              <a:t>* Диалогическое и доброжелательное общение педагога и обучающихся, тактичность, поощрение педагогом высказанных мыслей, гипотез, мнений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12BABE0-F046-43BF-916C-B239EA93A4CA}"/>
              </a:ext>
            </a:extLst>
          </p:cNvPr>
          <p:cNvSpPr txBox="1">
            <a:spLocks/>
          </p:cNvSpPr>
          <p:nvPr/>
        </p:nvSpPr>
        <p:spPr>
          <a:xfrm>
            <a:off x="6495803" y="609600"/>
            <a:ext cx="5415147" cy="1081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latin typeface="Arial Black" panose="020B0A04020102020204" pitchFamily="34" charset="0"/>
              </a:rPr>
              <a:t>Ограничения в применении технологии проблемного обучения: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33853" y="2154972"/>
            <a:ext cx="4783447" cy="4093428"/>
          </a:xfrm>
          <a:prstGeom prst="rect">
            <a:avLst/>
          </a:prstGeo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/>
            <a:endParaRPr lang="ru-RU" sz="2000" b="1" dirty="0">
              <a:cs typeface="Times New Roman" panose="02020603050405020304" pitchFamily="18" charset="0"/>
            </a:endParaRPr>
          </a:p>
          <a:p>
            <a:pPr lvl="1"/>
            <a:r>
              <a:rPr lang="ru-RU" sz="2000" b="1" dirty="0">
                <a:cs typeface="Times New Roman" panose="02020603050405020304" pitchFamily="18" charset="0"/>
              </a:rPr>
              <a:t>* Невозможность использования этой технологии при изучении всего учебного материала</a:t>
            </a:r>
          </a:p>
          <a:p>
            <a:pPr marL="914400" lvl="1" indent="-457200">
              <a:buAutoNum type="arabicPeriod"/>
            </a:pPr>
            <a:endParaRPr lang="ru-RU" sz="2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lvl="1"/>
            <a:r>
              <a:rPr lang="ru-RU" sz="2000" b="1" dirty="0">
                <a:cs typeface="Times New Roman" panose="02020603050405020304" pitchFamily="18" charset="0"/>
              </a:rPr>
              <a:t>* Трудоемкость для педагога и для учащихся</a:t>
            </a:r>
          </a:p>
          <a:p>
            <a:pPr lvl="1"/>
            <a:endParaRPr lang="ru-RU" sz="2000" b="1" dirty="0">
              <a:cs typeface="Times New Roman" panose="02020603050405020304" pitchFamily="18" charset="0"/>
            </a:endParaRPr>
          </a:p>
          <a:p>
            <a:pPr lvl="1"/>
            <a:r>
              <a:rPr lang="ru-RU" sz="2000" b="1" dirty="0">
                <a:cs typeface="Times New Roman" panose="02020603050405020304" pitchFamily="18" charset="0"/>
              </a:rPr>
              <a:t>* Невозможность применения большинства учебных материалов, изложение материалов в которых рассчитано на репродуктивную деятельность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3124553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E2628F-C700-432F-8DF1-18C69407F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58901" y="1439435"/>
            <a:ext cx="9144000" cy="342747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457200" lvl="1" indent="0">
              <a:buNone/>
            </a:pPr>
            <a:endParaRPr lang="ru-RU" b="1" dirty="0"/>
          </a:p>
          <a:p>
            <a:pPr marL="457200" lvl="1" indent="0" algn="ctr">
              <a:buNone/>
            </a:pPr>
            <a:r>
              <a:rPr lang="ru-RU" b="1" dirty="0">
                <a:latin typeface="Arial Black" panose="020B0A04020102020204" pitchFamily="34" charset="0"/>
              </a:rPr>
              <a:t>Проблемное обучение  - </a:t>
            </a:r>
          </a:p>
          <a:p>
            <a:pPr marL="457200" lvl="1" indent="0">
              <a:buNone/>
            </a:pPr>
            <a:r>
              <a:rPr lang="ru-RU" b="1" dirty="0"/>
              <a:t>организация обучения, которая включает создание проблемной ситуации и вовлечение учащихся в самостоятельную учебно-познавательную деятельность, направленную на поиски ее решения. </a:t>
            </a:r>
          </a:p>
          <a:p>
            <a:pPr marL="457200" lvl="1" indent="0">
              <a:buNone/>
            </a:pPr>
            <a:r>
              <a:rPr lang="ru-RU" b="1" dirty="0"/>
              <a:t>	</a:t>
            </a:r>
          </a:p>
          <a:p>
            <a:pPr marL="457200" lvl="1" indent="0">
              <a:buNone/>
            </a:pPr>
            <a:r>
              <a:rPr lang="ru-RU" sz="2200" b="1" dirty="0">
                <a:latin typeface="Arial Black" panose="020B0A04020102020204" pitchFamily="34" charset="0"/>
              </a:rPr>
              <a:t>Основой  проблемного обучения </a:t>
            </a:r>
            <a:r>
              <a:rPr lang="ru-RU" b="1" dirty="0"/>
              <a:t>является решение проблемной ситуации или познавательной задачи. </a:t>
            </a:r>
          </a:p>
          <a:p>
            <a:pPr marL="457200" lvl="1" indent="0">
              <a:buNone/>
            </a:pPr>
            <a:r>
              <a:rPr lang="ru-RU" b="1" dirty="0"/>
              <a:t>	</a:t>
            </a:r>
          </a:p>
          <a:p>
            <a:pPr marL="457200" lvl="1" indent="0">
              <a:buNone/>
            </a:pPr>
            <a:r>
              <a:rPr lang="ru-RU" sz="2200" b="1" dirty="0">
                <a:latin typeface="Arial Black" panose="020B0A04020102020204" pitchFamily="34" charset="0"/>
              </a:rPr>
              <a:t>Поиск решения </a:t>
            </a:r>
            <a:r>
              <a:rPr lang="ru-RU" b="1" dirty="0"/>
              <a:t>проблемной ситуации связан с </a:t>
            </a:r>
            <a:r>
              <a:rPr lang="ru-RU" sz="2200" b="1" dirty="0"/>
              <a:t>активизацией мышления</a:t>
            </a:r>
            <a:r>
              <a:rPr lang="ru-RU" b="1" dirty="0"/>
              <a:t>.  </a:t>
            </a:r>
          </a:p>
          <a:p>
            <a:pPr marL="457200" lvl="1" indent="0">
              <a:buNone/>
            </a:pPr>
            <a:r>
              <a:rPr lang="ru-RU" b="1" dirty="0"/>
              <a:t> 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1F8EBAE4-6A52-4BD4-9484-AD1A1FA6C4FA}"/>
              </a:ext>
            </a:extLst>
          </p:cNvPr>
          <p:cNvSpPr/>
          <p:nvPr/>
        </p:nvSpPr>
        <p:spPr>
          <a:xfrm>
            <a:off x="2768600" y="4648199"/>
            <a:ext cx="6781799" cy="1714501"/>
          </a:xfrm>
          <a:prstGeom prst="ellipse">
            <a:avLst/>
          </a:prstGeom>
          <a:ln w="571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Плохой учитель преподносит истину, хороший учит ее находить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(А. </a:t>
            </a:r>
            <a:r>
              <a:rPr lang="ru-RU" sz="2400" b="1" dirty="0" err="1">
                <a:solidFill>
                  <a:srgbClr val="FF0000"/>
                </a:solidFill>
              </a:rPr>
              <a:t>Дистервег</a:t>
            </a:r>
            <a:r>
              <a:rPr lang="ru-RU" sz="2400" b="1" dirty="0"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F6F8FCE6-735D-4166-809C-942E486468BD}"/>
              </a:ext>
            </a:extLst>
          </p:cNvPr>
          <p:cNvSpPr/>
          <p:nvPr/>
        </p:nvSpPr>
        <p:spPr>
          <a:xfrm>
            <a:off x="4332514" y="317500"/>
            <a:ext cx="3526972" cy="917151"/>
          </a:xfrm>
          <a:prstGeom prst="roundRect">
            <a:avLst/>
          </a:prstGeom>
          <a:ln w="571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Выводы</a:t>
            </a:r>
          </a:p>
        </p:txBody>
      </p:sp>
    </p:spTree>
    <p:extLst>
      <p:ext uri="{BB962C8B-B14F-4D97-AF65-F5344CB8AC3E}">
        <p14:creationId xmlns:p14="http://schemas.microsoft.com/office/powerpoint/2010/main" val="3002846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6088" y="931603"/>
            <a:ext cx="10379824" cy="2497397"/>
          </a:xfrm>
        </p:spPr>
        <p:txBody>
          <a:bodyPr>
            <a:noAutofit/>
          </a:bodyPr>
          <a:lstStyle/>
          <a:p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Раздел 2. </a:t>
            </a:r>
            <a:r>
              <a:rPr lang="ru-RU" sz="24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Дидактика</a:t>
            </a:r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br>
              <a:rPr lang="ru-RU" sz="2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2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Тема</a:t>
            </a:r>
            <a:r>
              <a:rPr lang="en-US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12. </a:t>
            </a:r>
            <a:b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Сущность проблемного обучения</a:t>
            </a: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ru-RU" sz="36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9199" y="3429000"/>
            <a:ext cx="9402089" cy="3263641"/>
          </a:xfrm>
        </p:spPr>
        <p:txBody>
          <a:bodyPr>
            <a:normAutofit/>
          </a:bodyPr>
          <a:lstStyle/>
          <a:p>
            <a:pPr algn="l"/>
            <a:r>
              <a:rPr lang="ru-RU" sz="3000" i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Вопросы:</a:t>
            </a:r>
          </a:p>
          <a:p>
            <a:pPr marL="342900" indent="-342900" algn="l">
              <a:buAutoNum type="arabicPeriod"/>
            </a:pPr>
            <a:r>
              <a:rPr lang="ru-RU" b="1" dirty="0">
                <a:cs typeface="Times New Roman" panose="02020603050405020304" pitchFamily="18" charset="0"/>
              </a:rPr>
              <a:t>Этапы разработки теории и технологии проблемного обучения</a:t>
            </a:r>
          </a:p>
          <a:p>
            <a:pPr marL="342900" indent="-342900" algn="l">
              <a:buFontTx/>
              <a:buAutoNum type="arabicPeriod"/>
            </a:pPr>
            <a:r>
              <a:rPr lang="ru-RU" b="1" dirty="0">
                <a:cs typeface="Times New Roman" panose="02020603050405020304" pitchFamily="18" charset="0"/>
              </a:rPr>
              <a:t>Функции и особенности проблемного обучения</a:t>
            </a:r>
          </a:p>
          <a:p>
            <a:pPr marL="342900" indent="-342900" algn="l">
              <a:buAutoNum type="arabicPeriod"/>
            </a:pPr>
            <a:r>
              <a:rPr lang="ru-RU" b="1" dirty="0">
                <a:cs typeface="Times New Roman" panose="02020603050405020304" pitchFamily="18" charset="0"/>
              </a:rPr>
              <a:t>Уровни проблемного обучения</a:t>
            </a:r>
          </a:p>
          <a:p>
            <a:pPr marL="342900" indent="-342900" algn="l">
              <a:buFontTx/>
              <a:buAutoNum type="arabicPeriod"/>
            </a:pPr>
            <a:r>
              <a:rPr lang="ru-RU" b="1" dirty="0">
                <a:cs typeface="Times New Roman" panose="02020603050405020304" pitchFamily="18" charset="0"/>
              </a:rPr>
              <a:t>Методы проблемного обучения</a:t>
            </a:r>
          </a:p>
          <a:p>
            <a:pPr marL="342900" indent="-342900" algn="l">
              <a:buFontTx/>
              <a:buAutoNum type="arabicPeriod"/>
            </a:pPr>
            <a:r>
              <a:rPr lang="ru-RU" b="1" dirty="0">
                <a:cs typeface="Times New Roman" panose="02020603050405020304" pitchFamily="18" charset="0"/>
              </a:rPr>
              <a:t>Проблемная ситуация, проблемная задача, проблемный вопрос</a:t>
            </a:r>
          </a:p>
          <a:p>
            <a:pPr marL="342900" indent="-342900" algn="l">
              <a:buFontTx/>
              <a:buAutoNum type="arabicPeriod"/>
            </a:pPr>
            <a:r>
              <a:rPr lang="ru-RU" b="1" dirty="0">
                <a:cs typeface="Times New Roman" panose="02020603050405020304" pitchFamily="18" charset="0"/>
              </a:rPr>
              <a:t>Особенности применения технологии проблемного обучения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2250825" y="349799"/>
            <a:ext cx="18722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703" y="70250"/>
            <a:ext cx="665732" cy="665732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75451129-299A-4395-8D0B-313423A62DD6}"/>
              </a:ext>
            </a:extLst>
          </p:cNvPr>
          <p:cNvSpPr/>
          <p:nvPr/>
        </p:nvSpPr>
        <p:spPr>
          <a:xfrm>
            <a:off x="8646770" y="165359"/>
            <a:ext cx="1951630" cy="96899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2">
                    <a:lumMod val="10000"/>
                  </a:schemeClr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290642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6159" y="633979"/>
            <a:ext cx="9394439" cy="25545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i="1" dirty="0"/>
              <a:t>	</a:t>
            </a:r>
            <a:r>
              <a:rPr lang="ru-RU" sz="3200" i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Вопросы:</a:t>
            </a:r>
          </a:p>
          <a:p>
            <a:pPr marL="342900" indent="-342900">
              <a:buAutoNum type="arabicPeriod"/>
            </a:pP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Этапы разработки теории и технологии проблемного обучения</a:t>
            </a:r>
          </a:p>
          <a:p>
            <a:pPr marL="342900" indent="-342900">
              <a:buFontTx/>
              <a:buAutoNum type="arabicPeriod"/>
            </a:pP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Функции и особенности проблемного обучения</a:t>
            </a:r>
          </a:p>
          <a:p>
            <a:pPr marL="342900" indent="-342900">
              <a:buAutoNum type="arabicPeriod"/>
            </a:pP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Уровни проблемного обучения</a:t>
            </a:r>
          </a:p>
          <a:p>
            <a:pPr marL="342900" indent="-342900">
              <a:buFontTx/>
              <a:buAutoNum type="arabicPeriod"/>
            </a:pP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Методы проблемного обучения</a:t>
            </a:r>
          </a:p>
          <a:p>
            <a:pPr marL="342900" indent="-342900">
              <a:buFontTx/>
              <a:buAutoNum type="arabicPeriod"/>
            </a:pP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Проблемная ситуация, проблемная задача, проблемный вопрос</a:t>
            </a:r>
          </a:p>
          <a:p>
            <a:pPr marL="342900" indent="-342900">
              <a:buFontTx/>
              <a:buAutoNum type="arabicPeriod"/>
            </a:pP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Особенности применения технологии проблемного обучения </a:t>
            </a:r>
          </a:p>
          <a:p>
            <a:pPr marL="342900" indent="-342900">
              <a:buAutoNum type="arabicPeriod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28283" y="28958"/>
            <a:ext cx="665732" cy="66573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09738" y="3647058"/>
            <a:ext cx="9751511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	Литература: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09739" y="4170278"/>
            <a:ext cx="9751512" cy="261610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	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1. Арон, И. С. Педагогика : учебное пособие / И. С. Арон ; Поволжский государственный технологический университет. – Йошкар-Ола : Поволжский государственный технологический университет, 2018. – 144 с. : табл., схем. – Режим доступа: Университетская библиотека. – URL: 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  <a:hlinkClick r:id="rId4"/>
              </a:rPr>
              <a:t>https://biblioclub.ru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  (Доступ в библиотеке ИСЗ)</a:t>
            </a:r>
          </a:p>
          <a:p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 	2. </a:t>
            </a:r>
            <a:r>
              <a:rPr lang="ru-RU" sz="1600" b="1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Засобина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, Г. А. Педагогика : учебное пособие / Г. А. </a:t>
            </a:r>
            <a:r>
              <a:rPr lang="ru-RU" sz="1600" b="1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Засобина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, И. И. </a:t>
            </a:r>
            <a:r>
              <a:rPr lang="ru-RU" sz="1600" b="1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Корягина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, Л. В. Куклина. – Москва ; Берлин : </a:t>
            </a:r>
            <a:r>
              <a:rPr lang="ru-RU" sz="1600" b="1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Директ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-Медиа, 2015. – 252 с. : ил. – Режим доступа: Университетская библиотека. – URL: 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  <a:hlinkClick r:id="rId4"/>
              </a:rPr>
              <a:t>https://biblioclub.ru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  (Доступ в библиотеке ИСЗ)</a:t>
            </a:r>
          </a:p>
          <a:p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	3. </a:t>
            </a:r>
            <a:r>
              <a:rPr lang="ru-RU" sz="1600" b="1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Сивашинская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, Е. Ф. Педагогические системы и технологии : курс лекций для студентов педагогических специальностей вузов / Е. Ф. </a:t>
            </a:r>
            <a:r>
              <a:rPr lang="ru-RU" sz="1600" b="1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Сивашинская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, В. Н. </a:t>
            </a:r>
            <a:r>
              <a:rPr lang="ru-RU" sz="1600" b="1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Пунчик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 ; под. общ. ред. Е. Ф. </a:t>
            </a:r>
            <a:r>
              <a:rPr lang="ru-RU" sz="1600" b="1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Сивашинской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. – Минск : </a:t>
            </a:r>
            <a:r>
              <a:rPr lang="ru-RU" sz="1600" b="1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Экоперспектива</a:t>
            </a:r>
            <a:r>
              <a:rPr lang="ru-RU" sz="1600" b="1" dirty="0">
                <a:ea typeface="Segoe UI Black" panose="020B0A02040204020203" pitchFamily="34" charset="0"/>
                <a:cs typeface="Times New Roman" panose="02020603050405020304" pitchFamily="18" charset="0"/>
              </a:rPr>
              <a:t>, 2010. – 196 с.</a:t>
            </a:r>
          </a:p>
        </p:txBody>
      </p:sp>
    </p:spTree>
    <p:extLst>
      <p:ext uri="{BB962C8B-B14F-4D97-AF65-F5344CB8AC3E}">
        <p14:creationId xmlns:p14="http://schemas.microsoft.com/office/powerpoint/2010/main" val="228081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2CD356-379D-48DE-906A-B26C60D04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666" y="326385"/>
            <a:ext cx="11175897" cy="1059305"/>
          </a:xfrm>
        </p:spPr>
        <p:txBody>
          <a:bodyPr>
            <a:no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Разработка теории и технологии проблемного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D55931-ED09-49C5-9201-B1CC3590E2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1873" y="1778696"/>
            <a:ext cx="6663847" cy="465968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Проблемное обучение </a:t>
            </a:r>
            <a:r>
              <a:rPr lang="ru-RU" sz="1800" b="1" dirty="0"/>
              <a:t>основано на теоретических положениях Дж. Дьюи: </a:t>
            </a:r>
          </a:p>
          <a:p>
            <a:pPr marL="0" indent="0">
              <a:buNone/>
            </a:pPr>
            <a:r>
              <a:rPr lang="ru-RU" sz="1800" b="1" dirty="0"/>
              <a:t>в 1894 г. в Чикаго открыта опытная школа, в которой учебный план заменен игровой и трудовой деятельностью. Занятия чтением, счетом, письмом проводились только в связи с потребностями - инстинктами, возникавшими у детей спонтанно, по мере их физиологического созревания. </a:t>
            </a:r>
          </a:p>
          <a:p>
            <a:pPr marL="0" indent="0">
              <a:buNone/>
            </a:pPr>
            <a:r>
              <a:rPr lang="ru-RU" sz="1800" b="1" dirty="0"/>
              <a:t>	</a:t>
            </a:r>
          </a:p>
          <a:p>
            <a:pPr marL="0" indent="0">
              <a:buNone/>
            </a:pPr>
            <a:r>
              <a:rPr lang="ru-RU" sz="2000" b="1" dirty="0"/>
              <a:t>Четыре важнейших потребности-инстинкта: </a:t>
            </a:r>
          </a:p>
          <a:p>
            <a:pPr marL="0" indent="0">
              <a:buNone/>
            </a:pPr>
            <a:r>
              <a:rPr lang="ru-RU" sz="1800" b="1" dirty="0"/>
              <a:t>социальный, конструирования, художественного выражения, исследовательский. Для их  удовлетворения ребенку предоставлялись в качестве источников познания: слово (книги, рассказы), произведения искусства (картинки), технические устройства (игрушки), дети вовлекались в игру. Затем детям предлагались загадки, задачи, проблемы для решения, они вовлекались в практическую деятельность - труд.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38873E5-DB47-44A3-AEF4-EC702B6A0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37102" y="2078182"/>
            <a:ext cx="3178909" cy="436019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b="1" i="1" dirty="0"/>
          </a:p>
          <a:p>
            <a:pPr marL="0" indent="0">
              <a:buNone/>
            </a:pPr>
            <a:endParaRPr lang="ru-RU" sz="2000" b="1" i="1" dirty="0"/>
          </a:p>
          <a:p>
            <a:pPr marL="0" indent="0">
              <a:buNone/>
            </a:pPr>
            <a:r>
              <a:rPr lang="ru-RU" sz="2000" b="1" i="1" dirty="0"/>
              <a:t>Дж. Дьюи </a:t>
            </a:r>
            <a:r>
              <a:rPr lang="ru-RU" sz="2000" b="1" dirty="0"/>
              <a:t>обосновал психологические механизмы способностей ребёнка решать проблемы. </a:t>
            </a:r>
          </a:p>
          <a:p>
            <a:pPr marL="0" indent="0">
              <a:buNone/>
            </a:pPr>
            <a:r>
              <a:rPr lang="ru-RU" sz="2000" b="1" dirty="0"/>
              <a:t>Предлагал все обучение построить как самостоятельное решение проблем.  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0C86C38C-D3EC-4440-A8B0-1C6DA967C72F}"/>
              </a:ext>
            </a:extLst>
          </p:cNvPr>
          <p:cNvSpPr/>
          <p:nvPr/>
        </p:nvSpPr>
        <p:spPr>
          <a:xfrm>
            <a:off x="8705589" y="917767"/>
            <a:ext cx="2830882" cy="183551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Дьюи Джон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(1859-1952) - американский философ, психолог и педагог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5519966" y="3902020"/>
            <a:ext cx="1377538" cy="3562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лево 6"/>
          <p:cNvSpPr/>
          <p:nvPr/>
        </p:nvSpPr>
        <p:spPr>
          <a:xfrm>
            <a:off x="7842825" y="2753287"/>
            <a:ext cx="417173" cy="72439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/>
          <p:cNvSpPr/>
          <p:nvPr/>
        </p:nvSpPr>
        <p:spPr>
          <a:xfrm>
            <a:off x="7870698" y="4354583"/>
            <a:ext cx="417173" cy="72439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553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32CDC8-AE60-4BD7-B220-7EEB5589B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151073"/>
            <a:ext cx="10406403" cy="851010"/>
          </a:xfrm>
        </p:spPr>
        <p:txBody>
          <a:bodyPr>
            <a:no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Разработка теории и технологии проблемного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9376F1-9973-4FFB-9976-B52E0088A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5000" y="1427966"/>
            <a:ext cx="5461000" cy="527896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В работах </a:t>
            </a:r>
            <a:r>
              <a:rPr lang="ru-RU" sz="1800" b="1" i="1" dirty="0">
                <a:latin typeface="Arial Black" panose="020B0A04020102020204" pitchFamily="34" charset="0"/>
              </a:rPr>
              <a:t>М. И. </a:t>
            </a:r>
            <a:r>
              <a:rPr lang="ru-RU" sz="1800" b="1" i="1" dirty="0" err="1">
                <a:latin typeface="Arial Black" panose="020B0A04020102020204" pitchFamily="34" charset="0"/>
              </a:rPr>
              <a:t>Махмутова</a:t>
            </a:r>
            <a:r>
              <a:rPr lang="ru-RU" sz="1800" b="1" i="1" dirty="0">
                <a:latin typeface="Arial Black" panose="020B0A04020102020204" pitchFamily="34" charset="0"/>
              </a:rPr>
              <a:t> проблемное обучение </a:t>
            </a:r>
            <a:r>
              <a:rPr lang="ru-RU" sz="1800" b="1" dirty="0"/>
              <a:t>– вид развивающего обучения, сочетающий самостоятельную систематическую, поисковую деятельность обучающихся с усвоением готовых знаний, структура методов выстроена на основе целеполагания и принципа проблемности. </a:t>
            </a:r>
          </a:p>
          <a:p>
            <a:pPr marL="457200" lvl="1" indent="0">
              <a:buNone/>
            </a:pPr>
            <a:r>
              <a:rPr lang="ru-RU" sz="1800" b="1" i="1" dirty="0">
                <a:latin typeface="Arial Black" panose="020B0A04020102020204" pitchFamily="34" charset="0"/>
              </a:rPr>
              <a:t>В. </a:t>
            </a:r>
            <a:r>
              <a:rPr lang="ru-RU" sz="1800" b="1" i="1" dirty="0" err="1">
                <a:latin typeface="Arial Black" panose="020B0A04020102020204" pitchFamily="34" charset="0"/>
              </a:rPr>
              <a:t>Оконь</a:t>
            </a:r>
            <a:r>
              <a:rPr lang="ru-RU" sz="1800" b="1" i="1" dirty="0">
                <a:latin typeface="Arial Black" panose="020B0A04020102020204" pitchFamily="34" charset="0"/>
              </a:rPr>
              <a:t>: </a:t>
            </a:r>
            <a:r>
              <a:rPr lang="ru-RU" sz="1800" b="1" dirty="0">
                <a:latin typeface="Arial Black" panose="020B0A04020102020204" pitchFamily="34" charset="0"/>
              </a:rPr>
              <a:t> </a:t>
            </a:r>
            <a:r>
              <a:rPr lang="ru-RU" sz="1800" b="1" i="1" dirty="0">
                <a:latin typeface="Arial Black" panose="020B0A04020102020204" pitchFamily="34" charset="0"/>
              </a:rPr>
              <a:t>проблемное обучение </a:t>
            </a:r>
            <a:r>
              <a:rPr lang="ru-RU" sz="1800" b="1" dirty="0"/>
              <a:t>- создание проблемных ситуаций, формулирование задач, контролирование учеников при решении задач, проверка решений, руководство процессом систематизации и закрепления приобретенных знаний. </a:t>
            </a:r>
          </a:p>
          <a:p>
            <a:pPr marL="457200" lvl="1" indent="0">
              <a:buNone/>
            </a:pPr>
            <a:r>
              <a:rPr lang="ru-RU" sz="1800" b="1" i="1" dirty="0">
                <a:latin typeface="Arial Black" panose="020B0A04020102020204" pitchFamily="34" charset="0"/>
              </a:rPr>
              <a:t>И. Я. Лернер:  </a:t>
            </a:r>
            <a:r>
              <a:rPr lang="ru-RU" sz="1800" b="1" dirty="0">
                <a:latin typeface="Arial Black" panose="020B0A04020102020204" pitchFamily="34" charset="0"/>
              </a:rPr>
              <a:t>суть проблемного обучения </a:t>
            </a:r>
            <a:r>
              <a:rPr lang="ru-RU" sz="1800" b="1" dirty="0"/>
              <a:t>в том, что ученики под руководством педагога принимают участие в поиске решения новых познавательных и практических задач.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F5BF51-1CEF-4B75-BB79-6E859A4F8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9332" y="1427966"/>
            <a:ext cx="4568269" cy="5278961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400" b="1" i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ru-RU" sz="2400" b="1" i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457200" lvl="1" indent="0">
              <a:buNone/>
            </a:pPr>
            <a:endParaRPr lang="ru-RU" sz="1800" b="1" i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457200" lvl="1" indent="0">
              <a:buNone/>
            </a:pPr>
            <a:r>
              <a:rPr lang="ru-RU" sz="20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понятия: </a:t>
            </a:r>
          </a:p>
          <a:p>
            <a:pPr lvl="1"/>
            <a:r>
              <a:rPr lang="ru-RU" sz="1800" b="1" dirty="0"/>
              <a:t>проблемный подход (Т.И. Шамова), </a:t>
            </a:r>
          </a:p>
          <a:p>
            <a:pPr lvl="1"/>
            <a:r>
              <a:rPr lang="ru-RU" sz="1800" b="1" dirty="0"/>
              <a:t>принцип проблемности (</a:t>
            </a:r>
            <a:r>
              <a:rPr lang="ru-RU" sz="1800" b="1" dirty="0" err="1"/>
              <a:t>В.Т.Кудрявцев</a:t>
            </a:r>
            <a:r>
              <a:rPr lang="ru-RU" sz="1800" b="1" dirty="0"/>
              <a:t>, </a:t>
            </a:r>
          </a:p>
          <a:p>
            <a:pPr lvl="1"/>
            <a:r>
              <a:rPr lang="ru-RU" sz="1800" b="1" dirty="0"/>
              <a:t>А.М. Матюшкин); </a:t>
            </a:r>
          </a:p>
          <a:p>
            <a:pPr lvl="1"/>
            <a:r>
              <a:rPr lang="ru-RU" sz="1800" b="1" dirty="0"/>
              <a:t>проблемные методы (В. </a:t>
            </a:r>
            <a:r>
              <a:rPr lang="ru-RU" sz="1800" b="1" dirty="0" err="1"/>
              <a:t>Оконь</a:t>
            </a:r>
            <a:r>
              <a:rPr lang="ru-RU" sz="1800" b="1" dirty="0"/>
              <a:t>) как пути и способы решения педагогических задач; </a:t>
            </a:r>
          </a:p>
          <a:p>
            <a:pPr lvl="1"/>
            <a:r>
              <a:rPr lang="ru-RU" sz="1800" b="1" dirty="0"/>
              <a:t> проблемное обучение как тип обучения (М.И. </a:t>
            </a:r>
            <a:r>
              <a:rPr lang="ru-RU" sz="1800" b="1" dirty="0" err="1"/>
              <a:t>Махмутов</a:t>
            </a:r>
            <a:r>
              <a:rPr lang="ru-RU" sz="1800" b="1" dirty="0"/>
              <a:t>, М.Н. </a:t>
            </a:r>
            <a:r>
              <a:rPr lang="ru-RU" sz="1800" b="1" dirty="0" err="1"/>
              <a:t>Скаткин</a:t>
            </a:r>
            <a:r>
              <a:rPr lang="ru-RU" sz="1800" b="1" dirty="0"/>
              <a:t>), если рассматривать его как относительно самостоятельную дидактическую систему. 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BEED0844-E9B5-447C-8677-1E90C5560E8E}"/>
              </a:ext>
            </a:extLst>
          </p:cNvPr>
          <p:cNvSpPr/>
          <p:nvPr/>
        </p:nvSpPr>
        <p:spPr>
          <a:xfrm>
            <a:off x="8072734" y="814573"/>
            <a:ext cx="2968669" cy="180374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А.М. Матюшкин, М.И. </a:t>
            </a:r>
            <a:r>
              <a:rPr lang="ru-RU" b="1" dirty="0" err="1">
                <a:solidFill>
                  <a:schemeClr val="tx1"/>
                </a:solidFill>
              </a:rPr>
              <a:t>Махмутов</a:t>
            </a:r>
            <a:r>
              <a:rPr lang="ru-RU" b="1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А.В. </a:t>
            </a:r>
            <a:r>
              <a:rPr lang="ru-RU" sz="1600" b="1" dirty="0" err="1">
                <a:solidFill>
                  <a:schemeClr val="tx1"/>
                </a:solidFill>
              </a:rPr>
              <a:t>Брушлинский</a:t>
            </a:r>
            <a:r>
              <a:rPr lang="ru-RU" sz="1600" b="1" dirty="0">
                <a:solidFill>
                  <a:schemeClr val="tx1"/>
                </a:solidFill>
              </a:rPr>
              <a:t>, </a:t>
            </a:r>
            <a:r>
              <a:rPr lang="ru-RU" b="1" dirty="0">
                <a:solidFill>
                  <a:schemeClr val="tx1"/>
                </a:solidFill>
              </a:rPr>
              <a:t>Т.В. Кудрявцев, И.Я. Лернер и </a:t>
            </a:r>
            <a:r>
              <a:rPr lang="ru-RU" dirty="0">
                <a:solidFill>
                  <a:schemeClr val="tx1"/>
                </a:solidFill>
              </a:rPr>
              <a:t>др. </a:t>
            </a:r>
          </a:p>
        </p:txBody>
      </p:sp>
    </p:spTree>
    <p:extLst>
      <p:ext uri="{BB962C8B-B14F-4D97-AF65-F5344CB8AC3E}">
        <p14:creationId xmlns:p14="http://schemas.microsoft.com/office/powerpoint/2010/main" val="313118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AA2985-B4EF-41D7-BCB5-E7EF799C9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339222"/>
            <a:ext cx="10121900" cy="1486404"/>
          </a:xfrm>
        </p:spPr>
        <p:txBody>
          <a:bodyPr>
            <a:noAutofit/>
          </a:bodyPr>
          <a:lstStyle/>
          <a:p>
            <a:r>
              <a:rPr lang="ru-RU" sz="1800" dirty="0">
                <a:latin typeface="Arial Black" panose="020B0A04020102020204" pitchFamily="34" charset="0"/>
              </a:rPr>
              <a:t>В настоящее время </a:t>
            </a:r>
            <a:br>
              <a:rPr lang="ru-RU" sz="1800" dirty="0">
                <a:latin typeface="Arial Black" panose="020B0A04020102020204" pitchFamily="34" charset="0"/>
              </a:rPr>
            </a:br>
            <a:r>
              <a:rPr lang="ru-RU" sz="3600" dirty="0">
                <a:latin typeface="Arial Black" panose="020B0A04020102020204" pitchFamily="34" charset="0"/>
              </a:rPr>
              <a:t>под проблемным обучением </a:t>
            </a: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3600" dirty="0">
                <a:latin typeface="Arial Black" panose="020B0A04020102020204" pitchFamily="34" charset="0"/>
              </a:rPr>
              <a:t>(технологией проблемного обучения) </a:t>
            </a:r>
            <a:r>
              <a:rPr lang="ru-RU" sz="1800" dirty="0">
                <a:latin typeface="Arial Black" panose="020B0A04020102020204" pitchFamily="34" charset="0"/>
              </a:rPr>
              <a:t>понимается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9844B6-7973-46E5-991E-5B9DAC4E7A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4199" y="2222500"/>
            <a:ext cx="6743701" cy="411241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sz="2800" b="1" u="sng" dirty="0"/>
              <a:t>организация учебного процесса</a:t>
            </a:r>
            <a:r>
              <a:rPr lang="ru-RU" b="1" u="sng" dirty="0"/>
              <a:t>, </a:t>
            </a:r>
          </a:p>
          <a:p>
            <a:pPr marL="457200" lvl="1" indent="0">
              <a:buNone/>
            </a:pPr>
            <a:r>
              <a:rPr lang="ru-RU" b="1" dirty="0"/>
              <a:t>которая предполагает </a:t>
            </a:r>
            <a:r>
              <a:rPr lang="ru-RU" b="1" u="sng" dirty="0"/>
              <a:t>создание</a:t>
            </a:r>
            <a:r>
              <a:rPr lang="ru-RU" b="1" dirty="0"/>
              <a:t> в сознании обучающихся (под руководством педагога) </a:t>
            </a:r>
            <a:r>
              <a:rPr lang="ru-RU" b="1" u="sng" dirty="0"/>
              <a:t>проблемных ситуаций</a:t>
            </a:r>
            <a:r>
              <a:rPr lang="ru-RU" b="1" dirty="0"/>
              <a:t> и </a:t>
            </a:r>
          </a:p>
          <a:p>
            <a:pPr marL="457200" lvl="1" indent="0">
              <a:buNone/>
            </a:pPr>
            <a:r>
              <a:rPr lang="ru-RU" b="1" dirty="0"/>
              <a:t>организацию </a:t>
            </a:r>
            <a:r>
              <a:rPr lang="ru-RU" b="1" u="sng" dirty="0"/>
              <a:t>активной самостоятельной деятельности</a:t>
            </a:r>
            <a:r>
              <a:rPr lang="ru-RU" b="1" dirty="0"/>
              <a:t> обучающихся по их разрешению, </a:t>
            </a:r>
          </a:p>
          <a:p>
            <a:pPr marL="457200" lvl="1" indent="0">
              <a:buNone/>
            </a:pPr>
            <a:r>
              <a:rPr lang="ru-RU" b="1" dirty="0"/>
              <a:t>в результате чего и происходит </a:t>
            </a:r>
            <a:r>
              <a:rPr lang="ru-RU" b="1" u="sng" dirty="0"/>
              <a:t>творческое овладение</a:t>
            </a:r>
            <a:r>
              <a:rPr lang="ru-RU" b="1" dirty="0"/>
              <a:t> знаниями, умениями, навыками (ЗУН), развитие мыслительных способностей и компетенций.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76BBB43-83D1-4F5A-8229-745ED4CC807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775700" y="3166275"/>
            <a:ext cx="2695388" cy="316864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1924823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742F38-904F-459D-BE9A-A688234D3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03551"/>
            <a:ext cx="11734798" cy="1059305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Arial Black" panose="020B0A04020102020204" pitchFamily="34" charset="0"/>
              </a:rPr>
              <a:t>функции проблемного обучения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E05518-829D-4215-9AD8-8A1BAA8A9C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600" y="1270000"/>
            <a:ext cx="2540000" cy="477053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Проблемное обучение, </a:t>
            </a:r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dirty="0"/>
              <a:t>как все педагогические технологии,</a:t>
            </a:r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dirty="0"/>
              <a:t> выполняет определенные функции и </a:t>
            </a:r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dirty="0"/>
              <a:t>имеет свои отличительные признаки.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212C88-406B-4E8E-9913-58F3FCE0D1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B092B4C-65E2-483C-801A-E47E21DF4D45}"/>
              </a:ext>
            </a:extLst>
          </p:cNvPr>
          <p:cNvSpPr/>
          <p:nvPr/>
        </p:nvSpPr>
        <p:spPr>
          <a:xfrm>
            <a:off x="3797300" y="1270000"/>
            <a:ext cx="7912100" cy="4770537"/>
          </a:xfrm>
          <a:prstGeom prst="rect">
            <a:avLst/>
          </a:prstGeo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/>
            <a:r>
              <a:rPr lang="ru-RU" sz="1600" b="1" i="1" dirty="0"/>
              <a:t>М. И. </a:t>
            </a:r>
            <a:r>
              <a:rPr lang="ru-RU" sz="1600" b="1" i="1" dirty="0" err="1"/>
              <a:t>Махмутов</a:t>
            </a:r>
            <a:r>
              <a:rPr lang="ru-RU" sz="1600" b="1" i="1" dirty="0"/>
              <a:t>:</a:t>
            </a:r>
            <a:endParaRPr lang="ru-RU" sz="1600" b="1" dirty="0"/>
          </a:p>
          <a:p>
            <a:pPr lvl="1"/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</a:rPr>
              <a:t>О</a:t>
            </a:r>
            <a:r>
              <a:rPr lang="ru-RU" sz="16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бщие функции </a:t>
            </a:r>
            <a:r>
              <a:rPr lang="ru-RU" sz="1600" b="1" dirty="0">
                <a:latin typeface="Arial Black" panose="020B0A04020102020204" pitchFamily="34" charset="0"/>
              </a:rPr>
              <a:t>проблемного обучения:</a:t>
            </a:r>
          </a:p>
          <a:p>
            <a:pPr lvl="1"/>
            <a:r>
              <a:rPr lang="ru-RU" sz="1600" b="1" dirty="0"/>
              <a:t>– усвоение обучающимися целостной системы знаний и способов деятельности, способствующей применению новых знаний на практике;</a:t>
            </a:r>
          </a:p>
          <a:p>
            <a:pPr lvl="1"/>
            <a:r>
              <a:rPr lang="ru-RU" sz="1600" b="1" dirty="0"/>
              <a:t>– развитие интеллектуальных способностей обучающихся, их познавательной самостоятельности;</a:t>
            </a:r>
          </a:p>
          <a:p>
            <a:pPr lvl="1"/>
            <a:r>
              <a:rPr lang="ru-RU" sz="1600" b="1" dirty="0"/>
              <a:t>– формирование мышления, основанного на выявлении и сопоставлении фактов в их взаимосвязи;</a:t>
            </a:r>
          </a:p>
          <a:p>
            <a:pPr lvl="1"/>
            <a:r>
              <a:rPr lang="ru-RU" sz="1600" b="1" dirty="0"/>
              <a:t>– создание условий для всестороннего развития личности.</a:t>
            </a:r>
          </a:p>
          <a:p>
            <a:pPr lvl="1"/>
            <a:endParaRPr lang="ru-RU" sz="1600" b="1" i="1" dirty="0"/>
          </a:p>
          <a:p>
            <a:pPr lvl="1"/>
            <a:r>
              <a:rPr lang="ru-RU" sz="1600" b="1" i="1" dirty="0">
                <a:solidFill>
                  <a:srgbClr val="C00000"/>
                </a:solidFill>
                <a:latin typeface="Arial Black" panose="020B0A04020102020204" pitchFamily="34" charset="0"/>
              </a:rPr>
              <a:t>Специальные функции</a:t>
            </a:r>
            <a:r>
              <a:rPr lang="ru-RU" sz="1600" b="1" i="1" dirty="0">
                <a:latin typeface="Arial Black" panose="020B0A04020102020204" pitchFamily="34" charset="0"/>
              </a:rPr>
              <a:t> </a:t>
            </a:r>
            <a:r>
              <a:rPr lang="ru-RU" sz="1600" b="1" dirty="0">
                <a:latin typeface="Arial Black" panose="020B0A04020102020204" pitchFamily="34" charset="0"/>
              </a:rPr>
              <a:t>проблемного обучения:</a:t>
            </a:r>
          </a:p>
          <a:p>
            <a:pPr lvl="1"/>
            <a:r>
              <a:rPr lang="ru-RU" sz="1600" b="1" dirty="0"/>
              <a:t>– формирование умений творческого усвоения знаний, применения системы логических приемов, отдельных способов творческой деятельности;</a:t>
            </a:r>
          </a:p>
          <a:p>
            <a:pPr lvl="1"/>
            <a:r>
              <a:rPr lang="ru-RU" sz="1600" b="1" dirty="0"/>
              <a:t>– формировании умений творческого применения знаний, т.е. применение усвоенных знаний в новой ситуации;</a:t>
            </a:r>
          </a:p>
          <a:p>
            <a:pPr lvl="1"/>
            <a:r>
              <a:rPr lang="ru-RU" sz="1600" b="1" dirty="0"/>
              <a:t>– накопление опыта творческой деятельности, овладение исследовательскими методами, приобретение способности решать практические проблемы;</a:t>
            </a:r>
          </a:p>
          <a:p>
            <a:pPr lvl="1"/>
            <a:r>
              <a:rPr lang="ru-RU" sz="1600" b="1" dirty="0"/>
              <a:t>– формирование мотивов, потребностей учения, т.е. создание потребностей, как социальных, нравственных, познавательных.</a:t>
            </a:r>
          </a:p>
        </p:txBody>
      </p:sp>
    </p:spTree>
    <p:extLst>
      <p:ext uri="{BB962C8B-B14F-4D97-AF65-F5344CB8AC3E}">
        <p14:creationId xmlns:p14="http://schemas.microsoft.com/office/powerpoint/2010/main" val="955347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CD8A7E-E207-4181-A8DA-DA9D4798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15745"/>
            <a:ext cx="9097558" cy="1151946"/>
          </a:xfrm>
        </p:spPr>
        <p:txBody>
          <a:bodyPr>
            <a:noAutofit/>
          </a:bodyPr>
          <a:lstStyle/>
          <a:p>
            <a:r>
              <a:rPr lang="ru-RU" sz="3600" i="1" dirty="0">
                <a:solidFill>
                  <a:srgbClr val="C00000"/>
                </a:solidFill>
                <a:latin typeface="Arial Black" panose="020B0A04020102020204" pitchFamily="34" charset="0"/>
              </a:rPr>
              <a:t>Особенности </a:t>
            </a:r>
            <a:r>
              <a:rPr 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проблемного 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15525A-75CA-4C07-8974-A275D3DA7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1700" y="1511300"/>
            <a:ext cx="10401300" cy="4815774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dirty="0"/>
              <a:t>1. Специфическая интеллектуальная деятельность обучающихся по самостоятельному </a:t>
            </a:r>
            <a:r>
              <a:rPr lang="ru-RU" sz="2000" b="1" u="sng" dirty="0"/>
              <a:t>усвоению</a:t>
            </a:r>
            <a:r>
              <a:rPr lang="ru-RU" sz="2000" b="1" dirty="0"/>
              <a:t> знаний путем решения учебных проблем. Педагог дает  задания для самостоятельного решения. Обучающиеся на основе имеющихся знаний решают задачи, приобретают новые знания.</a:t>
            </a:r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dirty="0"/>
              <a:t>2. Проблемное обучение – наиболее актуальное средство формирования мировоззрения. При решении заданий формируется </a:t>
            </a:r>
            <a:r>
              <a:rPr lang="ru-RU" sz="2000" b="1" u="sng" dirty="0"/>
              <a:t>критическое, творческое, диалектическое мышление. </a:t>
            </a:r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dirty="0"/>
              <a:t>3. Закономерная </a:t>
            </a:r>
            <a:r>
              <a:rPr lang="ru-RU" sz="2000" b="1" u="sng" dirty="0"/>
              <a:t>взаимосвязь между практическими и теоретическими проблемами. </a:t>
            </a:r>
            <a:r>
              <a:rPr lang="ru-RU" sz="2000" b="1" dirty="0"/>
              <a:t>Связь с практикой и </a:t>
            </a:r>
            <a:r>
              <a:rPr lang="ru-RU" sz="2000" b="1" u="sng" dirty="0"/>
              <a:t>применением жизненного опыта </a:t>
            </a:r>
            <a:r>
              <a:rPr lang="ru-RU" sz="2000" b="1" dirty="0"/>
              <a:t>в технологии выступает не как иллюстрация теоретических выводов, а как источник знаний, сфера приложения усвоенных способов решения проблем в практике.</a:t>
            </a:r>
          </a:p>
          <a:p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7C1ABDEF-C407-4D28-AE9E-F8A11E1ABAD8}"/>
              </a:ext>
            </a:extLst>
          </p:cNvPr>
          <p:cNvSpPr/>
          <p:nvPr/>
        </p:nvSpPr>
        <p:spPr>
          <a:xfrm>
            <a:off x="8510774" y="743673"/>
            <a:ext cx="2462026" cy="129164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accent5">
                    <a:lumMod val="10000"/>
                  </a:schemeClr>
                </a:solidFill>
              </a:rPr>
              <a:t>М. И. </a:t>
            </a:r>
            <a:r>
              <a:rPr lang="ru-RU" sz="2000" b="1" i="1" dirty="0" err="1">
                <a:solidFill>
                  <a:schemeClr val="accent5">
                    <a:lumMod val="10000"/>
                  </a:schemeClr>
                </a:solidFill>
              </a:rPr>
              <a:t>Махмутов</a:t>
            </a:r>
            <a:endParaRPr lang="ru-RU" sz="20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219865" y="6431148"/>
            <a:ext cx="1543792" cy="279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149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149BFC-9BA0-41BC-8756-793E979ED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1" y="470646"/>
            <a:ext cx="10972800" cy="870763"/>
          </a:xfrm>
        </p:spPr>
        <p:txBody>
          <a:bodyPr>
            <a:noAutofit/>
          </a:bodyPr>
          <a:lstStyle/>
          <a:p>
            <a:r>
              <a:rPr lang="ru-RU" sz="3600" i="1" dirty="0">
                <a:solidFill>
                  <a:srgbClr val="FF0000"/>
                </a:solidFill>
                <a:latin typeface="Arial Black" panose="020B0A04020102020204" pitchFamily="34" charset="0"/>
              </a:rPr>
              <a:t>Особенности </a:t>
            </a:r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проблемного </a:t>
            </a:r>
            <a:b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обучения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42D4C6-305B-4CCB-9F4F-5CDB9B10F5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9001" y="1778000"/>
            <a:ext cx="10223500" cy="481330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200" b="1" dirty="0"/>
          </a:p>
          <a:p>
            <a:pPr marL="457200" lvl="1" indent="0">
              <a:buNone/>
            </a:pPr>
            <a:r>
              <a:rPr lang="ru-RU" sz="2000" b="1" dirty="0"/>
              <a:t>4. Периодическое применение педагогом эффективного сочетания различных типов и видов </a:t>
            </a:r>
            <a:r>
              <a:rPr lang="ru-RU" sz="2000" b="1" u="sng" dirty="0"/>
              <a:t>самостоятельных работ обучающихся</a:t>
            </a:r>
            <a:r>
              <a:rPr lang="ru-RU" sz="2000" b="1" dirty="0"/>
              <a:t>. Самостоятельные работы требуют актуализации имеющихся знаний и приобретение, усвоение новых.</a:t>
            </a:r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dirty="0"/>
              <a:t>5. </a:t>
            </a:r>
            <a:r>
              <a:rPr lang="ru-RU" sz="2000" b="1" u="sng" dirty="0"/>
              <a:t>Индивидуальный подход</a:t>
            </a:r>
            <a:r>
              <a:rPr lang="ru-RU" sz="2000" b="1" dirty="0"/>
              <a:t>, который характеризуется наличием заданий разной сложности. Разработка индивидуальных учебных проблем.</a:t>
            </a:r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dirty="0"/>
              <a:t>6. Высокая </a:t>
            </a:r>
            <a:r>
              <a:rPr lang="ru-RU" sz="2000" b="1" u="sng" dirty="0"/>
              <a:t>эмоциональная активность </a:t>
            </a:r>
            <a:r>
              <a:rPr lang="ru-RU" sz="2000" b="1" dirty="0"/>
              <a:t>обучающихся. </a:t>
            </a:r>
            <a:r>
              <a:rPr lang="ru-RU" sz="2000" b="1" u="sng" dirty="0"/>
              <a:t>Самостоятельная мыслительная деятельность </a:t>
            </a:r>
            <a:r>
              <a:rPr lang="ru-RU" sz="2000" b="1" dirty="0"/>
              <a:t>поискового характера вызывает </a:t>
            </a:r>
            <a:r>
              <a:rPr lang="ru-RU" sz="2000" b="1" u="sng" dirty="0"/>
              <a:t>личное переживание обучающихся, </a:t>
            </a:r>
            <a:r>
              <a:rPr lang="ru-RU" sz="2000" b="1" dirty="0"/>
              <a:t>формирует личностное, неравнодушное отношение к учебному материалу и процессу учения.</a:t>
            </a:r>
          </a:p>
          <a:p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8421585" y="1003299"/>
            <a:ext cx="1543792" cy="5801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685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4B9BD1B-6388-446C-81E5-5B9A1F4EA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100" y="431800"/>
            <a:ext cx="10464800" cy="58801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dirty="0">
                <a:latin typeface="Arial Black" panose="020B0A04020102020204" pitchFamily="34" charset="0"/>
              </a:rPr>
              <a:t>Основное звено</a:t>
            </a:r>
            <a:r>
              <a:rPr lang="ru-RU" sz="3600" dirty="0">
                <a:latin typeface="Arial Black" panose="020B0A04020102020204" pitchFamily="34" charset="0"/>
              </a:rPr>
              <a:t> проблемного обучения </a:t>
            </a:r>
            <a:r>
              <a:rPr lang="ru-RU" sz="3600" i="1" dirty="0">
                <a:latin typeface="Arial Black" panose="020B0A04020102020204" pitchFamily="34" charset="0"/>
              </a:rPr>
              <a:t>– </a:t>
            </a:r>
            <a:r>
              <a:rPr lang="ru-RU" sz="3600" i="1" dirty="0">
                <a:solidFill>
                  <a:srgbClr val="FF0000"/>
                </a:solidFill>
                <a:latin typeface="Arial Black" panose="020B0A04020102020204" pitchFamily="34" charset="0"/>
              </a:rPr>
              <a:t>ПРОБЛЕМНАЯ СИТУАЦИЯ</a:t>
            </a:r>
          </a:p>
          <a:p>
            <a:pPr marL="457200" lvl="1" indent="0">
              <a:buNone/>
            </a:pPr>
            <a:endParaRPr lang="ru-RU" sz="1800" b="1" dirty="0">
              <a:latin typeface="Arial Black" panose="020B0A04020102020204" pitchFamily="34" charset="0"/>
            </a:endParaRPr>
          </a:p>
          <a:p>
            <a:pPr marL="457200" lvl="1" indent="0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Включает следующие  компоненты:</a:t>
            </a:r>
          </a:p>
          <a:p>
            <a:pPr marL="457200" lvl="1" indent="0">
              <a:buNone/>
            </a:pPr>
            <a:r>
              <a:rPr lang="ru-RU" sz="1600" b="1" dirty="0"/>
              <a:t>– </a:t>
            </a:r>
            <a:r>
              <a:rPr lang="ru-RU" sz="2000" b="1" dirty="0"/>
              <a:t>неизвестное достижение знаний;</a:t>
            </a:r>
          </a:p>
          <a:p>
            <a:pPr marL="457200" lvl="1" indent="0">
              <a:buNone/>
            </a:pPr>
            <a:r>
              <a:rPr lang="ru-RU" sz="2000" b="1" dirty="0"/>
              <a:t>– познавательную потребность, побуждающую человека к интеллектуальной деятельности;</a:t>
            </a:r>
          </a:p>
          <a:p>
            <a:pPr marL="457200" lvl="1" indent="0">
              <a:buNone/>
            </a:pPr>
            <a:r>
              <a:rPr lang="ru-RU" sz="2000" b="1" dirty="0"/>
              <a:t>– интеллектуальные данные человека, творческие способности и опыт.</a:t>
            </a:r>
          </a:p>
          <a:p>
            <a:pPr marL="0" indent="0">
              <a:buNone/>
            </a:pPr>
            <a:endParaRPr lang="ru-RU" dirty="0"/>
          </a:p>
          <a:p>
            <a:pPr marL="457200" lvl="1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Проблемная ситуация может быть создана </a:t>
            </a:r>
          </a:p>
          <a:p>
            <a:pPr marL="457200" lvl="1" indent="0">
              <a:buNone/>
            </a:pPr>
            <a:r>
              <a:rPr lang="ru-RU" sz="2000" b="1" dirty="0"/>
              <a:t>при организации практической деятельности обучающихся, </a:t>
            </a:r>
          </a:p>
          <a:p>
            <a:pPr marL="457200" lvl="1" indent="0">
              <a:buNone/>
            </a:pPr>
            <a:r>
              <a:rPr lang="ru-RU" sz="2000" b="1" dirty="0"/>
              <a:t>формулировании гипотезы, в исследовательских заданиях и т.д. </a:t>
            </a:r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ОНА ПРОБУЖДАЕТ У ОБУЧАЮЩИХСЯ МЫСЛЬ, ПОЗНАВАТЕЛЬНУЮ ПОТРЕБНОСТЬ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F669E18C-AA00-478C-82BE-2F6CBBD2E10B}"/>
              </a:ext>
            </a:extLst>
          </p:cNvPr>
          <p:cNvSpPr/>
          <p:nvPr/>
        </p:nvSpPr>
        <p:spPr>
          <a:xfrm>
            <a:off x="9131299" y="1606632"/>
            <a:ext cx="2133601" cy="7546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>
                <a:solidFill>
                  <a:schemeClr val="accent5">
                    <a:lumMod val="10000"/>
                  </a:schemeClr>
                </a:solidFill>
              </a:rPr>
              <a:t>А. М. Матюшкин</a:t>
            </a:r>
            <a:endParaRPr lang="ru-RU" sz="20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26919" y="5447398"/>
            <a:ext cx="8866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954401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3898</TotalTime>
  <Words>1769</Words>
  <Application>Microsoft Office PowerPoint</Application>
  <PresentationFormat>Широкоэкранный</PresentationFormat>
  <Paragraphs>208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Segoe UI Black</vt:lpstr>
      <vt:lpstr>Times New Roman</vt:lpstr>
      <vt:lpstr>Тема Office</vt:lpstr>
      <vt:lpstr>Раздел 2. Дидактика   Тема 12.  Сущность проблемного обучения </vt:lpstr>
      <vt:lpstr>Презентация PowerPoint</vt:lpstr>
      <vt:lpstr>Разработка теории и технологии проблемного обучения</vt:lpstr>
      <vt:lpstr>Разработка теории и технологии проблемного обучения</vt:lpstr>
      <vt:lpstr>В настоящее время  под проблемным обучением  (технологией проблемного обучения) понимается</vt:lpstr>
      <vt:lpstr>функции проблемного обучения </vt:lpstr>
      <vt:lpstr>Особенности проблемного обучения</vt:lpstr>
      <vt:lpstr>Особенности проблемного  обучения</vt:lpstr>
      <vt:lpstr>Презентация PowerPoint</vt:lpstr>
      <vt:lpstr>проблемная ситуация</vt:lpstr>
      <vt:lpstr>проблемный вопрос и проблемная задача</vt:lpstr>
      <vt:lpstr>Способы решения проблемных ситуаций и познавательных задач  (И.В. Харламов) </vt:lpstr>
      <vt:lpstr> Проблемное обучение  включает в себя:</vt:lpstr>
      <vt:lpstr>уровни проблемного обучения</vt:lpstr>
      <vt:lpstr>  Методы проблемного обучения </vt:lpstr>
      <vt:lpstr>Методы проблемного обучения</vt:lpstr>
      <vt:lpstr>Условия эффективности проблемного обучения</vt:lpstr>
      <vt:lpstr>Презентация PowerPoint</vt:lpstr>
      <vt:lpstr>Раздел 2. Дидактика   Тема 12.  Сущность проблемного обучения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298</cp:revision>
  <cp:lastPrinted>2022-09-12T21:30:05Z</cp:lastPrinted>
  <dcterms:created xsi:type="dcterms:W3CDTF">2020-09-07T03:13:46Z</dcterms:created>
  <dcterms:modified xsi:type="dcterms:W3CDTF">2025-04-14T15:04:42Z</dcterms:modified>
</cp:coreProperties>
</file>