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13"/>
  </p:notesMasterIdLst>
  <p:sldIdLst>
    <p:sldId id="574" r:id="rId2"/>
    <p:sldId id="577" r:id="rId3"/>
    <p:sldId id="578" r:id="rId4"/>
    <p:sldId id="591" r:id="rId5"/>
    <p:sldId id="579" r:id="rId6"/>
    <p:sldId id="554" r:id="rId7"/>
    <p:sldId id="552" r:id="rId8"/>
    <p:sldId id="553" r:id="rId9"/>
    <p:sldId id="594" r:id="rId10"/>
    <p:sldId id="561" r:id="rId11"/>
    <p:sldId id="593" r:id="rId12"/>
  </p:sldIdLst>
  <p:sldSz cx="12192000" cy="6858000"/>
  <p:notesSz cx="6761163" cy="988218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423EA86-8E6A-422D-B822-020A2A1343B2}">
          <p14:sldIdLst>
            <p14:sldId id="574"/>
            <p14:sldId id="577"/>
            <p14:sldId id="578"/>
            <p14:sldId id="591"/>
            <p14:sldId id="579"/>
            <p14:sldId id="554"/>
            <p14:sldId id="552"/>
            <p14:sldId id="553"/>
            <p14:sldId id="594"/>
            <p14:sldId id="561"/>
            <p14:sldId id="59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99CCFF"/>
    <a:srgbClr val="CC99FF"/>
    <a:srgbClr val="0F0911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8667" autoAdjust="0"/>
  </p:normalViewPr>
  <p:slideViewPr>
    <p:cSldViewPr snapToGrid="0">
      <p:cViewPr varScale="1">
        <p:scale>
          <a:sx n="81" d="100"/>
          <a:sy n="81" d="100"/>
        </p:scale>
        <p:origin x="498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58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D8610-1C3D-43F5-89A9-86AB567CD42E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15925" y="1235075"/>
            <a:ext cx="5929313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55803"/>
            <a:ext cx="5408930" cy="38911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386364"/>
            <a:ext cx="2929837" cy="495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62EDC9-606C-45D4-A142-1169FF8C16F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175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EB40F7-010A-47E1-AEAC-930E5651FB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2AF713AF-7B81-4BCA-99D8-7E7DFBF486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EA52D20-9B26-4958-8DB9-A91FFECB5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9BEB7B-CF58-4309-8185-454BC7349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60310F9-5E3A-47C6-B3C8-4DF1690F3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3559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BB4FD1-98BE-406F-B66B-EC9F56ADC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DD524D9-463E-45A1-AC16-B93D15EF1F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ACA5B5-F436-4E41-A367-4D474CAAC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F7B9CB-F650-4B86-85DE-07FAF4836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5C530D2-4FD0-4A01-AD15-DA304D6F0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2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D376CF6-E380-4411-93D3-EDB93B04A6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911A879-7A99-4EA6-BE52-295FE1A7F0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8D23E73-724D-4DCB-8B79-8F696266E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F2E8228-FF58-4A14-8EC2-8D8263666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C66AAB2-992C-4FE8-86B1-FC42A733A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64306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AE68E2-2AA8-4DDC-A4FA-A55F837984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AEF38F-A469-4D88-9601-275AE041D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62CE5EE-1C56-4E96-A1E0-B6F60F274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D3271A-1187-499F-B2C6-D35971CDB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64F6D02-BACE-4516-908A-07EB8A659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5370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D2F04B-2F14-4B17-AC22-F3C4F4A1C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3B4F2D0-96EB-4A43-9C83-95ED870C44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36D9B86-FAF1-4910-94AB-78FA81732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291A41D-2CBB-462A-9784-86795A2B9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56890C2-CB77-44B9-B620-19F56310E5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887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C4189E-F6E1-4C39-B1A6-065063DC01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754DC3E-C4FF-49FF-A19E-D8E8C3ACAB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E7168FF-32D1-4E35-9DAE-799E741A2B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49C2245-23BD-4DAC-B422-B7C4BFB6F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E293F71-399E-4742-B12E-C249C3657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6934D34-2503-420C-BE95-230B212CF5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15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B0F8728-C152-46A3-9954-BB826E21B2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FCF9476-DD34-42BA-A610-D0F65561DD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F72F3F7-FCC8-44FF-A9FE-36D17C0BBD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C08A072-F6B1-4C03-9DE0-9ED9DDBD47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748FB901-E45F-4AFA-B140-26885A2EDA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B84D43A6-C9A2-44A3-A9BE-EF0539BAB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B9B314FB-1007-459B-A147-766A10E03B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02546307-C6CA-47B8-817A-97182769A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7006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269CDA6-55B4-4C02-B185-04C754644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6AE721E-0612-4044-95AB-7D5025F95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AD8F382-FA0A-4BB1-BF73-0C85D69456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6EDAE54-9C1C-4090-A0E2-40609B55C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055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0856CA2F-9CE5-4F98-97BC-F052D1448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9A28976-802A-40DF-B4B2-EE6448164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C68631F-4486-43DC-8408-9D7E227DE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55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7F21477-FA99-43C9-9F19-F4A8904F81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CD1E578-0E95-4E49-AA8E-696569D8B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BB41912-B1D9-4CFA-BB44-5AD00699B5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AB415A7-9327-42A2-BFAB-665477811A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64CC7BD-3CB7-4168-80C2-20AE9BB18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2C6CB67-BC85-4C40-AEAA-3F758DB25F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7144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BE7251-8F76-4FF2-B958-4AEEFF588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4E422951-14A0-444C-8343-E31F1BFF0B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8C546CF-76FB-4D00-8768-AF844C9AD2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B1337918-E2B7-4CF3-B92D-7E2410E6F5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6D9B954-5AE7-49A0-AA9B-137F113B1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768A9F3-7186-44A8-A256-21AF8F9A4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796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7000">
              <a:schemeClr val="accent6">
                <a:lumMod val="40000"/>
                <a:lumOff val="60000"/>
              </a:schemeClr>
            </a:gs>
            <a:gs pos="87000">
              <a:schemeClr val="accent1">
                <a:lumMod val="45000"/>
                <a:lumOff val="55000"/>
                <a:alpha val="36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F79CF9-3BB3-4F9F-9E8F-C6E9D50DC4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66BAF40-DDAC-46E7-BCA8-87F1A8363E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110E1CF-794B-4F9A-BD6C-F1BA76BDC8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86593-81C0-4BBF-B01E-B127C8AAA53B}" type="datetimeFigureOut">
              <a:rPr lang="ru-RU" smtClean="0"/>
              <a:pPr/>
              <a:t>14.04.2025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9E77CE5-5DAF-4833-8E9A-0982737A59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ED608E1-98ED-4A7F-A15C-0812BDFFDB7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B4B1E-3AE6-4A71-914A-0DB55F66A40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8393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51977" y="1714464"/>
            <a:ext cx="10024383" cy="3772465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br>
              <a:rPr lang="ru-RU" sz="2800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br>
              <a:rPr lang="ru-RU" sz="2800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br>
              <a:rPr lang="ru-RU" sz="2800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br>
              <a:rPr lang="ru-RU" sz="2800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br>
              <a:rPr lang="ru-RU" sz="2800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br>
              <a:rPr lang="ru-RU" sz="2800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br>
              <a:rPr lang="ru-RU" sz="2800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br>
              <a:rPr lang="ru-RU" sz="2800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br>
              <a:rPr lang="ru-RU" sz="2800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latin typeface="Arial Black" panose="020B0A04020102020204" pitchFamily="34" charset="0"/>
                <a:cs typeface="Times New Roman" panose="02020603050405020304" pitchFamily="18" charset="0"/>
              </a:rPr>
              <a:t>Раздел 2. Дидактика</a:t>
            </a:r>
            <a:br>
              <a:rPr lang="ru-RU" sz="2000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b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000" dirty="0"/>
            </a:br>
            <a:r>
              <a:rPr lang="ru-RU" sz="24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Тема</a:t>
            </a:r>
            <a:r>
              <a:rPr lang="en-US" sz="24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11. </a:t>
            </a:r>
            <a:br>
              <a:rPr lang="ru-RU" sz="2400" b="1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Педагогические системы и технологии в образовательном процессе </a:t>
            </a:r>
            <a:br>
              <a:rPr lang="ru-RU" sz="3600" b="1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endParaRPr lang="ru-RU" sz="3600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71501" y="5550561"/>
            <a:ext cx="9404859" cy="968991"/>
          </a:xfrm>
        </p:spPr>
        <p:txBody>
          <a:bodyPr/>
          <a:lstStyle/>
          <a:p>
            <a:pPr algn="r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Кузьминич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Татьяна Васильевна, </a:t>
            </a:r>
          </a:p>
          <a:p>
            <a:pPr algn="r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кандидат педагогических наук, доцент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CDB4914-276E-41ED-B012-208D2969C247}"/>
              </a:ext>
            </a:extLst>
          </p:cNvPr>
          <p:cNvSpPr/>
          <p:nvPr/>
        </p:nvSpPr>
        <p:spPr>
          <a:xfrm>
            <a:off x="2394551" y="738968"/>
            <a:ext cx="195163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Рисунок 5" descr="Академическая шапочка">
            <a:extLst>
              <a:ext uri="{FF2B5EF4-FFF2-40B4-BE49-F238E27FC236}">
                <a16:creationId xmlns:a16="http://schemas.microsoft.com/office/drawing/2014/main" id="{E49FD3B4-27DE-4531-ACF4-5EBDABA36180}"/>
              </a:ext>
            </a:extLst>
          </p:cNvPr>
          <p:cNvPicPr>
            <a:picLocks noChangeAspect="1"/>
          </p:cNvPicPr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9703" y="70250"/>
            <a:ext cx="665732" cy="665732"/>
          </a:xfrm>
          <a:prstGeom prst="rect">
            <a:avLst/>
          </a:prstGeom>
        </p:spPr>
      </p:pic>
      <p:sp>
        <p:nvSpPr>
          <p:cNvPr id="5" name="Овал 4">
            <a:extLst>
              <a:ext uri="{FF2B5EF4-FFF2-40B4-BE49-F238E27FC236}">
                <a16:creationId xmlns:a16="http://schemas.microsoft.com/office/drawing/2014/main" id="{75451129-299A-4395-8D0B-313423A62DD6}"/>
              </a:ext>
            </a:extLst>
          </p:cNvPr>
          <p:cNvSpPr/>
          <p:nvPr/>
        </p:nvSpPr>
        <p:spPr>
          <a:xfrm>
            <a:off x="9024731" y="597333"/>
            <a:ext cx="1951630" cy="82840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bg2">
                    <a:lumMod val="10000"/>
                  </a:schemeClr>
                </a:solidFill>
              </a:rPr>
              <a:t>2025</a:t>
            </a:r>
          </a:p>
        </p:txBody>
      </p:sp>
    </p:spTree>
    <p:extLst>
      <p:ext uri="{BB962C8B-B14F-4D97-AF65-F5344CB8AC3E}">
        <p14:creationId xmlns:p14="http://schemas.microsoft.com/office/powerpoint/2010/main" val="19871955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CED7790-CDC6-45DC-B905-215A98ABE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50520" y="150430"/>
            <a:ext cx="12150410" cy="1187123"/>
          </a:xfrm>
        </p:spPr>
        <p:txBody>
          <a:bodyPr>
            <a:noAutofit/>
          </a:bodyPr>
          <a:lstStyle/>
          <a:p>
            <a:pPr algn="ctr"/>
            <a:r>
              <a:rPr lang="ru-RU" sz="2400" dirty="0">
                <a:solidFill>
                  <a:srgbClr val="FF0000"/>
                </a:solidFill>
                <a:latin typeface="Arial Black" panose="020B0A04020102020204" pitchFamily="34" charset="0"/>
              </a:rPr>
              <a:t>Технологии обучения традиционные и  инновационные:</a:t>
            </a:r>
            <a:r>
              <a:rPr lang="ru-RU" sz="2400" dirty="0">
                <a:latin typeface="Arial Black" panose="020B0A04020102020204" pitchFamily="34" charset="0"/>
              </a:rPr>
              <a:t>  </a:t>
            </a:r>
            <a:br>
              <a:rPr lang="ru-RU" sz="2400" dirty="0">
                <a:latin typeface="Arial Black" panose="020B0A04020102020204" pitchFamily="34" charset="0"/>
              </a:rPr>
            </a:br>
            <a:r>
              <a:rPr lang="ru-RU" sz="1600" dirty="0">
                <a:latin typeface="Arial Black" panose="020B0A04020102020204" pitchFamily="34" charset="0"/>
              </a:rPr>
              <a:t>? </a:t>
            </a:r>
            <a:r>
              <a:rPr lang="ru-RU" sz="1400" dirty="0">
                <a:latin typeface="Arial Black" panose="020B0A04020102020204" pitchFamily="34" charset="0"/>
              </a:rPr>
              <a:t>например, </a:t>
            </a:r>
            <a:r>
              <a:rPr lang="ru-RU" sz="1400" i="1" dirty="0">
                <a:solidFill>
                  <a:srgbClr val="7030A0"/>
                </a:solidFill>
                <a:latin typeface="Arial Black" panose="020B0A04020102020204" pitchFamily="34" charset="0"/>
              </a:rPr>
              <a:t>проблемное обучение </a:t>
            </a:r>
            <a:r>
              <a:rPr lang="ru-RU" sz="1400" i="1" dirty="0">
                <a:latin typeface="Arial Black" panose="020B0A04020102020204" pitchFamily="34" charset="0"/>
              </a:rPr>
              <a:t>– </a:t>
            </a:r>
            <a:br>
              <a:rPr lang="ru-RU" sz="1400" i="1" dirty="0">
                <a:latin typeface="Arial Black" panose="020B0A04020102020204" pitchFamily="34" charset="0"/>
              </a:rPr>
            </a:br>
            <a:r>
              <a:rPr lang="ru-RU" sz="1400" i="1" dirty="0">
                <a:latin typeface="Arial Black" panose="020B0A04020102020204" pitchFamily="34" charset="0"/>
              </a:rPr>
              <a:t>инновация? Почему? </a:t>
            </a:r>
            <a:r>
              <a:rPr lang="ru-RU" sz="1400" dirty="0">
                <a:latin typeface="Arial Black" panose="020B0A04020102020204" pitchFamily="34" charset="0"/>
              </a:rPr>
              <a:t>В чем отличие от традиционного (</a:t>
            </a:r>
            <a:r>
              <a:rPr lang="ru-RU" sz="1400" dirty="0" err="1">
                <a:latin typeface="Arial Black" panose="020B0A04020102020204" pitchFamily="34" charset="0"/>
              </a:rPr>
              <a:t>знаниевого</a:t>
            </a:r>
            <a:r>
              <a:rPr lang="ru-RU" sz="1400" dirty="0">
                <a:latin typeface="Arial Black" panose="020B0A04020102020204" pitchFamily="34" charset="0"/>
              </a:rPr>
              <a:t>, объяснительно-иллюстративного) обучения</a:t>
            </a:r>
            <a:br>
              <a:rPr lang="ru-RU" sz="1600" dirty="0">
                <a:latin typeface="Arial Black" panose="020B0A04020102020204" pitchFamily="34" charset="0"/>
              </a:rPr>
            </a:br>
            <a:endParaRPr lang="ru-RU" sz="1600" i="1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8FCAECC-38C8-49E9-B0BF-5E0ACE717D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92111" y="1301291"/>
            <a:ext cx="3864257" cy="344859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7685A20-8D1A-4C4B-B36F-BC6578D1A5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02306" y="1871268"/>
            <a:ext cx="5438052" cy="343444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</p:txBody>
      </p:sp>
      <p:cxnSp>
        <p:nvCxnSpPr>
          <p:cNvPr id="6" name="Прямая со стрелкой 5">
            <a:extLst>
              <a:ext uri="{FF2B5EF4-FFF2-40B4-BE49-F238E27FC236}">
                <a16:creationId xmlns:a16="http://schemas.microsoft.com/office/drawing/2014/main" id="{F7DF4AD8-42AD-4C5A-AF89-150369616269}"/>
              </a:ext>
            </a:extLst>
          </p:cNvPr>
          <p:cNvCxnSpPr>
            <a:cxnSpLocks/>
          </p:cNvCxnSpPr>
          <p:nvPr/>
        </p:nvCxnSpPr>
        <p:spPr>
          <a:xfrm flipV="1">
            <a:off x="4242311" y="5419165"/>
            <a:ext cx="672353" cy="349624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>
            <a:extLst>
              <a:ext uri="{FF2B5EF4-FFF2-40B4-BE49-F238E27FC236}">
                <a16:creationId xmlns:a16="http://schemas.microsoft.com/office/drawing/2014/main" id="{018030FC-52E1-4A04-BDB9-3FB9FD82961E}"/>
              </a:ext>
            </a:extLst>
          </p:cNvPr>
          <p:cNvCxnSpPr>
            <a:cxnSpLocks/>
          </p:cNvCxnSpPr>
          <p:nvPr/>
        </p:nvCxnSpPr>
        <p:spPr>
          <a:xfrm flipV="1">
            <a:off x="5334391" y="4956089"/>
            <a:ext cx="672353" cy="349624"/>
          </a:xfrm>
          <a:prstGeom prst="straightConnector1">
            <a:avLst/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D75D3279-D72E-4050-BB10-8167B7C20C66}"/>
              </a:ext>
            </a:extLst>
          </p:cNvPr>
          <p:cNvSpPr/>
          <p:nvPr/>
        </p:nvSpPr>
        <p:spPr>
          <a:xfrm>
            <a:off x="292111" y="2522700"/>
            <a:ext cx="3447568" cy="1278823"/>
          </a:xfrm>
          <a:prstGeom prst="roundRect">
            <a:avLst>
              <a:gd name="adj" fmla="val 0"/>
            </a:avLst>
          </a:prstGeom>
          <a:solidFill>
            <a:srgbClr val="99CCFF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C00000"/>
                </a:solidFill>
              </a:rPr>
              <a:t>усвоение результатов научного познания, вооружения учащихся знанием основ наук, овладения системой знаний, умений и навыков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2A14D460-81DF-4165-BA41-D4AE1352A5EE}"/>
              </a:ext>
            </a:extLst>
          </p:cNvPr>
          <p:cNvSpPr/>
          <p:nvPr/>
        </p:nvSpPr>
        <p:spPr>
          <a:xfrm>
            <a:off x="327583" y="4441474"/>
            <a:ext cx="3542928" cy="1870312"/>
          </a:xfrm>
          <a:prstGeom prst="roundRect">
            <a:avLst>
              <a:gd name="adj" fmla="val 0"/>
            </a:avLst>
          </a:prstGeom>
          <a:solidFill>
            <a:srgbClr val="CCCCFF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усвоение результатов научного познания и процесса получения этих результатов, формирование познавательной деятельности обучающегося, развитие его творческих способностей, помимо овладения системой знаний, умений и навыков</a:t>
            </a:r>
          </a:p>
        </p:txBody>
      </p:sp>
      <p:sp>
        <p:nvSpPr>
          <p:cNvPr id="11" name="Не равно 10">
            <a:extLst>
              <a:ext uri="{FF2B5EF4-FFF2-40B4-BE49-F238E27FC236}">
                <a16:creationId xmlns:a16="http://schemas.microsoft.com/office/drawing/2014/main" id="{04EDEBF5-F71B-4860-8BDC-316AABE513F7}"/>
              </a:ext>
            </a:extLst>
          </p:cNvPr>
          <p:cNvSpPr/>
          <p:nvPr/>
        </p:nvSpPr>
        <p:spPr>
          <a:xfrm>
            <a:off x="1751642" y="3871558"/>
            <a:ext cx="856792" cy="504503"/>
          </a:xfrm>
          <a:prstGeom prst="mathNotEqual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2BF6BF75-C729-4260-9010-1A84C97BF382}"/>
              </a:ext>
            </a:extLst>
          </p:cNvPr>
          <p:cNvSpPr/>
          <p:nvPr/>
        </p:nvSpPr>
        <p:spPr>
          <a:xfrm>
            <a:off x="367390" y="1380021"/>
            <a:ext cx="3392812" cy="80865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</a:rPr>
              <a:t>Цели обучения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3C3BEE79-1741-48E7-A3CF-C69ECC1FC319}"/>
              </a:ext>
            </a:extLst>
          </p:cNvPr>
          <p:cNvSpPr/>
          <p:nvPr/>
        </p:nvSpPr>
        <p:spPr>
          <a:xfrm>
            <a:off x="4448479" y="1262758"/>
            <a:ext cx="2787768" cy="103765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C00000"/>
                </a:solidFill>
              </a:rPr>
              <a:t>Принцип организации педагогического процесса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D6BD5992-8C81-4F49-ADEA-1BF7CEB78D93}"/>
              </a:ext>
            </a:extLst>
          </p:cNvPr>
          <p:cNvSpPr/>
          <p:nvPr/>
        </p:nvSpPr>
        <p:spPr>
          <a:xfrm>
            <a:off x="4388868" y="2465720"/>
            <a:ext cx="2869845" cy="1335803"/>
          </a:xfrm>
          <a:prstGeom prst="roundRect">
            <a:avLst>
              <a:gd name="adj" fmla="val 0"/>
            </a:avLst>
          </a:prstGeom>
          <a:solidFill>
            <a:srgbClr val="99CCFF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rgbClr val="C00000"/>
                </a:solidFill>
              </a:rPr>
              <a:t>принцип передачи готовых знаний, выводов науки учащимся</a:t>
            </a:r>
            <a:r>
              <a:rPr lang="ru-RU" sz="16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D5049E72-C833-4476-B6F9-AD6B1EF926B5}"/>
              </a:ext>
            </a:extLst>
          </p:cNvPr>
          <p:cNvSpPr/>
          <p:nvPr/>
        </p:nvSpPr>
        <p:spPr>
          <a:xfrm>
            <a:off x="4407493" y="4480384"/>
            <a:ext cx="2869845" cy="1870312"/>
          </a:xfrm>
          <a:prstGeom prst="roundRect">
            <a:avLst>
              <a:gd name="adj" fmla="val 0"/>
            </a:avLst>
          </a:prstGeom>
          <a:solidFill>
            <a:srgbClr val="CCCCFF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принцип поисковой учебно-познавательной деятельности обучающегося, основанной на проблемности усвоения знаний, способов действия, «изобретения» новых предметов или способов приложения знаний к практике</a:t>
            </a:r>
            <a:endParaRPr lang="ru-RU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6" name="Не равно 15">
            <a:extLst>
              <a:ext uri="{FF2B5EF4-FFF2-40B4-BE49-F238E27FC236}">
                <a16:creationId xmlns:a16="http://schemas.microsoft.com/office/drawing/2014/main" id="{A298E359-0F37-4BA5-AB9A-28361773FF3F}"/>
              </a:ext>
            </a:extLst>
          </p:cNvPr>
          <p:cNvSpPr/>
          <p:nvPr/>
        </p:nvSpPr>
        <p:spPr>
          <a:xfrm>
            <a:off x="9201911" y="3923877"/>
            <a:ext cx="867612" cy="504504"/>
          </a:xfrm>
          <a:prstGeom prst="mathNotEqual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Не равно 16">
            <a:extLst>
              <a:ext uri="{FF2B5EF4-FFF2-40B4-BE49-F238E27FC236}">
                <a16:creationId xmlns:a16="http://schemas.microsoft.com/office/drawing/2014/main" id="{01F0D7ED-BE8C-4C1D-A52D-D6F48028CFC6}"/>
              </a:ext>
            </a:extLst>
          </p:cNvPr>
          <p:cNvSpPr/>
          <p:nvPr/>
        </p:nvSpPr>
        <p:spPr>
          <a:xfrm>
            <a:off x="5494431" y="3891471"/>
            <a:ext cx="835748" cy="504504"/>
          </a:xfrm>
          <a:prstGeom prst="mathNotEqual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Объект 3">
            <a:extLst>
              <a:ext uri="{FF2B5EF4-FFF2-40B4-BE49-F238E27FC236}">
                <a16:creationId xmlns:a16="http://schemas.microsoft.com/office/drawing/2014/main" id="{7F21667D-50E9-4534-B13C-F7F499B68AE8}"/>
              </a:ext>
            </a:extLst>
          </p:cNvPr>
          <p:cNvSpPr txBox="1">
            <a:spLocks/>
          </p:cNvSpPr>
          <p:nvPr/>
        </p:nvSpPr>
        <p:spPr>
          <a:xfrm>
            <a:off x="9082216" y="1871268"/>
            <a:ext cx="5438052" cy="34344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8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400" kern="1200" cap="none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00000"/>
              <a:buFont typeface="Arial" panose="020B0604020202020204" pitchFamily="34" charset="0"/>
              <a:buChar char="•"/>
              <a:defRPr sz="1200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</p:txBody>
      </p:sp>
      <p:sp>
        <p:nvSpPr>
          <p:cNvPr id="19" name="Прямоугольник: скругленные углы 18">
            <a:extLst>
              <a:ext uri="{FF2B5EF4-FFF2-40B4-BE49-F238E27FC236}">
                <a16:creationId xmlns:a16="http://schemas.microsoft.com/office/drawing/2014/main" id="{007A9BD6-6A70-4FC4-AC8E-057A1CCA9204}"/>
              </a:ext>
            </a:extLst>
          </p:cNvPr>
          <p:cNvSpPr/>
          <p:nvPr/>
        </p:nvSpPr>
        <p:spPr>
          <a:xfrm>
            <a:off x="7632413" y="1262758"/>
            <a:ext cx="4192198" cy="1037658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C00000"/>
                </a:solidFill>
              </a:rPr>
              <a:t>Характер изложения и  воспринятия материала </a:t>
            </a:r>
          </a:p>
        </p:txBody>
      </p:sp>
      <p:sp>
        <p:nvSpPr>
          <p:cNvPr id="20" name="Прямоугольник: скругленные углы 19">
            <a:extLst>
              <a:ext uri="{FF2B5EF4-FFF2-40B4-BE49-F238E27FC236}">
                <a16:creationId xmlns:a16="http://schemas.microsoft.com/office/drawing/2014/main" id="{C7189812-0ECE-4600-8693-F1AA4C702C8B}"/>
              </a:ext>
            </a:extLst>
          </p:cNvPr>
          <p:cNvSpPr/>
          <p:nvPr/>
        </p:nvSpPr>
        <p:spPr>
          <a:xfrm>
            <a:off x="7632413" y="2486954"/>
            <a:ext cx="4192198" cy="1335804"/>
          </a:xfrm>
          <a:prstGeom prst="roundRect">
            <a:avLst>
              <a:gd name="adj" fmla="val 0"/>
            </a:avLst>
          </a:prstGeom>
          <a:solidFill>
            <a:srgbClr val="99CCFF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C00000"/>
                </a:solidFill>
              </a:rPr>
              <a:t>информационное изложение учебного материала педагогом, учащиеся воспринимают объяснения педагога,  усваивают новое знание путем запоминания, а новые действия – путем подражания действиям педагога</a:t>
            </a:r>
          </a:p>
        </p:txBody>
      </p:sp>
      <p:sp>
        <p:nvSpPr>
          <p:cNvPr id="21" name="Прямоугольник: скругленные углы 20">
            <a:extLst>
              <a:ext uri="{FF2B5EF4-FFF2-40B4-BE49-F238E27FC236}">
                <a16:creationId xmlns:a16="http://schemas.microsoft.com/office/drawing/2014/main" id="{E3CA0C77-C475-45C1-BD1F-26B62DC1B914}"/>
              </a:ext>
            </a:extLst>
          </p:cNvPr>
          <p:cNvSpPr/>
          <p:nvPr/>
        </p:nvSpPr>
        <p:spPr>
          <a:xfrm>
            <a:off x="7632414" y="4480385"/>
            <a:ext cx="4192198" cy="1870312"/>
          </a:xfrm>
          <a:prstGeom prst="roundRect">
            <a:avLst>
              <a:gd name="adj" fmla="val 0"/>
            </a:avLst>
          </a:prstGeom>
          <a:solidFill>
            <a:srgbClr val="CCCCFF"/>
          </a:solidFill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объяснение содержания наиболее сложных понятий + создание проблемных ситуации, организация учебно-познавательной деятельности. Обучающиеся самостоятельно делают выводы и обобщения, формулируют (с помощью учителя) определение понятий, правила, или самостоятельно применяют известные знания в новой ситуации.</a:t>
            </a:r>
          </a:p>
        </p:txBody>
      </p:sp>
    </p:spTree>
    <p:extLst>
      <p:ext uri="{BB962C8B-B14F-4D97-AF65-F5344CB8AC3E}">
        <p14:creationId xmlns:p14="http://schemas.microsoft.com/office/powerpoint/2010/main" val="32158500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26033" y="1223158"/>
            <a:ext cx="10939934" cy="298791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br>
              <a:rPr lang="ru-RU" sz="20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br>
              <a:rPr lang="ru-RU" sz="20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br>
              <a:rPr lang="ru-RU" sz="20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br>
              <a:rPr lang="ru-RU" sz="20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br>
              <a:rPr lang="ru-RU" sz="20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r>
              <a:rPr lang="ru-RU" sz="20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Раздел 2</a:t>
            </a:r>
            <a:r>
              <a:rPr lang="ru-RU" sz="2400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. Дидактика </a:t>
            </a:r>
            <a:br>
              <a:rPr lang="ru-RU" sz="3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br>
              <a:rPr lang="ru-RU" sz="3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r>
              <a:rPr lang="ru-RU" sz="24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Тема</a:t>
            </a:r>
            <a:r>
              <a:rPr lang="en-US" sz="24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11. </a:t>
            </a:r>
            <a:br>
              <a:rPr lang="ru-RU" sz="24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Педагогические системы и технологии </a:t>
            </a:r>
            <a:br>
              <a:rPr lang="ru-RU" sz="3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в образовательном процессе </a:t>
            </a:r>
            <a:br>
              <a:rPr lang="ru-RU" sz="3600" b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</a:br>
            <a:endParaRPr lang="ru-RU" sz="3600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CDB4914-276E-41ED-B012-208D2969C247}"/>
              </a:ext>
            </a:extLst>
          </p:cNvPr>
          <p:cNvSpPr/>
          <p:nvPr/>
        </p:nvSpPr>
        <p:spPr>
          <a:xfrm>
            <a:off x="2316690" y="342389"/>
            <a:ext cx="187224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Педагогика 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40702" y="3879109"/>
            <a:ext cx="931594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3200" b="1" i="1" dirty="0">
              <a:latin typeface="Segoe UI Black" panose="020B0A02040204020203" pitchFamily="34" charset="0"/>
              <a:ea typeface="Segoe UI Black" panose="020B0A02040204020203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3200" b="1" i="1" dirty="0">
                <a:latin typeface="Segoe UI Black" panose="020B0A02040204020203" pitchFamily="34" charset="0"/>
                <a:ea typeface="Segoe UI Black" panose="020B0A02040204020203" pitchFamily="34" charset="0"/>
                <a:cs typeface="Times New Roman" panose="02020603050405020304" pitchFamily="18" charset="0"/>
              </a:rPr>
              <a:t>Вопросы:</a:t>
            </a:r>
          </a:p>
          <a:p>
            <a:pPr marL="342900" indent="-342900">
              <a:buAutoNum type="arabicPeriod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«педагогическая система»</a:t>
            </a:r>
          </a:p>
          <a:p>
            <a:pPr marL="342900" indent="-342900">
              <a:buFontTx/>
              <a:buAutoNum type="arabicPeriod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педагогических систем</a:t>
            </a:r>
          </a:p>
          <a:p>
            <a:pPr marL="342900" indent="-342900">
              <a:buAutoNum type="arabicPeriod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обучения как системная категория </a:t>
            </a:r>
          </a:p>
          <a:p>
            <a:pPr marL="342900" indent="-342900">
              <a:buAutoNum type="arabicPeriod"/>
            </a:pP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Традиционные и инновационные дидактические технологии</a:t>
            </a:r>
          </a:p>
        </p:txBody>
      </p:sp>
    </p:spTree>
    <p:extLst>
      <p:ext uri="{BB962C8B-B14F-4D97-AF65-F5344CB8AC3E}">
        <p14:creationId xmlns:p14="http://schemas.microsoft.com/office/powerpoint/2010/main" val="2285919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92690" y="938265"/>
            <a:ext cx="1095609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i="1" dirty="0"/>
              <a:t>	</a:t>
            </a:r>
            <a:r>
              <a:rPr lang="ru-RU" sz="2800" i="1" dirty="0">
                <a:latin typeface="Arial Black" panose="020B0A04020102020204" pitchFamily="34" charset="0"/>
                <a:cs typeface="Times New Roman" panose="02020603050405020304" pitchFamily="18" charset="0"/>
              </a:rPr>
              <a:t>Вопросы: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Понятие «педагогическая система»</a:t>
            </a:r>
          </a:p>
          <a:p>
            <a:pPr marL="342900" indent="-342900">
              <a:buFontTx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Виды педагогических систем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Технология обучения как системная категория </a:t>
            </a:r>
          </a:p>
          <a:p>
            <a:pPr marL="342900" indent="-342900"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Традиционные и инновационные дидактические технологии.</a:t>
            </a:r>
          </a:p>
        </p:txBody>
      </p:sp>
      <p:pic>
        <p:nvPicPr>
          <p:cNvPr id="3" name="Рисунок 2" descr="Академическая шапочка">
            <a:extLst>
              <a:ext uri="{FF2B5EF4-FFF2-40B4-BE49-F238E27FC236}">
                <a16:creationId xmlns:a16="http://schemas.microsoft.com/office/drawing/2014/main" id="{249D4AD1-C1AE-48A2-A82C-46ABF1C31B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763134" y="272533"/>
            <a:ext cx="665732" cy="665732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356260" y="2467167"/>
            <a:ext cx="1134304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i="1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800" i="1" dirty="0">
                <a:latin typeface="Arial Black" panose="020B0A04020102020204" pitchFamily="34" charset="0"/>
                <a:cs typeface="Times New Roman" panose="02020603050405020304" pitchFamily="18" charset="0"/>
              </a:rPr>
              <a:t>Литература: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56261" y="3281821"/>
            <a:ext cx="11230314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Жук, О.Л. Педагогические технологии в современной теории и практике образования: учеб.-метод. комплекс для студ., получающих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специальность / О.Л. Жук. – Минск : БГУ, 2002. – 129 с.  	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Король, А. Д. Основы эвристического обучения : учеб. пособие / A. Д. Король, И. Ф.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Китурко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Минск : БГУ, 2018. – 207 с.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Сивашинская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Е. Ф. Педагогические системы и технологии : курс лекций для студентов педагогических специальностей вузов / Е. Ф.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Сивашинская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В. Н.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Пунчик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 под. общ. ред. Е. Ф.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Сивашинской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– Минск :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Экоперспектива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2010. – 196 с.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Современные формы, методы и технологии образовательного процесса: опыт субъектов кластера непрерывного педагогического образования : сборник научных статей / Министерство образования Республики Беларусь, Белорусский государственный педагогический университет им. М. Танка ; [редколлегия: А. И. Жук (научный редактор) и др.]. – Минск : БГПУ, 2020. – 191 с. : ил., табл.</a:t>
            </a:r>
          </a:p>
          <a:p>
            <a:endParaRPr lang="ru-RU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140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4756" y="0"/>
            <a:ext cx="11182443" cy="1143000"/>
          </a:xfrm>
        </p:spPr>
        <p:txBody>
          <a:bodyPr>
            <a:normAutofit/>
          </a:bodyPr>
          <a:lstStyle/>
          <a:p>
            <a:r>
              <a:rPr lang="ru-RU" sz="3600" dirty="0">
                <a:solidFill>
                  <a:srgbClr val="FF0000"/>
                </a:solidFill>
                <a:latin typeface="Arial Black" panose="020B0A04020102020204" pitchFamily="34" charset="0"/>
              </a:rPr>
              <a:t>Педагогическая (дидактическая) система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814689" y="1258783"/>
            <a:ext cx="3624988" cy="2467100"/>
          </a:xfrm>
          <a:ln w="285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совокупность компонентов, образующих единую целостную структуру и служащую достижению целей обучения. </a:t>
            </a:r>
            <a:endParaRPr lang="ru-RU" sz="2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35664" y="1143000"/>
            <a:ext cx="4902154" cy="437042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000" dirty="0"/>
              <a:t>цели обучения;</a:t>
            </a:r>
          </a:p>
          <a:p>
            <a:r>
              <a:rPr lang="ru-RU" sz="2000" dirty="0"/>
              <a:t>задачи обучения;</a:t>
            </a:r>
          </a:p>
          <a:p>
            <a:r>
              <a:rPr lang="ru-RU" sz="2000" dirty="0"/>
              <a:t>принципы обучения;</a:t>
            </a:r>
          </a:p>
          <a:p>
            <a:r>
              <a:rPr lang="ru-RU" sz="2000" dirty="0"/>
              <a:t>содержание обучения;</a:t>
            </a:r>
          </a:p>
          <a:p>
            <a:r>
              <a:rPr lang="ru-RU" sz="2000" b="1" dirty="0"/>
              <a:t>методы обучения;</a:t>
            </a:r>
          </a:p>
          <a:p>
            <a:r>
              <a:rPr lang="ru-RU" sz="2000" b="1" dirty="0"/>
              <a:t>средства обучения;</a:t>
            </a:r>
          </a:p>
          <a:p>
            <a:r>
              <a:rPr lang="ru-RU" sz="2000" b="1" dirty="0"/>
              <a:t>методы контроля и оценки                      результатов обучения; </a:t>
            </a:r>
          </a:p>
          <a:p>
            <a:r>
              <a:rPr lang="ru-RU" sz="2000" b="1" dirty="0"/>
              <a:t>формы организации обучения</a:t>
            </a:r>
            <a:r>
              <a:rPr lang="ru-RU" sz="2000" dirty="0"/>
              <a:t>;</a:t>
            </a:r>
          </a:p>
          <a:p>
            <a:r>
              <a:rPr lang="ru-RU" sz="2000" dirty="0"/>
              <a:t>деятельность педагога (преподавание);</a:t>
            </a:r>
          </a:p>
          <a:p>
            <a:r>
              <a:rPr lang="ru-RU" sz="2000" dirty="0"/>
              <a:t>деятельность учащихся (учение);</a:t>
            </a:r>
          </a:p>
          <a:p>
            <a:r>
              <a:rPr lang="ru-RU" sz="2000" dirty="0"/>
              <a:t>дидактические условия, характеризующие запроектированные результаты обучения.</a:t>
            </a:r>
          </a:p>
          <a:p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4447308" y="1258783"/>
            <a:ext cx="2219655" cy="91440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V="1">
            <a:off x="4500748" y="1615044"/>
            <a:ext cx="2219655" cy="5937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V="1">
            <a:off x="4500748" y="1876301"/>
            <a:ext cx="2280725" cy="29688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V="1">
            <a:off x="4719410" y="2173183"/>
            <a:ext cx="2000993" cy="35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665971" y="2208810"/>
            <a:ext cx="2054432" cy="2553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4665971" y="2208811"/>
            <a:ext cx="2062062" cy="5830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4500748" y="2208811"/>
            <a:ext cx="2219655" cy="89064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4500748" y="2173184"/>
            <a:ext cx="2219655" cy="15437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4500748" y="2208810"/>
            <a:ext cx="2234916" cy="18041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556639" y="2170449"/>
            <a:ext cx="2273095" cy="22444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4500748" y="2155372"/>
            <a:ext cx="2219654" cy="25543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Скругленный прямоугольник 47"/>
          <p:cNvSpPr/>
          <p:nvPr/>
        </p:nvSpPr>
        <p:spPr>
          <a:xfrm>
            <a:off x="1064712" y="5438438"/>
            <a:ext cx="10573106" cy="910949"/>
          </a:xfrm>
          <a:prstGeom prst="roundRect">
            <a:avLst/>
          </a:prstGeom>
          <a:solidFill>
            <a:schemeClr val="bg2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chemeClr val="tx1"/>
                </a:solidFill>
              </a:rPr>
              <a:t>Отличие от других, уникальность</a:t>
            </a:r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10003773" y="2455224"/>
            <a:ext cx="671906" cy="135378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0571684" y="2481944"/>
            <a:ext cx="1591003" cy="1353786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1"/>
              </a:solidFill>
            </a:endParaRPr>
          </a:p>
          <a:p>
            <a:pPr algn="ctr"/>
            <a:endParaRPr lang="ru-RU" sz="1400" b="1" dirty="0">
              <a:solidFill>
                <a:schemeClr val="tx1"/>
              </a:solidFill>
            </a:endParaRPr>
          </a:p>
          <a:p>
            <a:pPr algn="ctr"/>
            <a:r>
              <a:rPr lang="ru-RU" sz="1400" b="1" dirty="0">
                <a:solidFill>
                  <a:schemeClr val="tx1"/>
                </a:solidFill>
              </a:rPr>
              <a:t>педагогическая технология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0027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803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>
                <a:latin typeface="Arial Black" panose="020B0A04020102020204" pitchFamily="34" charset="0"/>
              </a:rPr>
              <a:t>Педагогическая система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42752" y="1068665"/>
            <a:ext cx="10906496" cy="568839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800" b="1" dirty="0">
                <a:latin typeface="Arial Black" panose="020B0A04020102020204" pitchFamily="34" charset="0"/>
              </a:rPr>
              <a:t>Упорядоченный набор целей, задач, принципов, содержания, форм, методов, средств и результатов обучения, реализуемый субъектами педагогической деятельности. </a:t>
            </a:r>
          </a:p>
          <a:p>
            <a:pPr marL="0" indent="0" algn="ctr">
              <a:buNone/>
            </a:pPr>
            <a:r>
              <a:rPr lang="ru-RU" sz="1800" dirty="0">
                <a:latin typeface="Arial Black" panose="020B0A04020102020204" pitchFamily="34" charset="0"/>
              </a:rPr>
              <a:t>Виды педагогических систем в зависимости от их распространения:</a:t>
            </a:r>
            <a:r>
              <a:rPr lang="ru-RU" sz="2000" dirty="0"/>
              <a:t> </a:t>
            </a:r>
          </a:p>
          <a:p>
            <a:r>
              <a:rPr lang="ru-RU" sz="1800" dirty="0"/>
              <a:t>1. </a:t>
            </a:r>
            <a:r>
              <a:rPr lang="ru-RU" sz="1800" b="1" dirty="0"/>
              <a:t>Малые педагогические системы: </a:t>
            </a:r>
            <a:r>
              <a:rPr lang="ru-RU" sz="1800" dirty="0"/>
              <a:t>совокупность компонентов, образующих единую целостную педагогическую  структуру и реализуемых отдельным преподавателем, при изучении отдельного предмета и др. </a:t>
            </a:r>
          </a:p>
          <a:p>
            <a:r>
              <a:rPr lang="ru-RU" sz="1800" dirty="0"/>
              <a:t>2. </a:t>
            </a:r>
            <a:r>
              <a:rPr lang="ru-RU" sz="1800" b="1" dirty="0"/>
              <a:t>Средние педагогические системы:</a:t>
            </a:r>
            <a:r>
              <a:rPr lang="ru-RU" sz="1800" dirty="0"/>
              <a:t> совокупность компонентов, образующих единую целостную педагогическую  структуру в деятельности определенных учреждений образования, организаций, реализующих учебные программы, в рамках какого-либо направления, обучения какому-либо определенному предмету и др.</a:t>
            </a:r>
          </a:p>
          <a:p>
            <a:r>
              <a:rPr lang="ru-RU" sz="1800" dirty="0"/>
              <a:t> 3. </a:t>
            </a:r>
            <a:r>
              <a:rPr lang="ru-RU" sz="1800" b="1" dirty="0"/>
              <a:t>Большие педагогические системы: </a:t>
            </a:r>
            <a:r>
              <a:rPr lang="ru-RU" sz="1800" dirty="0"/>
              <a:t>совокупность компонентов, образующих единую целостную педагогическую  структуру в определенном районе или городе. </a:t>
            </a:r>
          </a:p>
          <a:p>
            <a:r>
              <a:rPr lang="ru-RU" sz="1800" dirty="0"/>
              <a:t>4. </a:t>
            </a:r>
            <a:r>
              <a:rPr lang="ru-RU" sz="1800" b="1" dirty="0" err="1"/>
              <a:t>Супербольшие</a:t>
            </a:r>
            <a:r>
              <a:rPr lang="ru-RU" sz="1800" b="1" dirty="0"/>
              <a:t> педагогические системы</a:t>
            </a:r>
            <a:r>
              <a:rPr lang="ru-RU" sz="1800" dirty="0"/>
              <a:t>: совокупность компонентов, образующих единую целостную педагогическую  структуру в масштабе области, страны, стран, региона </a:t>
            </a:r>
          </a:p>
          <a:p>
            <a:pPr marL="0" indent="0" algn="ctr">
              <a:buNone/>
            </a:pP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Особая группа:</a:t>
            </a:r>
            <a:r>
              <a:rPr lang="ru-RU" sz="2000" b="1" dirty="0">
                <a:latin typeface="Calibri" panose="020F0502020204030204" pitchFamily="34" charset="0"/>
                <a:cs typeface="Calibri" panose="020F0502020204030204" pitchFamily="34" charset="0"/>
              </a:rPr>
              <a:t> авторские педагогические системы</a:t>
            </a:r>
          </a:p>
          <a:p>
            <a:pPr marL="0" indent="0">
              <a:buNone/>
            </a:pP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		(классно-урочная система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Я.А.Коменского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</a:p>
          <a:p>
            <a:pPr marL="0" indent="0">
              <a:buNone/>
            </a:pP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		педагогические  системы И.Г. Песталоцци, А.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Дистервега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,  </a:t>
            </a:r>
            <a:r>
              <a:rPr lang="ru-RU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А.С.Макаренко</a:t>
            </a:r>
            <a:r>
              <a:rPr lang="ru-RU" sz="2000" dirty="0">
                <a:latin typeface="Calibri" panose="020F0502020204030204" pitchFamily="34" charset="0"/>
                <a:cs typeface="Calibri" panose="020F0502020204030204" pitchFamily="34" charset="0"/>
              </a:rPr>
              <a:t> и др.)</a:t>
            </a:r>
          </a:p>
        </p:txBody>
      </p:sp>
    </p:spTree>
    <p:extLst>
      <p:ext uri="{BB962C8B-B14F-4D97-AF65-F5344CB8AC3E}">
        <p14:creationId xmlns:p14="http://schemas.microsoft.com/office/powerpoint/2010/main" val="2453112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BE3F9D5-2A58-48D8-B248-521A5DCDF9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0833" y="0"/>
            <a:ext cx="12035235" cy="660651"/>
          </a:xfrm>
        </p:spPr>
        <p:txBody>
          <a:bodyPr>
            <a:normAutofit fontScale="90000"/>
          </a:bodyPr>
          <a:lstStyle/>
          <a:p>
            <a:pPr algn="ctr"/>
            <a:b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Виды педагогических систем </a:t>
            </a:r>
            <a:br>
              <a:rPr lang="ru-RU" sz="3600" b="1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2200" b="1" dirty="0">
                <a:latin typeface="Arial Black" panose="020B0A04020102020204" pitchFamily="34" charset="0"/>
                <a:cs typeface="Times New Roman" panose="02020603050405020304" pitchFamily="18" charset="0"/>
              </a:rPr>
              <a:t>в соответствии с пониманием предмета дидактики – процесса обучения </a:t>
            </a:r>
            <a:endParaRPr lang="ru-RU" sz="2200" b="1" dirty="0">
              <a:latin typeface="Arial Black" panose="020B0A040201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D868F81-AAB2-43AF-91F2-6A3937A40F1A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42503" y="992973"/>
            <a:ext cx="9042911" cy="4180276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dirty="0">
                <a:solidFill>
                  <a:srgbClr val="C00000"/>
                </a:solidFill>
              </a:rPr>
              <a:t>1</a:t>
            </a:r>
            <a:r>
              <a:rPr lang="ru-RU" b="1" dirty="0">
                <a:solidFill>
                  <a:srgbClr val="C00000"/>
                </a:solidFill>
              </a:rPr>
              <a:t>.</a:t>
            </a:r>
            <a:r>
              <a:rPr lang="ru-RU" b="1" dirty="0"/>
              <a:t> </a:t>
            </a:r>
            <a:r>
              <a:rPr lang="ru-RU" sz="2000" b="1" dirty="0">
                <a:solidFill>
                  <a:srgbClr val="FF0000"/>
                </a:solidFill>
              </a:rPr>
              <a:t>Традиционные</a:t>
            </a:r>
            <a:r>
              <a:rPr lang="ru-RU" sz="2000" dirty="0">
                <a:solidFill>
                  <a:srgbClr val="FF0000"/>
                </a:solidFill>
              </a:rPr>
              <a:t> </a:t>
            </a:r>
            <a:r>
              <a:rPr lang="ru-RU" sz="2000" dirty="0"/>
              <a:t>(доминирующая роль преподавания - деятельности педагога)</a:t>
            </a:r>
          </a:p>
          <a:p>
            <a:pPr marL="0" indent="0"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rgbClr val="FF0000"/>
                </a:solidFill>
              </a:rPr>
              <a:t>2</a:t>
            </a:r>
            <a:r>
              <a:rPr lang="ru-RU" sz="2000" b="1" dirty="0">
                <a:solidFill>
                  <a:srgbClr val="FF0000"/>
                </a:solidFill>
              </a:rPr>
              <a:t>. </a:t>
            </a:r>
            <a:r>
              <a:rPr lang="ru-RU" sz="2000" b="1" dirty="0" err="1">
                <a:solidFill>
                  <a:srgbClr val="FF0000"/>
                </a:solidFill>
              </a:rPr>
              <a:t>Педоцентристские</a:t>
            </a:r>
            <a:r>
              <a:rPr lang="ru-RU" sz="2000" b="1" dirty="0">
                <a:solidFill>
                  <a:srgbClr val="FF0000"/>
                </a:solidFill>
              </a:rPr>
              <a:t> </a:t>
            </a:r>
            <a:r>
              <a:rPr lang="ru-RU" sz="2000" dirty="0">
                <a:solidFill>
                  <a:srgbClr val="FF0000"/>
                </a:solidFill>
              </a:rPr>
              <a:t>(</a:t>
            </a:r>
            <a:r>
              <a:rPr lang="ru-RU" sz="2000" dirty="0"/>
              <a:t>главная роль в обучении отводится деятельности обучающегося - учению)</a:t>
            </a:r>
            <a:endParaRPr lang="ru-RU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sz="20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sz="2000" dirty="0">
                <a:solidFill>
                  <a:srgbClr val="FF0000"/>
                </a:solidFill>
              </a:rPr>
              <a:t>3</a:t>
            </a:r>
            <a:r>
              <a:rPr lang="ru-RU" sz="2000" b="1" dirty="0">
                <a:solidFill>
                  <a:srgbClr val="FF0000"/>
                </a:solidFill>
              </a:rPr>
              <a:t>. Современные дидактические системы </a:t>
            </a:r>
            <a:r>
              <a:rPr lang="ru-RU" sz="2000" i="1" dirty="0"/>
              <a:t>(преподавание и учение рассматриваются в  единстве, в основе – современные дидактические технологии проблемного обучения, </a:t>
            </a:r>
            <a:r>
              <a:rPr lang="ru-RU" altLang="ru-RU" sz="2000" i="1" dirty="0"/>
              <a:t>развивающего обучения, </a:t>
            </a:r>
            <a:r>
              <a:rPr lang="ru-RU" sz="2000" i="1" dirty="0"/>
              <a:t> </a:t>
            </a:r>
            <a:r>
              <a:rPr lang="ru-RU" altLang="ru-RU" sz="2000" i="1" dirty="0"/>
              <a:t>педагогического сотрудничества и  др.</a:t>
            </a:r>
            <a:r>
              <a:rPr lang="ru-RU" sz="2000" i="1" dirty="0"/>
              <a:t>).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D2AB400-FA1D-4AD1-9073-A1DFE24C0FCE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142504" y="5320049"/>
            <a:ext cx="7648686" cy="1306219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endParaRPr lang="ru-RU" sz="2000" b="1" dirty="0"/>
          </a:p>
          <a:p>
            <a:pPr marL="0" indent="0" algn="ctr">
              <a:buNone/>
            </a:pPr>
            <a:r>
              <a:rPr lang="ru-RU" sz="2400" b="1" dirty="0"/>
              <a:t>Каждая система может складываться из ряда направлений, теорий, подходов, авторских школ и т.д. 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37D9BB8B-91F0-4A6F-BE40-AEB51439C213}"/>
              </a:ext>
            </a:extLst>
          </p:cNvPr>
          <p:cNvSpPr/>
          <p:nvPr/>
        </p:nvSpPr>
        <p:spPr>
          <a:xfrm>
            <a:off x="5141778" y="1537951"/>
            <a:ext cx="6761260" cy="534390"/>
          </a:xfrm>
          <a:prstGeom prst="roundRect">
            <a:avLst/>
          </a:prstGeom>
          <a:solidFill>
            <a:schemeClr val="bg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chemeClr val="tx1"/>
                </a:solidFill>
              </a:rPr>
              <a:t>Дидактические системы:  Я. А. Коменского, И. Песталоцци, </a:t>
            </a:r>
          </a:p>
          <a:p>
            <a:pPr algn="ctr"/>
            <a:r>
              <a:rPr lang="ru-RU" i="1" dirty="0">
                <a:solidFill>
                  <a:schemeClr val="tx1"/>
                </a:solidFill>
              </a:rPr>
              <a:t>А. </a:t>
            </a:r>
            <a:r>
              <a:rPr lang="ru-RU" i="1" dirty="0" err="1">
                <a:solidFill>
                  <a:schemeClr val="tx1"/>
                </a:solidFill>
              </a:rPr>
              <a:t>Дистервега</a:t>
            </a:r>
            <a:r>
              <a:rPr lang="ru-RU" i="1" dirty="0">
                <a:solidFill>
                  <a:schemeClr val="tx1"/>
                </a:solidFill>
              </a:rPr>
              <a:t>, И. </a:t>
            </a:r>
            <a:r>
              <a:rPr lang="ru-RU" i="1" dirty="0" err="1">
                <a:solidFill>
                  <a:schemeClr val="tx1"/>
                </a:solidFill>
              </a:rPr>
              <a:t>Гербарта</a:t>
            </a:r>
            <a:r>
              <a:rPr lang="ru-RU" i="1" dirty="0">
                <a:solidFill>
                  <a:schemeClr val="tx1"/>
                </a:solidFill>
              </a:rPr>
              <a:t> и др.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id="{09C00320-D965-4753-A2B8-F38CE90FDD5C}"/>
              </a:ext>
            </a:extLst>
          </p:cNvPr>
          <p:cNvSpPr/>
          <p:nvPr/>
        </p:nvSpPr>
        <p:spPr>
          <a:xfrm>
            <a:off x="4742202" y="2617319"/>
            <a:ext cx="7160836" cy="660651"/>
          </a:xfrm>
          <a:prstGeom prst="roundRect">
            <a:avLst/>
          </a:prstGeom>
          <a:solidFill>
            <a:schemeClr val="bg2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i="1" dirty="0">
              <a:solidFill>
                <a:schemeClr val="tx1"/>
              </a:solidFill>
            </a:endParaRPr>
          </a:p>
          <a:p>
            <a:pPr algn="ctr"/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Дидактические системы: Д. Дьюи, В. Лая, Г. </a:t>
            </a:r>
            <a:r>
              <a:rPr 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Кершенштейнера</a:t>
            </a:r>
            <a:r>
              <a:rPr 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ru-RU" alt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П. </a:t>
            </a:r>
            <a:r>
              <a:rPr lang="ru-RU" alt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Петерсона</a:t>
            </a:r>
            <a:r>
              <a:rPr lang="ru-RU" alt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(Йена-план), Е. </a:t>
            </a:r>
            <a:r>
              <a:rPr lang="ru-RU" altLang="ru-RU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Паркхерст</a:t>
            </a:r>
            <a:r>
              <a:rPr lang="ru-RU" alt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(Дальтон-план) и др. </a:t>
            </a:r>
            <a:br>
              <a:rPr lang="ru-RU" altLang="ru-RU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0958D92A-A5A7-4901-AF14-097CB1D4CD3D}"/>
              </a:ext>
            </a:extLst>
          </p:cNvPr>
          <p:cNvSpPr/>
          <p:nvPr/>
        </p:nvSpPr>
        <p:spPr>
          <a:xfrm>
            <a:off x="8943584" y="3387332"/>
            <a:ext cx="2959454" cy="3448595"/>
          </a:xfrm>
          <a:prstGeom prst="roundRect">
            <a:avLst/>
          </a:prstGeom>
          <a:solidFill>
            <a:schemeClr val="bg2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>
                <a:solidFill>
                  <a:schemeClr val="tx1"/>
                </a:solidFill>
              </a:rPr>
              <a:t>Дидактические системы:</a:t>
            </a:r>
          </a:p>
          <a:p>
            <a:pPr algn="ctr"/>
            <a:r>
              <a:rPr lang="ru-RU" i="1" dirty="0">
                <a:solidFill>
                  <a:schemeClr val="tx1"/>
                </a:solidFill>
              </a:rPr>
              <a:t>(Дж. </a:t>
            </a:r>
            <a:r>
              <a:rPr lang="ru-RU" i="1" dirty="0" err="1">
                <a:solidFill>
                  <a:schemeClr val="tx1"/>
                </a:solidFill>
              </a:rPr>
              <a:t>Брунер</a:t>
            </a:r>
            <a:r>
              <a:rPr lang="ru-RU" i="1" dirty="0">
                <a:solidFill>
                  <a:schemeClr val="tx1"/>
                </a:solidFill>
              </a:rPr>
              <a:t>, </a:t>
            </a:r>
          </a:p>
          <a:p>
            <a:pPr algn="ctr"/>
            <a:r>
              <a:rPr lang="ru-RU" altLang="ru-RU" dirty="0">
                <a:solidFill>
                  <a:schemeClr val="tx1"/>
                </a:solidFill>
              </a:rPr>
              <a:t>А. Хуторской, </a:t>
            </a:r>
            <a:r>
              <a:rPr lang="ru-RU" altLang="ru-RU" dirty="0" err="1">
                <a:solidFill>
                  <a:schemeClr val="tx1"/>
                </a:solidFill>
              </a:rPr>
              <a:t>М.И.Махмутов</a:t>
            </a:r>
            <a:r>
              <a:rPr lang="ru-RU" altLang="ru-RU" dirty="0">
                <a:solidFill>
                  <a:schemeClr val="tx1"/>
                </a:solidFill>
              </a:rPr>
              <a:t>, </a:t>
            </a:r>
            <a:r>
              <a:rPr lang="ru-RU" altLang="ru-RU" dirty="0" err="1">
                <a:solidFill>
                  <a:schemeClr val="tx1"/>
                </a:solidFill>
              </a:rPr>
              <a:t>И.Я.Лернер</a:t>
            </a:r>
            <a:r>
              <a:rPr lang="ru-RU" altLang="ru-RU" dirty="0">
                <a:solidFill>
                  <a:schemeClr val="tx1"/>
                </a:solidFill>
              </a:rPr>
              <a:t>,  </a:t>
            </a:r>
            <a:r>
              <a:rPr lang="ru-RU" altLang="ru-RU" dirty="0" err="1">
                <a:solidFill>
                  <a:schemeClr val="tx1"/>
                </a:solidFill>
              </a:rPr>
              <a:t>М.Н.Скаткин</a:t>
            </a:r>
            <a:r>
              <a:rPr lang="ru-RU" altLang="ru-RU" dirty="0">
                <a:solidFill>
                  <a:schemeClr val="tx1"/>
                </a:solidFill>
              </a:rPr>
              <a:t>, </a:t>
            </a:r>
          </a:p>
          <a:p>
            <a:pPr algn="ctr"/>
            <a:r>
              <a:rPr lang="ru-RU" altLang="ru-RU" dirty="0" err="1">
                <a:solidFill>
                  <a:schemeClr val="tx1"/>
                </a:solidFill>
              </a:rPr>
              <a:t>В.В.Давыдов</a:t>
            </a:r>
            <a:r>
              <a:rPr lang="ru-RU" altLang="ru-RU" dirty="0">
                <a:solidFill>
                  <a:schemeClr val="tx1"/>
                </a:solidFill>
              </a:rPr>
              <a:t>, </a:t>
            </a:r>
            <a:r>
              <a:rPr lang="ru-RU" altLang="ru-RU" dirty="0" err="1">
                <a:solidFill>
                  <a:schemeClr val="tx1"/>
                </a:solidFill>
              </a:rPr>
              <a:t>Д.Б.Эльконин</a:t>
            </a:r>
            <a:r>
              <a:rPr lang="ru-RU" altLang="ru-RU" dirty="0">
                <a:solidFill>
                  <a:schemeClr val="tx1"/>
                </a:solidFill>
              </a:rPr>
              <a:t>,</a:t>
            </a:r>
            <a:br>
              <a:rPr lang="ru-RU" altLang="ru-RU" dirty="0">
                <a:solidFill>
                  <a:schemeClr val="tx1"/>
                </a:solidFill>
              </a:rPr>
            </a:br>
            <a:r>
              <a:rPr lang="ru-RU" altLang="ru-RU" dirty="0">
                <a:solidFill>
                  <a:schemeClr val="tx1"/>
                </a:solidFill>
              </a:rPr>
              <a:t> </a:t>
            </a:r>
            <a:r>
              <a:rPr lang="ru-RU" altLang="ru-RU" dirty="0" err="1">
                <a:solidFill>
                  <a:schemeClr val="tx1"/>
                </a:solidFill>
              </a:rPr>
              <a:t>Л.В.Занков</a:t>
            </a:r>
            <a:r>
              <a:rPr lang="ru-RU" altLang="ru-RU" dirty="0">
                <a:solidFill>
                  <a:schemeClr val="tx1"/>
                </a:solidFill>
              </a:rPr>
              <a:t> , </a:t>
            </a:r>
          </a:p>
          <a:p>
            <a:pPr algn="ctr"/>
            <a:r>
              <a:rPr lang="ru-RU" altLang="ru-RU" dirty="0">
                <a:solidFill>
                  <a:schemeClr val="tx1"/>
                </a:solidFill>
              </a:rPr>
              <a:t>В.Ф. </a:t>
            </a:r>
            <a:r>
              <a:rPr lang="ru-RU" i="1" dirty="0">
                <a:solidFill>
                  <a:schemeClr val="tx1"/>
                </a:solidFill>
              </a:rPr>
              <a:t>Шаталов, </a:t>
            </a:r>
          </a:p>
          <a:p>
            <a:pPr algn="ctr"/>
            <a:r>
              <a:rPr lang="ru-RU" i="1" dirty="0">
                <a:solidFill>
                  <a:schemeClr val="tx1"/>
                </a:solidFill>
              </a:rPr>
              <a:t>П.Я. Гальперин  и др.)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406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235DF4-173B-4DC4-86B5-E40CE8980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9946710" cy="862426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latin typeface="Arial Black" panose="020B0A04020102020204" pitchFamily="34" charset="0"/>
              </a:rPr>
              <a:t>Педагогическая технология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8A61BF-53D5-4826-BA17-ED7DF0DD48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690687"/>
            <a:ext cx="3444658" cy="4802188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1600" b="1" dirty="0">
              <a:latin typeface="Arial Black" panose="020B0A04020102020204" pitchFamily="34" charset="0"/>
            </a:endParaRPr>
          </a:p>
          <a:p>
            <a:pPr marL="457200" lvl="1" indent="0" algn="ctr">
              <a:buNone/>
            </a:pPr>
            <a:r>
              <a:rPr lang="ru-RU" b="1" dirty="0"/>
              <a:t>педагогическая технология </a:t>
            </a:r>
            <a:r>
              <a:rPr lang="ru-RU" dirty="0"/>
              <a:t>– </a:t>
            </a:r>
          </a:p>
          <a:p>
            <a:pPr marL="457200" lvl="1" indent="0">
              <a:buNone/>
            </a:pPr>
            <a:r>
              <a:rPr lang="ru-RU" sz="1800" b="1" dirty="0"/>
              <a:t>совокупность психолого-педагогических установок, определяющих социальный набор и компоновку форм, методов, способов, приемов обучения, воспитательных средств; </a:t>
            </a:r>
          </a:p>
          <a:p>
            <a:pPr marL="457200" lvl="1" indent="0">
              <a:buNone/>
            </a:pPr>
            <a:r>
              <a:rPr lang="ru-RU" sz="1800" b="1" dirty="0"/>
              <a:t>она есть инструментарий педагогического процесса </a:t>
            </a:r>
          </a:p>
          <a:p>
            <a:pPr marL="0" indent="0">
              <a:buNone/>
            </a:pPr>
            <a:endParaRPr lang="ru-RU" sz="1800" b="1" dirty="0"/>
          </a:p>
          <a:p>
            <a:pPr marL="0" indent="0" algn="r">
              <a:buNone/>
            </a:pPr>
            <a:r>
              <a:rPr lang="ru-RU" sz="1800" b="1" dirty="0"/>
              <a:t>(Б. Т. Лихачев)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90B9126-B73B-4E8C-B8E5-2AFFC981D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98510" y="1690687"/>
            <a:ext cx="6055290" cy="4802188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1800" b="1" dirty="0"/>
          </a:p>
          <a:p>
            <a:pPr marL="457200" lvl="1" indent="0">
              <a:buNone/>
            </a:pPr>
            <a:endParaRPr lang="ru-RU" sz="1800" b="1" dirty="0"/>
          </a:p>
          <a:p>
            <a:pPr marL="457200" lvl="1" indent="0">
              <a:buNone/>
            </a:pPr>
            <a:r>
              <a:rPr lang="ru-RU" sz="1800" b="1" dirty="0"/>
              <a:t>– это содержательная техника реализации учебного процесса (В. П. Беспалько); </a:t>
            </a:r>
          </a:p>
          <a:p>
            <a:pPr marL="457200" lvl="1" indent="0">
              <a:buNone/>
            </a:pPr>
            <a:r>
              <a:rPr lang="ru-RU" sz="1800" b="1" dirty="0"/>
              <a:t>– это описание процесса достижения планируемых результатов обучения (И. П. Волков); </a:t>
            </a:r>
          </a:p>
          <a:p>
            <a:pPr marL="457200" lvl="1" indent="0">
              <a:buNone/>
            </a:pPr>
            <a:r>
              <a:rPr lang="ru-RU" sz="1800" b="1" dirty="0"/>
              <a:t>– это продуманная во всех деталях модель совместной педагогической деятельности по проектированию, организации и проведению учебного процесса с безусловным обеспечением комфортных условий для учащихся и учителя (В. М. Монахов); </a:t>
            </a:r>
          </a:p>
          <a:p>
            <a:pPr marL="457200" lvl="1" indent="0">
              <a:buNone/>
            </a:pPr>
            <a:r>
              <a:rPr lang="ru-RU" sz="1800" b="1" dirty="0"/>
              <a:t>– системная совокупность и порядок функционирования всех личностных, инструментальных и методологических средств, используемых для достижения педагогических целей (М. В. Кларин). </a:t>
            </a:r>
          </a:p>
          <a:p>
            <a:endParaRPr lang="ru-RU" dirty="0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E5785082-4DDF-4338-99E3-5A35ECF3FBEB}"/>
              </a:ext>
            </a:extLst>
          </p:cNvPr>
          <p:cNvSpPr/>
          <p:nvPr/>
        </p:nvSpPr>
        <p:spPr>
          <a:xfrm>
            <a:off x="6900599" y="1463241"/>
            <a:ext cx="2851112" cy="703762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Другие определения </a:t>
            </a:r>
          </a:p>
        </p:txBody>
      </p:sp>
    </p:spTree>
    <p:extLst>
      <p:ext uri="{BB962C8B-B14F-4D97-AF65-F5344CB8AC3E}">
        <p14:creationId xmlns:p14="http://schemas.microsoft.com/office/powerpoint/2010/main" val="2721953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71DAB4-AB10-4CC5-8F7E-D1C2A62D8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852" y="0"/>
            <a:ext cx="9605635" cy="1528368"/>
          </a:xfrm>
        </p:spPr>
        <p:txBody>
          <a:bodyPr>
            <a:noAutofit/>
          </a:bodyPr>
          <a:lstStyle/>
          <a:p>
            <a:pPr algn="ctr"/>
            <a:r>
              <a:rPr lang="ru-RU" sz="3600" dirty="0">
                <a:latin typeface="Arial Black" panose="020B0A04020102020204" pitchFamily="34" charset="0"/>
                <a:cs typeface="Times New Roman" panose="02020603050405020304" pitchFamily="18" charset="0"/>
              </a:rPr>
              <a:t>Технология </a:t>
            </a:r>
            <a:br>
              <a:rPr lang="ru-RU" sz="2800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latin typeface="Arial Black" panose="020B0A04020102020204" pitchFamily="34" charset="0"/>
                <a:cs typeface="Times New Roman" panose="02020603050405020304" pitchFamily="18" charset="0"/>
              </a:rPr>
              <a:t>(от греческих слов – искусство, ремесло и учение)</a:t>
            </a:r>
            <a:br>
              <a:rPr lang="ru-RU" sz="2000" dirty="0">
                <a:latin typeface="Arial Black" panose="020B0A04020102020204" pitchFamily="34" charset="0"/>
                <a:cs typeface="Times New Roman" panose="02020603050405020304" pitchFamily="18" charset="0"/>
              </a:rPr>
            </a:br>
            <a:endParaRPr lang="ru-RU" sz="2000" dirty="0">
              <a:latin typeface="Arial Black" panose="020B0A040201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60B7B78-16E5-4A0F-905C-86B438448B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0306" y="2141951"/>
            <a:ext cx="5755669" cy="4051965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457200" lvl="1" indent="0">
              <a:buNone/>
            </a:pPr>
            <a:r>
              <a:rPr lang="ru-RU" b="1" dirty="0"/>
              <a:t>Технология отличается от методики </a:t>
            </a:r>
            <a:r>
              <a:rPr lang="ru-RU" sz="1900" b="1" dirty="0"/>
              <a:t>рядом признаков:</a:t>
            </a:r>
          </a:p>
          <a:p>
            <a:pPr marL="457200" lvl="1" indent="0">
              <a:buNone/>
            </a:pPr>
            <a:r>
              <a:rPr lang="ru-RU" sz="1900" b="1" dirty="0"/>
              <a:t>1) Концептуальность (в основе технологии – определенная концепция),</a:t>
            </a:r>
          </a:p>
          <a:p>
            <a:pPr marL="457200" lvl="1" indent="0">
              <a:buNone/>
            </a:pPr>
            <a:r>
              <a:rPr lang="ru-RU" sz="1900" b="1" dirty="0"/>
              <a:t>2) Системность ( взаимосвязь элементов системы: цель, задачи, методы, содержание, средства)</a:t>
            </a:r>
          </a:p>
          <a:p>
            <a:pPr marL="457200" lvl="1" indent="0">
              <a:buNone/>
            </a:pPr>
            <a:r>
              <a:rPr lang="ru-RU" sz="1900" b="1" dirty="0"/>
              <a:t>3) Управляемость </a:t>
            </a:r>
          </a:p>
          <a:p>
            <a:pPr marL="457200" lvl="1" indent="0">
              <a:buNone/>
            </a:pPr>
            <a:r>
              <a:rPr lang="ru-RU" sz="1900" b="1" dirty="0"/>
              <a:t>4) Эффективность,</a:t>
            </a:r>
          </a:p>
          <a:p>
            <a:pPr marL="457200" lvl="1" indent="0">
              <a:buNone/>
            </a:pPr>
            <a:r>
              <a:rPr lang="ru-RU" sz="1900" b="1" dirty="0"/>
              <a:t>5) </a:t>
            </a:r>
            <a:r>
              <a:rPr lang="ru-RU" sz="1900" b="1" dirty="0" err="1"/>
              <a:t>Воспроизводимость</a:t>
            </a:r>
            <a:r>
              <a:rPr lang="ru-RU" sz="1900" b="1" dirty="0"/>
              <a:t> (повторяемость)</a:t>
            </a:r>
          </a:p>
          <a:p>
            <a:pPr marL="457200" lvl="1" indent="0">
              <a:buNone/>
            </a:pPr>
            <a:r>
              <a:rPr lang="ru-RU" sz="2500" dirty="0"/>
              <a:t>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22C95C15-792E-4C11-8D13-F96DFB633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779313" y="2141951"/>
            <a:ext cx="4835209" cy="4408402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endParaRPr lang="ru-RU" sz="2400" dirty="0"/>
          </a:p>
          <a:p>
            <a:pPr marL="457200" lvl="1" indent="0">
              <a:buNone/>
            </a:pPr>
            <a:endParaRPr lang="ru-RU" sz="2000" dirty="0"/>
          </a:p>
          <a:p>
            <a:pPr marL="457200" lvl="1" indent="0">
              <a:buNone/>
            </a:pPr>
            <a:r>
              <a:rPr lang="ru-RU" b="1" dirty="0"/>
              <a:t>Технология обучения – </a:t>
            </a:r>
          </a:p>
          <a:p>
            <a:pPr marL="457200" lvl="1" indent="0">
              <a:buNone/>
            </a:pPr>
            <a:r>
              <a:rPr lang="ru-RU" sz="2000" b="1" dirty="0"/>
              <a:t>системный метод создания, применения и определения </a:t>
            </a:r>
          </a:p>
          <a:p>
            <a:pPr marL="457200" lvl="1" indent="0">
              <a:buNone/>
            </a:pPr>
            <a:r>
              <a:rPr lang="ru-RU" sz="2000" b="1" dirty="0"/>
              <a:t>ВСЕГО ПРОЦЕССА ПРЕПОДАВАНИЯ И УСВОЕНИЯ ЗНАНИЙ </a:t>
            </a:r>
          </a:p>
          <a:p>
            <a:pPr marL="457200" lvl="1" indent="0">
              <a:buNone/>
            </a:pPr>
            <a:r>
              <a:rPr lang="ru-RU" sz="2000" b="1" dirty="0"/>
              <a:t>с учетом технических и человеческих ресурсов и их взаимодействия, ставящий своей задачей оптимизацию форм образования по повышению его качества  (документы ЮНЕСКО)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83253F45-F3EF-4E57-B654-172861B06490}"/>
              </a:ext>
            </a:extLst>
          </p:cNvPr>
          <p:cNvSpPr/>
          <p:nvPr/>
        </p:nvSpPr>
        <p:spPr>
          <a:xfrm>
            <a:off x="7114784" y="1240077"/>
            <a:ext cx="4164268" cy="1492153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tx1"/>
                </a:solidFill>
              </a:rPr>
              <a:t>Технология: </a:t>
            </a:r>
          </a:p>
          <a:p>
            <a:pPr algn="ctr"/>
            <a:r>
              <a:rPr lang="ru-RU" b="1" dirty="0">
                <a:solidFill>
                  <a:schemeClr val="tx1"/>
                </a:solidFill>
              </a:rPr>
              <a:t>как действовать, чтобы результаты совпали с поставленными требованиями (целями)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DED7D8B0-A011-4E9C-A049-A342BC3B986B}"/>
              </a:ext>
            </a:extLst>
          </p:cNvPr>
          <p:cNvSpPr/>
          <p:nvPr/>
        </p:nvSpPr>
        <p:spPr>
          <a:xfrm>
            <a:off x="674955" y="1838780"/>
            <a:ext cx="5331072" cy="94355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>
                <a:solidFill>
                  <a:schemeClr val="tx1"/>
                </a:solidFill>
              </a:rPr>
              <a:t>Технология        методика </a:t>
            </a:r>
          </a:p>
        </p:txBody>
      </p:sp>
      <p:sp>
        <p:nvSpPr>
          <p:cNvPr id="9" name="Не равно 8">
            <a:extLst>
              <a:ext uri="{FF2B5EF4-FFF2-40B4-BE49-F238E27FC236}">
                <a16:creationId xmlns:a16="http://schemas.microsoft.com/office/drawing/2014/main" id="{D19C0FB7-783D-4C7A-8F49-683DBDB7149C}"/>
              </a:ext>
            </a:extLst>
          </p:cNvPr>
          <p:cNvSpPr/>
          <p:nvPr/>
        </p:nvSpPr>
        <p:spPr>
          <a:xfrm>
            <a:off x="3156273" y="2149192"/>
            <a:ext cx="665630" cy="322730"/>
          </a:xfrm>
          <a:prstGeom prst="mathNotEqual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5C726F9C-4A6A-425B-B032-DF78F582625E}"/>
              </a:ext>
            </a:extLst>
          </p:cNvPr>
          <p:cNvSpPr/>
          <p:nvPr/>
        </p:nvSpPr>
        <p:spPr>
          <a:xfrm>
            <a:off x="2267744" y="5837479"/>
            <a:ext cx="3738283" cy="71287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28575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tx1"/>
                </a:solidFill>
              </a:rPr>
              <a:t>Методика – совокупность методов для выполнения каких-либо задач</a:t>
            </a:r>
          </a:p>
        </p:txBody>
      </p:sp>
    </p:spTree>
    <p:extLst>
      <p:ext uri="{BB962C8B-B14F-4D97-AF65-F5344CB8AC3E}">
        <p14:creationId xmlns:p14="http://schemas.microsoft.com/office/powerpoint/2010/main" val="42905762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B8A046B-B34F-40B2-8EDD-20CC94551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172178" cy="1325563"/>
          </a:xfrm>
        </p:spPr>
        <p:txBody>
          <a:bodyPr>
            <a:normAutofit/>
          </a:bodyPr>
          <a:lstStyle/>
          <a:p>
            <a:pPr algn="ctr"/>
            <a:r>
              <a:rPr lang="ru-RU" sz="3600" dirty="0">
                <a:latin typeface="Arial Black" panose="020B0A04020102020204" pitchFamily="34" charset="0"/>
              </a:rPr>
              <a:t>Технология обучения </a:t>
            </a:r>
            <a:br>
              <a:rPr lang="ru-RU" sz="3600" dirty="0">
                <a:latin typeface="Arial Black" panose="020B0A04020102020204" pitchFamily="34" charset="0"/>
              </a:rPr>
            </a:br>
            <a:r>
              <a:rPr lang="ru-RU" sz="3600" dirty="0">
                <a:latin typeface="Arial Black" panose="020B0A04020102020204" pitchFamily="34" charset="0"/>
              </a:rPr>
              <a:t>как системная категория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E6700F9-7C22-4359-B931-E079551BBE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8800"/>
            <a:ext cx="4663920" cy="417116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>
              <a:buNone/>
            </a:pPr>
            <a:r>
              <a:rPr lang="ru-RU" b="1" dirty="0"/>
              <a:t>включает в себя следующие структурные составляющие:</a:t>
            </a:r>
          </a:p>
          <a:p>
            <a:pPr marL="0" indent="0">
              <a:buNone/>
            </a:pPr>
            <a:r>
              <a:rPr lang="ru-RU" b="1" dirty="0"/>
              <a:t> </a:t>
            </a:r>
            <a:r>
              <a:rPr lang="ru-RU" sz="2000" b="1" dirty="0"/>
              <a:t>*дидактические </a:t>
            </a:r>
            <a:r>
              <a:rPr lang="ru-RU" sz="2000" b="1" u="sng" dirty="0"/>
              <a:t>закономерности </a:t>
            </a:r>
            <a:r>
              <a:rPr lang="ru-RU" sz="2000" b="1" dirty="0"/>
              <a:t>обучения и его </a:t>
            </a:r>
            <a:r>
              <a:rPr lang="ru-RU" sz="2000" b="1" u="sng" dirty="0"/>
              <a:t>принципы</a:t>
            </a:r>
            <a:r>
              <a:rPr lang="ru-RU" sz="2000" b="1" dirty="0"/>
              <a:t>; </a:t>
            </a:r>
          </a:p>
          <a:p>
            <a:pPr marL="0" indent="0">
              <a:buNone/>
            </a:pPr>
            <a:r>
              <a:rPr lang="ru-RU" sz="2000" b="1" dirty="0"/>
              <a:t>*</a:t>
            </a:r>
            <a:r>
              <a:rPr lang="ru-RU" sz="2000" b="1" u="sng" dirty="0"/>
              <a:t>содержание</a:t>
            </a:r>
            <a:r>
              <a:rPr lang="ru-RU" sz="2000" b="1" dirty="0"/>
              <a:t> и определяемые им </a:t>
            </a:r>
            <a:r>
              <a:rPr lang="ru-RU" sz="2000" b="1" u="sng" dirty="0"/>
              <a:t>цели</a:t>
            </a:r>
            <a:r>
              <a:rPr lang="ru-RU" sz="2000" b="1" dirty="0"/>
              <a:t> обучения; </a:t>
            </a:r>
          </a:p>
          <a:p>
            <a:pPr marL="0" indent="0">
              <a:buNone/>
            </a:pPr>
            <a:r>
              <a:rPr lang="ru-RU" sz="2000" b="1" dirty="0"/>
              <a:t>*</a:t>
            </a:r>
            <a:r>
              <a:rPr lang="ru-RU" sz="2000" b="1" u="sng" dirty="0"/>
              <a:t>методы и средства </a:t>
            </a:r>
            <a:r>
              <a:rPr lang="ru-RU" sz="2000" b="1" dirty="0"/>
              <a:t>педагогического взаимодействия; 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C0830F54-1C38-41DC-B192-DCE37E726A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2910" y="1828800"/>
            <a:ext cx="4922728" cy="4171167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b="1" dirty="0"/>
              <a:t>* </a:t>
            </a:r>
            <a:r>
              <a:rPr lang="ru-RU" sz="2000" b="1" u="sng" dirty="0"/>
              <a:t>формы</a:t>
            </a:r>
            <a:r>
              <a:rPr lang="ru-RU" sz="2000" b="1" dirty="0"/>
              <a:t> организации учебного процесса; </a:t>
            </a:r>
          </a:p>
          <a:p>
            <a:pPr marL="0" indent="0">
              <a:buNone/>
            </a:pPr>
            <a:r>
              <a:rPr lang="ru-RU" sz="2000" b="1" dirty="0"/>
              <a:t>* </a:t>
            </a:r>
            <a:r>
              <a:rPr lang="ru-RU" sz="2000" b="1" u="sng" dirty="0"/>
              <a:t>участников</a:t>
            </a:r>
            <a:r>
              <a:rPr lang="ru-RU" sz="2000" b="1" dirty="0"/>
              <a:t> образовательного процесса (обучающий и обучающийся);</a:t>
            </a:r>
          </a:p>
          <a:p>
            <a:pPr marL="0" indent="0">
              <a:buNone/>
            </a:pPr>
            <a:r>
              <a:rPr lang="ru-RU" sz="2000" b="1" dirty="0"/>
              <a:t>* </a:t>
            </a:r>
            <a:r>
              <a:rPr lang="ru-RU" sz="2000" b="1" u="sng" dirty="0"/>
              <a:t>результаты</a:t>
            </a:r>
            <a:r>
              <a:rPr lang="ru-RU" sz="2000" b="1" dirty="0"/>
              <a:t> учебной деятельности. 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6911" y="3444875"/>
            <a:ext cx="3514725" cy="30480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911946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235DF4-173B-4DC4-86B5-E40CE89807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0415"/>
            <a:ext cx="9646085" cy="613777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>
                <a:latin typeface="Arial Black" panose="020B0A04020102020204" pitchFamily="34" charset="0"/>
              </a:rPr>
              <a:t>Педагогическая технология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D8A61BF-53D5-4826-BA17-ED7DF0DD48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52395" y="1164921"/>
            <a:ext cx="3502817" cy="5015053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0" indent="0" algn="ctr">
              <a:buNone/>
            </a:pPr>
            <a:endParaRPr lang="ru-RU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ru-RU" b="1" dirty="0">
                <a:solidFill>
                  <a:srgbClr val="C00000"/>
                </a:solidFill>
              </a:rPr>
              <a:t>педагогическая технология </a:t>
            </a:r>
            <a:r>
              <a:rPr lang="ru-RU" dirty="0">
                <a:solidFill>
                  <a:srgbClr val="C00000"/>
                </a:solidFill>
              </a:rPr>
              <a:t>– </a:t>
            </a:r>
          </a:p>
          <a:p>
            <a:pPr marL="0" indent="0" algn="ctr">
              <a:buNone/>
            </a:pPr>
            <a:endParaRPr lang="ru-RU" sz="2000" dirty="0">
              <a:solidFill>
                <a:srgbClr val="C00000"/>
              </a:solidFill>
            </a:endParaRPr>
          </a:p>
          <a:p>
            <a:pPr marL="457200" lvl="1" indent="0">
              <a:buNone/>
            </a:pPr>
            <a:r>
              <a:rPr lang="ru-RU" sz="1800" b="1" dirty="0">
                <a:solidFill>
                  <a:srgbClr val="C00000"/>
                </a:solidFill>
              </a:rPr>
              <a:t>совокупность психолого-педагогических установок, определяющих социальный набор и компоновку форм, методов, способов, приемов обучения, воспитательных средств; </a:t>
            </a:r>
          </a:p>
          <a:p>
            <a:pPr marL="457200" lvl="1" indent="0">
              <a:buNone/>
            </a:pPr>
            <a:r>
              <a:rPr lang="ru-RU" sz="1800" b="1" dirty="0"/>
              <a:t>она есть инструментарий педагогического процесса </a:t>
            </a:r>
          </a:p>
          <a:p>
            <a:pPr marL="0" indent="0" algn="r">
              <a:buNone/>
            </a:pPr>
            <a:endParaRPr lang="ru-RU" sz="2400" dirty="0"/>
          </a:p>
          <a:p>
            <a:pPr marL="0" indent="0" algn="r">
              <a:buNone/>
            </a:pPr>
            <a:r>
              <a:rPr lang="ru-RU" sz="2000" dirty="0"/>
              <a:t>(Б. Т. Лихачев)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90B9126-B73B-4E8C-B8E5-2AFFC981D3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9134" y="1164921"/>
            <a:ext cx="5686817" cy="5015053"/>
          </a:xfr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ru-RU" sz="2000" dirty="0"/>
          </a:p>
          <a:p>
            <a:pPr lvl="1"/>
            <a:endParaRPr lang="ru-RU" sz="2000" b="1" dirty="0"/>
          </a:p>
          <a:p>
            <a:pPr lvl="1"/>
            <a:r>
              <a:rPr lang="ru-RU" sz="2000" b="1" dirty="0" err="1"/>
              <a:t>Природосообразные</a:t>
            </a:r>
            <a:r>
              <a:rPr lang="ru-RU" sz="2000" b="1" dirty="0"/>
              <a:t> технологии,</a:t>
            </a:r>
          </a:p>
          <a:p>
            <a:pPr lvl="1"/>
            <a:r>
              <a:rPr lang="ru-RU" sz="2000" b="1" dirty="0">
                <a:solidFill>
                  <a:srgbClr val="C00000"/>
                </a:solidFill>
              </a:rPr>
              <a:t>Технологии развивающего обучения,</a:t>
            </a:r>
          </a:p>
          <a:p>
            <a:pPr lvl="1"/>
            <a:r>
              <a:rPr lang="ru-RU" sz="2000" b="1" dirty="0"/>
              <a:t>Социально-воспитательные технологии,</a:t>
            </a:r>
          </a:p>
          <a:p>
            <a:pPr lvl="1"/>
            <a:r>
              <a:rPr lang="ru-RU" sz="2000" b="1" dirty="0"/>
              <a:t>Технологии проблемного обучения,</a:t>
            </a:r>
          </a:p>
          <a:p>
            <a:pPr lvl="1"/>
            <a:r>
              <a:rPr lang="ru-RU" sz="2000" b="1" dirty="0"/>
              <a:t>Авторские педагогические технологии / технологии авторских школ </a:t>
            </a:r>
          </a:p>
          <a:p>
            <a:pPr marL="914400" lvl="2" indent="0">
              <a:buNone/>
            </a:pPr>
            <a:r>
              <a:rPr lang="ru-RU" sz="1600" b="1" dirty="0"/>
              <a:t>литературы </a:t>
            </a:r>
            <a:r>
              <a:rPr lang="ru-RU" sz="1600" b="1" dirty="0" err="1"/>
              <a:t>В.Ильина</a:t>
            </a:r>
            <a:r>
              <a:rPr lang="ru-RU" sz="1600" b="1" dirty="0"/>
              <a:t>, </a:t>
            </a:r>
          </a:p>
          <a:p>
            <a:pPr marL="914400" lvl="2" indent="0">
              <a:buNone/>
            </a:pPr>
            <a:r>
              <a:rPr lang="ru-RU" sz="1600" b="1" dirty="0"/>
              <a:t>музыкального обучения </a:t>
            </a:r>
            <a:r>
              <a:rPr lang="ru-RU" sz="1600" b="1" dirty="0" err="1"/>
              <a:t>В.Шилова</a:t>
            </a:r>
            <a:r>
              <a:rPr lang="ru-RU" sz="1600" b="1" dirty="0"/>
              <a:t>,</a:t>
            </a:r>
          </a:p>
          <a:p>
            <a:pPr marL="914400" lvl="2" indent="0">
              <a:buNone/>
            </a:pPr>
            <a:r>
              <a:rPr lang="ru-RU" sz="1600" b="1" dirty="0"/>
              <a:t>развития музыкального мышления Зарубы, </a:t>
            </a:r>
          </a:p>
          <a:p>
            <a:pPr marL="914400" lvl="2" indent="0">
              <a:buNone/>
            </a:pPr>
            <a:r>
              <a:rPr lang="ru-RU" sz="1600" b="1" dirty="0"/>
              <a:t>интеллектуального развития </a:t>
            </a:r>
            <a:r>
              <a:rPr lang="ru-RU" sz="1600" b="1" dirty="0" err="1"/>
              <a:t>А.Фролова</a:t>
            </a:r>
            <a:r>
              <a:rPr lang="ru-RU" sz="1600" b="1" dirty="0"/>
              <a:t> и др. </a:t>
            </a:r>
          </a:p>
          <a:p>
            <a:pPr lvl="1"/>
            <a:r>
              <a:rPr lang="ru-RU" sz="2000" b="1" dirty="0"/>
              <a:t>Предметные (частно-предметные педагогические технологии) и др.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F321DFDC-B467-4AC0-84C9-9C184B238E33}"/>
              </a:ext>
            </a:extLst>
          </p:cNvPr>
          <p:cNvSpPr/>
          <p:nvPr/>
        </p:nvSpPr>
        <p:spPr>
          <a:xfrm>
            <a:off x="8225571" y="814192"/>
            <a:ext cx="3060379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24744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4160</TotalTime>
  <Words>892</Words>
  <Application>Microsoft Office PowerPoint</Application>
  <PresentationFormat>Широкоэкранный</PresentationFormat>
  <Paragraphs>144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Segoe UI Black</vt:lpstr>
      <vt:lpstr>Times New Roman</vt:lpstr>
      <vt:lpstr>Тема Office</vt:lpstr>
      <vt:lpstr>         Раздел 2. Дидактика   Тема 11.  Педагогические системы и технологии в образовательном процессе  </vt:lpstr>
      <vt:lpstr>Презентация PowerPoint</vt:lpstr>
      <vt:lpstr>Педагогическая (дидактическая) система </vt:lpstr>
      <vt:lpstr>Педагогическая система </vt:lpstr>
      <vt:lpstr> Виды педагогических систем  в соответствии с пониманием предмета дидактики – процесса обучения </vt:lpstr>
      <vt:lpstr>Педагогическая технология </vt:lpstr>
      <vt:lpstr>Технология  (от греческих слов – искусство, ремесло и учение) </vt:lpstr>
      <vt:lpstr>Технология обучения  как системная категория </vt:lpstr>
      <vt:lpstr>Педагогическая технология </vt:lpstr>
      <vt:lpstr>Технологии обучения традиционные и  инновационные:   ? например, проблемное обучение –  инновация? Почему? В чем отличие от традиционного (знаниевого, объяснительно-иллюстративного) обучения </vt:lpstr>
      <vt:lpstr>     Раздел 2. Дидактика   Тема 11.  Педагогические системы и технологии  в образовательном процессе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  Введение в дисциплину «Психология дизайн-деятельности»</dc:title>
  <dc:creator>Fujitsu</dc:creator>
  <cp:lastModifiedBy>Татьяна Кузьминич</cp:lastModifiedBy>
  <cp:revision>297</cp:revision>
  <cp:lastPrinted>2022-09-12T21:30:05Z</cp:lastPrinted>
  <dcterms:created xsi:type="dcterms:W3CDTF">2020-09-07T03:13:46Z</dcterms:created>
  <dcterms:modified xsi:type="dcterms:W3CDTF">2025-04-14T15:00:43Z</dcterms:modified>
</cp:coreProperties>
</file>