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8"/>
  </p:notesMasterIdLst>
  <p:sldIdLst>
    <p:sldId id="256" r:id="rId2"/>
    <p:sldId id="428" r:id="rId3"/>
    <p:sldId id="316" r:id="rId4"/>
    <p:sldId id="547" r:id="rId5"/>
    <p:sldId id="283" r:id="rId6"/>
    <p:sldId id="519" r:id="rId7"/>
    <p:sldId id="539" r:id="rId8"/>
    <p:sldId id="540" r:id="rId9"/>
    <p:sldId id="541" r:id="rId10"/>
    <p:sldId id="543" r:id="rId11"/>
    <p:sldId id="544" r:id="rId12"/>
    <p:sldId id="545" r:id="rId13"/>
    <p:sldId id="546" r:id="rId14"/>
    <p:sldId id="548" r:id="rId15"/>
    <p:sldId id="558" r:id="rId16"/>
    <p:sldId id="559" r:id="rId17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428"/>
            <p14:sldId id="316"/>
            <p14:sldId id="547"/>
            <p14:sldId id="283"/>
            <p14:sldId id="519"/>
            <p14:sldId id="539"/>
            <p14:sldId id="540"/>
            <p14:sldId id="541"/>
            <p14:sldId id="543"/>
            <p14:sldId id="544"/>
            <p14:sldId id="545"/>
            <p14:sldId id="546"/>
            <p14:sldId id="548"/>
            <p14:sldId id="558"/>
            <p14:sldId id="5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667" autoAdjust="0"/>
  </p:normalViewPr>
  <p:slideViewPr>
    <p:cSldViewPr snapToGrid="0">
      <p:cViewPr varScale="1">
        <p:scale>
          <a:sx n="81" d="100"/>
          <a:sy n="81" d="100"/>
        </p:scale>
        <p:origin x="4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37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207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179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11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BEFF73-C13D-46F4-B629-57596C849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777660-5403-4CF8-80AD-63E880EA6F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8D1F79-F3D0-4080-A9DB-F33E11D15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0CE915-A509-4BD2-839B-D1D018E59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D19745-1354-4343-846C-03DF1178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69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C59D2B-E9EE-4A3B-8614-19CE8B4C3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84F085-0FB3-48D1-8DD4-0F2502CB9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0BD00E-B97C-4B64-96A7-A206F3EBC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28A176-0D4F-40B4-BAB9-FFFA3D7EE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40A592-48D1-41C1-9EDA-8B59C5C00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24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7F26C53-69C9-49DE-82E0-9C2DB0E75E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CFB350-8996-4FE7-9005-B941C3E82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F669D0-7159-4C78-AA01-C319056B1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601C3C-3B70-4D5E-A9AF-64AB376D5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E97495-FFA7-40EE-8D9C-F645DB1C0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79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969B4F-70F8-40BD-9836-7760121B4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BFC691-AFE4-4FA2-9573-F12FD0B8E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8CB100-5AF5-4D19-B673-4A4F537FC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C91F3B-5F58-4247-8AC2-F4C9859F8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A267F7-EE92-495E-BC99-53E4B16AC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44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F5E676-9A88-46C2-AA67-62F175F98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3571D0-2CCA-4EF4-9D80-9C2009241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BEFEFE-C7EF-4F3C-B09A-EF84F97A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B3F886-F668-4B8B-97F0-F69BC262A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E81DFA-47D3-416D-B209-912A0D3C6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15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B9D9DC-FC30-4DDC-BF6D-404703480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B513EB-30D1-460A-ADFA-0C6606064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E3B008-FEA1-4725-8507-2DFF89B23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7191C2-58DB-4453-AAD0-BE46723F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2A7EEF-F6C7-4D63-ACFA-4135A3583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350617-BE81-43BD-9B32-3515F018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82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742D38-F576-44D8-A0E4-449B820C4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4B5957-7A06-461B-BE8F-37039225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B8AF31-1F25-42FF-9186-EC8EDE004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F23FADA-625E-4666-884B-ACDEF06884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680F2DE-0917-4B4F-9959-FA248303E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66A4D57-5184-4596-8C79-FC3D586EF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37B33B5-3E04-45FA-A0A3-C8A4D233D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F368DCE-BA20-4856-95BF-E2F360959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90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A5E65A-9B4C-4380-9877-7E70F3986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C98A3E4-5204-4F29-B7DD-A302606E1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367FAC8-D792-4E7E-B2EE-89A0C97CE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FCF4081-3A51-40FD-8042-085853701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4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7B647C5-D325-4FF0-B76D-81599FC57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ABCF6EA-134C-48B9-A528-16C57883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B4FEBDD-222B-4FAF-B2FF-DF371A753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403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A55B3-D1A2-4A05-AB4A-3E1B4017E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EF544A-DF19-4081-BED5-BF013DAD1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7489618-359E-4E31-9074-6B01E7429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548350-C92C-469A-9DFE-B0271D70C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3B2585D-50A1-45DC-8444-ADDE9454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18209CB-B1A5-4C15-B5F7-3AEC6325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351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415D77-19EF-43F5-B243-83E8F8500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69553D7-005B-4264-A41F-6F09AFE953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3B5927-81AE-4873-BFB8-112C5098A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7B5052-879C-4B98-A78B-C4BCA1D0B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EE1482-56CD-4E2F-913C-1ECB664D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377661-EF2F-49FE-9C69-AE55CD77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23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  <a:alpha val="32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03FEF-BC2E-4C1B-B5D7-D8490B768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42CA64-A20D-4625-838C-26D67173F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1EC280-8242-4DF2-AFED-047EFA4F6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0D653E-9181-4656-8A1A-B4B2A19A8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2516B3-106C-442E-8CD6-B9DFA0A4B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69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i-sv.com/publ/16-1-0-181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biblioclub.ru/index.php?page=book&amp;id=49620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5529" y="1705086"/>
            <a:ext cx="10939934" cy="277645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Раздел 2. Дидактика </a:t>
            </a:r>
            <a:br>
              <a:rPr lang="ru-RU" sz="32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32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Тема</a:t>
            </a:r>
            <a:r>
              <a:rPr lang="en-US" sz="32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10.</a:t>
            </a:r>
            <a:br>
              <a:rPr lang="ru-RU" sz="32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Arial Black" panose="020B0A04020102020204" pitchFamily="34" charset="0"/>
                <a:cs typeface="Times New Roman" panose="02020603050405020304" pitchFamily="18" charset="0"/>
              </a:rPr>
              <a:t>ФОРМЫ ОРГАНИЗАЦИИ ОБУЧЕНИЯ</a:t>
            </a:r>
            <a:br>
              <a:rPr lang="ru-RU" sz="36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endParaRPr lang="ru-RU" sz="3600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501" y="5056513"/>
            <a:ext cx="10023962" cy="1463039"/>
          </a:xfrm>
        </p:spPr>
        <p:txBody>
          <a:bodyPr/>
          <a:lstStyle/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Кузьминич Татьяна Васильевна, 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2177459" y="668446"/>
            <a:ext cx="18722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3134" y="668446"/>
            <a:ext cx="665732" cy="665732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75451129-299A-4395-8D0B-313423A62DD6}"/>
              </a:ext>
            </a:extLst>
          </p:cNvPr>
          <p:cNvSpPr/>
          <p:nvPr/>
        </p:nvSpPr>
        <p:spPr>
          <a:xfrm>
            <a:off x="9643833" y="599262"/>
            <a:ext cx="1951630" cy="96899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2">
                    <a:lumMod val="10000"/>
                  </a:schemeClr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9CCE0E-BA18-40A2-B577-F6443EFFD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67" y="94885"/>
            <a:ext cx="9605635" cy="1059305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  <a:t>Классно-урочная система  - </a:t>
            </a:r>
            <a:br>
              <a:rPr 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2400" dirty="0">
                <a:solidFill>
                  <a:srgbClr val="C00000"/>
                </a:solidFill>
                <a:latin typeface="Arial Black" panose="020B0A04020102020204" pitchFamily="34" charset="0"/>
              </a:rPr>
              <a:t>традиционная классическая организационная форма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9CEA9C-9A48-4381-AE6B-D1B2FD5F15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7091" y="1390396"/>
            <a:ext cx="5238861" cy="499477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Особенности:</a:t>
            </a:r>
          </a:p>
          <a:p>
            <a:pPr marL="0" indent="0">
              <a:buNone/>
            </a:pPr>
            <a:r>
              <a:rPr lang="ru-RU" sz="1800" b="1" dirty="0"/>
              <a:t>* </a:t>
            </a:r>
            <a:r>
              <a:rPr lang="ru-RU" sz="1800" b="1" dirty="0">
                <a:solidFill>
                  <a:srgbClr val="C00000"/>
                </a:solidFill>
              </a:rPr>
              <a:t>обучающиеся одного возраста и уровня подготовки </a:t>
            </a:r>
            <a:r>
              <a:rPr lang="ru-RU" sz="1800" b="1" dirty="0"/>
              <a:t>составляют класс, сохраняющий в основном постоянный состав в период обучения;</a:t>
            </a:r>
          </a:p>
          <a:p>
            <a:pPr marL="0" indent="0">
              <a:buNone/>
            </a:pPr>
            <a:r>
              <a:rPr lang="ru-RU" sz="1800" b="1" dirty="0"/>
              <a:t>*класс учится по </a:t>
            </a:r>
            <a:r>
              <a:rPr lang="ru-RU" sz="1800" b="1" dirty="0">
                <a:solidFill>
                  <a:srgbClr val="C00000"/>
                </a:solidFill>
              </a:rPr>
              <a:t>единому годовому учебному плану и программам, постоянному расписанию</a:t>
            </a:r>
          </a:p>
          <a:p>
            <a:pPr marL="0" indent="0">
              <a:buNone/>
            </a:pPr>
            <a:r>
              <a:rPr lang="ru-RU" sz="1800" b="1" dirty="0"/>
              <a:t>* </a:t>
            </a:r>
            <a:r>
              <a:rPr lang="ru-RU" sz="1800" b="1" dirty="0">
                <a:solidFill>
                  <a:srgbClr val="C00000"/>
                </a:solidFill>
              </a:rPr>
              <a:t>основная единица занятий </a:t>
            </a:r>
            <a:r>
              <a:rPr lang="ru-RU" sz="1800" b="1" dirty="0"/>
              <a:t>- урок.</a:t>
            </a:r>
          </a:p>
          <a:p>
            <a:pPr marL="0" indent="0">
              <a:buNone/>
            </a:pPr>
            <a:r>
              <a:rPr lang="ru-RU" sz="1800" b="1" dirty="0"/>
              <a:t>* урок обычно посвящен </a:t>
            </a:r>
            <a:r>
              <a:rPr lang="ru-RU" sz="1800" b="1" dirty="0">
                <a:solidFill>
                  <a:srgbClr val="C00000"/>
                </a:solidFill>
              </a:rPr>
              <a:t>одному учебному предмету, теме</a:t>
            </a:r>
            <a:r>
              <a:rPr lang="ru-RU" sz="1800" b="1" dirty="0"/>
              <a:t>,</a:t>
            </a:r>
          </a:p>
          <a:p>
            <a:pPr marL="0" indent="0">
              <a:buNone/>
            </a:pPr>
            <a:r>
              <a:rPr lang="ru-RU" sz="1800" b="1" dirty="0"/>
              <a:t>* работой обучающихся на уроке </a:t>
            </a:r>
            <a:r>
              <a:rPr lang="ru-RU" sz="1800" b="1" dirty="0">
                <a:solidFill>
                  <a:srgbClr val="C00000"/>
                </a:solidFill>
              </a:rPr>
              <a:t>руководит учитель</a:t>
            </a:r>
            <a:r>
              <a:rPr lang="ru-RU" sz="1800" b="1" dirty="0"/>
              <a:t>: оценивает результаты учебы, принимает решение о переходе обучающихся в следующий класс.</a:t>
            </a:r>
          </a:p>
          <a:p>
            <a:pPr marL="0" indent="0">
              <a:buNone/>
            </a:pPr>
            <a:r>
              <a:rPr lang="ru-RU" sz="1800" b="1" dirty="0"/>
              <a:t>* </a:t>
            </a:r>
            <a:r>
              <a:rPr lang="ru-RU" sz="1800" b="1" dirty="0">
                <a:solidFill>
                  <a:srgbClr val="C00000"/>
                </a:solidFill>
              </a:rPr>
              <a:t>учебный год, день, расписание уроков, каникулы </a:t>
            </a:r>
            <a:r>
              <a:rPr lang="ru-RU" sz="1800" b="1" dirty="0"/>
              <a:t>– признаки классно-урочной системы.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4F9816-61C2-41B2-BB6B-B5592ECD20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88DDA8D-E09B-4639-B257-9894D2907EF9}"/>
              </a:ext>
            </a:extLst>
          </p:cNvPr>
          <p:cNvSpPr/>
          <p:nvPr/>
        </p:nvSpPr>
        <p:spPr>
          <a:xfrm>
            <a:off x="9707002" y="845370"/>
            <a:ext cx="2164142" cy="9535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обосновал – </a:t>
            </a:r>
          </a:p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Я. А. Коменский</a:t>
            </a:r>
          </a:p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(первая треть XVII в.)</a:t>
            </a:r>
          </a:p>
        </p:txBody>
      </p:sp>
      <p:sp>
        <p:nvSpPr>
          <p:cNvPr id="6" name="Объект 3">
            <a:extLst>
              <a:ext uri="{FF2B5EF4-FFF2-40B4-BE49-F238E27FC236}">
                <a16:creationId xmlns:a16="http://schemas.microsoft.com/office/drawing/2014/main" id="{82DE090E-C2B4-4CD0-BBDF-849F3E79C223}"/>
              </a:ext>
            </a:extLst>
          </p:cNvPr>
          <p:cNvSpPr txBox="1">
            <a:spLocks/>
          </p:cNvSpPr>
          <p:nvPr/>
        </p:nvSpPr>
        <p:spPr>
          <a:xfrm>
            <a:off x="6413771" y="3246555"/>
            <a:ext cx="4645152" cy="344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9E36C0AC-BD06-43E2-A700-B6115D45FEBE}"/>
              </a:ext>
            </a:extLst>
          </p:cNvPr>
          <p:cNvSpPr/>
          <p:nvPr/>
        </p:nvSpPr>
        <p:spPr>
          <a:xfrm>
            <a:off x="6172201" y="1904676"/>
            <a:ext cx="5698943" cy="97882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 белорусских землях – </a:t>
            </a:r>
          </a:p>
          <a:p>
            <a:pPr algn="ctr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деятельности Слуцкой школы(гимназии) (с 1617), иезуитских школ (начало XVII в.)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945F1A6-D3AD-45BA-B076-2671D36776BA}"/>
              </a:ext>
            </a:extLst>
          </p:cNvPr>
          <p:cNvSpPr/>
          <p:nvPr/>
        </p:nvSpPr>
        <p:spPr>
          <a:xfrm>
            <a:off x="6187126" y="3047522"/>
            <a:ext cx="2275051" cy="28530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четкая организационная структура, простое управление, возможность взаимодействия детей между собой, воспитание их в учебном процессе, экономичность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96E06457-0D50-41B5-93FB-8B29C5B171A0}"/>
              </a:ext>
            </a:extLst>
          </p:cNvPr>
          <p:cNvSpPr/>
          <p:nvPr/>
        </p:nvSpPr>
        <p:spPr>
          <a:xfrm>
            <a:off x="9217288" y="3117196"/>
            <a:ext cx="2653856" cy="278336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трудность </a:t>
            </a:r>
          </a:p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учете индивидуальных особенностей обучающихся,  организации индивидуальной работы, затруднена связь обучения с реальной жизнью</a:t>
            </a:r>
          </a:p>
        </p:txBody>
      </p:sp>
      <p:sp>
        <p:nvSpPr>
          <p:cNvPr id="10" name="Знак ''плюс'' 9">
            <a:extLst>
              <a:ext uri="{FF2B5EF4-FFF2-40B4-BE49-F238E27FC236}">
                <a16:creationId xmlns:a16="http://schemas.microsoft.com/office/drawing/2014/main" id="{7D985060-A5CC-4D67-B4C4-FBC2E7C8AB11}"/>
              </a:ext>
            </a:extLst>
          </p:cNvPr>
          <p:cNvSpPr/>
          <p:nvPr/>
        </p:nvSpPr>
        <p:spPr>
          <a:xfrm>
            <a:off x="6382514" y="3058130"/>
            <a:ext cx="529249" cy="496809"/>
          </a:xfrm>
          <a:prstGeom prst="mathPl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нак ''минус'' 11">
            <a:extLst>
              <a:ext uri="{FF2B5EF4-FFF2-40B4-BE49-F238E27FC236}">
                <a16:creationId xmlns:a16="http://schemas.microsoft.com/office/drawing/2014/main" id="{F2B95ADE-5E0E-4DFF-885E-9AA1AE831A02}"/>
              </a:ext>
            </a:extLst>
          </p:cNvPr>
          <p:cNvSpPr/>
          <p:nvPr/>
        </p:nvSpPr>
        <p:spPr>
          <a:xfrm>
            <a:off x="9354057" y="3139315"/>
            <a:ext cx="466348" cy="415624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14950312-2591-4A54-BC05-D2E19A04C2FB}"/>
              </a:ext>
            </a:extLst>
          </p:cNvPr>
          <p:cNvSpPr/>
          <p:nvPr/>
        </p:nvSpPr>
        <p:spPr>
          <a:xfrm>
            <a:off x="10361436" y="5740222"/>
            <a:ext cx="365560" cy="454323"/>
          </a:xfrm>
          <a:prstGeom prst="downArrow">
            <a:avLst>
              <a:gd name="adj1" fmla="val 43147"/>
              <a:gd name="adj2" fmla="val 50000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C26C7E30-EBFA-461C-9380-D7E9EBBD3184}"/>
              </a:ext>
            </a:extLst>
          </p:cNvPr>
          <p:cNvSpPr/>
          <p:nvPr/>
        </p:nvSpPr>
        <p:spPr>
          <a:xfrm>
            <a:off x="6275540" y="6274924"/>
            <a:ext cx="5595604" cy="4968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Поиск новых организационных форм</a:t>
            </a:r>
          </a:p>
        </p:txBody>
      </p:sp>
    </p:spTree>
    <p:extLst>
      <p:ext uri="{BB962C8B-B14F-4D97-AF65-F5344CB8AC3E}">
        <p14:creationId xmlns:p14="http://schemas.microsoft.com/office/powerpoint/2010/main" val="478653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3E908D-549B-45DB-BD6C-ABEF3A95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183" y="108854"/>
            <a:ext cx="10500670" cy="59363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  <a:t>Иные организационные формы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C394C0-A3B1-4336-AC8E-C44A73EB7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737" y="1272112"/>
            <a:ext cx="3392197" cy="556187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взаимного  обучения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(Белл–ланкастерская система в Англии). Её авторами являются священник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А.Белль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учитель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Дж.Ланкастер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руководством учителя изучали материал старшие ученики,  затем обучали других. Такая форма обучения была вызвана стремлением разрешить противоречие между потребностью в широком распространении элементарных знаний среди рабочих и сохранением минимальных затрат на подготовку учителей.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CCED3C-B015-4562-8F3B-C686C7159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7573" y="1296130"/>
            <a:ext cx="6588690" cy="556187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Батавская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обучения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(г. 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Батавия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(США, штат Нью-Йорк)  -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индивидуализации </a:t>
            </a: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обучения делился на две части: </a:t>
            </a:r>
          </a:p>
          <a:p>
            <a:pPr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работа с классом в целом; </a:t>
            </a:r>
          </a:p>
          <a:p>
            <a:pPr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занятия с отстающими или неспособными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Предыстория возникновения классно-урочной системы обучения"/>
              </a:rPr>
              <a:t>Классно-урочное обучение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дополнялось индивидуальными занятиями, которые проводились в рамках общей системы учебной работы.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Правила индивидуальных занятий: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не сообщать ученику новых знаний, отслеживать, что он знает;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не делать за ученика учебных заданий, видеть, что он делает;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не опережать материал, изученный на уроке.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проводил с классом  пять уроков в неделю, а в остальное время осуществлял индивидуальное консультирование учеников.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Отстающие ученики могли работать в удобном для себя темпе, преодолевая отставание за счёт индивидуальных занятий. Такая организация учебно-познавательной деятельности лучше способствовала развитию индивидуальных качеств ребёнка.</a:t>
            </a:r>
            <a:br>
              <a:rPr lang="ru-RU" sz="1600" dirty="0"/>
            </a:br>
            <a:br>
              <a:rPr lang="ru-RU" sz="1600" dirty="0"/>
            </a:br>
            <a:endParaRPr lang="ru-RU" sz="16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3C3A7E2-5EB0-43E7-BA9D-2FD83B940656}"/>
              </a:ext>
            </a:extLst>
          </p:cNvPr>
          <p:cNvSpPr/>
          <p:nvPr/>
        </p:nvSpPr>
        <p:spPr>
          <a:xfrm>
            <a:off x="755737" y="902780"/>
            <a:ext cx="330269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конец XVIII — начало XIX в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3AAA69C-7AEA-427C-A66D-33ABD08C09F7}"/>
              </a:ext>
            </a:extLst>
          </p:cNvPr>
          <p:cNvSpPr/>
          <p:nvPr/>
        </p:nvSpPr>
        <p:spPr>
          <a:xfrm>
            <a:off x="4847573" y="840991"/>
            <a:ext cx="6588690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/>
              <a:t>начало XX в. </a:t>
            </a:r>
          </a:p>
        </p:txBody>
      </p:sp>
    </p:spTree>
    <p:extLst>
      <p:ext uri="{BB962C8B-B14F-4D97-AF65-F5344CB8AC3E}">
        <p14:creationId xmlns:p14="http://schemas.microsoft.com/office/powerpoint/2010/main" val="1342560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3E908D-549B-45DB-BD6C-ABEF3A95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295" y="183917"/>
            <a:ext cx="10273685" cy="593638"/>
          </a:xfrm>
        </p:spPr>
        <p:txBody>
          <a:bodyPr>
            <a:no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Иные организационные формы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C394C0-A3B1-4336-AC8E-C44A73EB7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4504" y="1039660"/>
            <a:ext cx="3557392" cy="552397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Мангеймская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впервые была применена в Мангейме (Германия), основатель - Йозеф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Зиккенгер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(1858-1930 гг.) 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дифференциация обучения не только по возрасту и уровню обучения обучающихся, но и их способностям (в основе психометрические обследования, характеристики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используются во многих странах (США, Англии, Франции и др.), в том числе и в нашей стране при организации элективных школ (лицеев, гимназий и др.)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CCED3C-B015-4562-8F3B-C686C7159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98926" y="1039660"/>
            <a:ext cx="5461348" cy="552397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Дальтон-план: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Паркхёрст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Долтона (США, штат Массачусетс) применила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индивидуализированного обучения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(обучающийся брал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год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каждому предмету и отчитывался по ним в установленные сроки). Единого расписания не было. Коллективная работа велась один час в день, остальное время – индивидуальная работа в предметных мастерских, лабораториях, консультации с учителями. </a:t>
            </a:r>
          </a:p>
          <a:p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СССР в 1920-е гг.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использовалась модификация Дальтон-плана под названием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бригадно-лабораторная система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по изучению курса, темы брала группа учеников (бригада). Они работали самостоятельно (в лабораториях, дома, вне занятий) отчитывались коллективно, учителя давали консультации. 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05719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3E908D-549B-45DB-BD6C-ABEF3A95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433" y="234874"/>
            <a:ext cx="10500670" cy="593638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Иные организационные формы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C394C0-A3B1-4336-AC8E-C44A73EB7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0433" y="1215024"/>
            <a:ext cx="5310226" cy="540810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(план Трампа - 1950-е гг. )</a:t>
            </a:r>
          </a:p>
          <a:p>
            <a:pPr marL="0" indent="0" algn="ctr">
              <a:buNone/>
            </a:pPr>
            <a:r>
              <a:rPr lang="ru-RU" sz="1900" b="1" dirty="0">
                <a:solidFill>
                  <a:srgbClr val="C00000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стимулирование индивидуального обучения, использование гибких форм обучения </a:t>
            </a:r>
          </a:p>
          <a:p>
            <a:pPr marL="0" indent="0" algn="ctr">
              <a:buNone/>
            </a:pPr>
            <a:endParaRPr lang="ru-RU" sz="1800" b="1" dirty="0"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система включала три формы работы: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– лекции с применением технических средств для больших групп в 100–150 учеников – 40% времени;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– работа в группах 10–15 человек – 20% времени;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– индивидуальная работа в школьных кабинетах – 40% времени.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Классов не существовало, малые группы меняли свой состав. Система требовала слаженной команды учителей, четкой организации, материального обеспечения</a:t>
            </a:r>
            <a:r>
              <a:rPr lang="ru-RU" sz="1800" dirty="0">
                <a:ea typeface="Segoe UI Black" panose="020B0A02040204020203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CCED3C-B015-4562-8F3B-C686C7159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7293" y="1174314"/>
            <a:ext cx="5147551" cy="540810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форма применяется  в небольшом количестве экспериментальных школ.</a:t>
            </a:r>
          </a:p>
          <a:p>
            <a:pPr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Массовые школы применяют в своей работе отдельные элементы этого плана: обучение бригадой учителей, использование помощников учителей, занятия в больших аудиториях, организация самостоятельной работы учащихся в кабинетах.</a:t>
            </a:r>
          </a:p>
          <a:p>
            <a:pPr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развитие плана Трампа создаются </a:t>
            </a: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«неградуированные классы»: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предметы проходят и завершают изучение в разном темпе. Ученик по одному предмету может учиться в 5-ом классе, а по другому - в 3-ем классе.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463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3E908D-549B-45DB-BD6C-ABEF3A95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63" y="515330"/>
            <a:ext cx="10500670" cy="59363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Иные организационные формы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C394C0-A3B1-4336-AC8E-C44A73EB7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0573" y="1481825"/>
            <a:ext cx="4446740" cy="501751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/>
              <a:t>Эксперименты по созданию </a:t>
            </a:r>
            <a:r>
              <a:rPr lang="ru-RU" b="1" dirty="0">
                <a:solidFill>
                  <a:srgbClr val="C00000"/>
                </a:solidFill>
              </a:rPr>
              <a:t>«открытых школ»:</a:t>
            </a:r>
            <a:r>
              <a:rPr lang="ru-RU" dirty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ru-RU" sz="2400" dirty="0"/>
              <a:t>обучение проходит в учебных центрах с библиотеками, мастерскими, что ведет к разрушению самого института «школа».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CCED3C-B015-4562-8F3B-C686C7159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1217" y="1481825"/>
            <a:ext cx="4559473" cy="501751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Поиски форм обучения идут в направлении</a:t>
            </a:r>
          </a:p>
          <a:p>
            <a:pPr marL="0" indent="0" algn="ctr">
              <a:buNone/>
            </a:pPr>
            <a:r>
              <a:rPr lang="ru-RU" b="1" dirty="0"/>
              <a:t> индивидуализации, </a:t>
            </a:r>
            <a:r>
              <a:rPr lang="ru-RU" b="1" dirty="0" err="1"/>
              <a:t>психологизации</a:t>
            </a:r>
            <a:r>
              <a:rPr lang="ru-RU" b="1" dirty="0"/>
              <a:t>, </a:t>
            </a:r>
          </a:p>
          <a:p>
            <a:pPr marL="0" indent="0" algn="ctr">
              <a:buNone/>
            </a:pPr>
            <a:r>
              <a:rPr lang="ru-RU" b="1" dirty="0" err="1"/>
              <a:t>технизации</a:t>
            </a:r>
            <a:r>
              <a:rPr lang="ru-RU" b="1" dirty="0"/>
              <a:t> обучения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2682" y="4173270"/>
            <a:ext cx="8743167" cy="197533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«Не так важно приобретенное знание, </a:t>
            </a:r>
          </a:p>
          <a:p>
            <a:pPr algn="ctr"/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развитие способности мышления. </a:t>
            </a:r>
          </a:p>
          <a:p>
            <a:pPr algn="ctr"/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Образование есть то, что остается, когда все выученное забыто»</a:t>
            </a:r>
          </a:p>
          <a:p>
            <a:pPr algn="r"/>
            <a:r>
              <a:rPr lang="ru-RU" b="1" i="1" dirty="0">
                <a:solidFill>
                  <a:srgbClr val="C00000"/>
                </a:solidFill>
              </a:rPr>
              <a:t>Макс фон Лауэ</a:t>
            </a:r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немецкий физик, </a:t>
            </a:r>
          </a:p>
          <a:p>
            <a:pPr algn="r"/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лауреат Нобелевской премии по физике </a:t>
            </a:r>
          </a:p>
        </p:txBody>
      </p:sp>
    </p:spTree>
    <p:extLst>
      <p:ext uri="{BB962C8B-B14F-4D97-AF65-F5344CB8AC3E}">
        <p14:creationId xmlns:p14="http://schemas.microsoft.com/office/powerpoint/2010/main" val="1421880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07571" y="1891430"/>
            <a:ext cx="4634371" cy="460144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>
                <a:latin typeface="Arial Black" panose="020B0A04020102020204" pitchFamily="34" charset="0"/>
              </a:rPr>
              <a:t>Школа в Аарау</a:t>
            </a:r>
            <a:r>
              <a:rPr lang="ru-RU" sz="2400" dirty="0"/>
              <a:t> </a:t>
            </a:r>
          </a:p>
          <a:p>
            <a:pPr marL="0" indent="0">
              <a:buNone/>
            </a:pPr>
            <a:r>
              <a:rPr lang="ru-RU" sz="2400" dirty="0"/>
              <a:t>(близ </a:t>
            </a:r>
            <a:r>
              <a:rPr lang="ru-RU" sz="2400" dirty="0" err="1"/>
              <a:t>Бугдорфа</a:t>
            </a:r>
            <a:r>
              <a:rPr lang="ru-RU" sz="2400" dirty="0"/>
              <a:t>) открыта в 1801 г. (принципы организации обучения Песталоцци)</a:t>
            </a:r>
          </a:p>
          <a:p>
            <a:endParaRPr lang="ru-RU" sz="2400" dirty="0"/>
          </a:p>
          <a:p>
            <a:r>
              <a:rPr lang="ru-RU" sz="2400" dirty="0"/>
              <a:t> В 1895 г. поступил Альберт Эйнштейн (16 лет),учеба – 1 год.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считал важнейшим этапом своего духовного становления.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58542" y="1891429"/>
            <a:ext cx="5025888" cy="4681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? Поощрялась самобытность мышления.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? Открыл для себя силу зрительного воображения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? Открыл для себя особенности мышления, в котором ведущую роль играли геометрические образы и мышечные ощущения.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3766" y="285008"/>
            <a:ext cx="10890664" cy="14056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Историко-биографо-педагогический парадокс ?</a:t>
            </a:r>
          </a:p>
        </p:txBody>
      </p:sp>
      <p:cxnSp>
        <p:nvCxnSpPr>
          <p:cNvPr id="7" name="Прямая со стрелкой 6"/>
          <p:cNvCxnSpPr>
            <a:cxnSpLocks/>
          </p:cNvCxnSpPr>
          <p:nvPr/>
        </p:nvCxnSpPr>
        <p:spPr>
          <a:xfrm flipV="1">
            <a:off x="5389355" y="3788544"/>
            <a:ext cx="1069186" cy="215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cxnSpLocks/>
          </p:cNvCxnSpPr>
          <p:nvPr/>
        </p:nvCxnSpPr>
        <p:spPr>
          <a:xfrm flipV="1">
            <a:off x="5389355" y="2144586"/>
            <a:ext cx="1126153" cy="3795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cxnSpLocks/>
          </p:cNvCxnSpPr>
          <p:nvPr/>
        </p:nvCxnSpPr>
        <p:spPr>
          <a:xfrm flipV="1">
            <a:off x="5341942" y="5445244"/>
            <a:ext cx="1126153" cy="4951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4262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8250" y="222890"/>
            <a:ext cx="1107337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Тема</a:t>
            </a:r>
            <a:r>
              <a:rPr lang="en-US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10 </a:t>
            </a:r>
          </a:p>
          <a:p>
            <a:pPr algn="ctr"/>
            <a:r>
              <a:rPr lang="ru-RU" sz="3600" dirty="0">
                <a:latin typeface="Arial Black" panose="020B0A04020102020204" pitchFamily="34" charset="0"/>
                <a:cs typeface="Times New Roman" panose="02020603050405020304" pitchFamily="18" charset="0"/>
              </a:rPr>
              <a:t>ФОРМЫ ОРГАНИЗАЦИИ ОБУЧЕНИЯ </a:t>
            </a:r>
          </a:p>
          <a:p>
            <a:pPr algn="just"/>
            <a:endParaRPr lang="ru-RU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2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Вопросы:</a:t>
            </a:r>
          </a:p>
          <a:p>
            <a:pPr algn="ctr"/>
            <a:endParaRPr lang="ru-RU" sz="3200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о формах организации процесса обучения.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Виды организационных форм процесса обучения.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Особенности организации форм обучения в традиционной и новаторских дидактических системах. </a:t>
            </a:r>
            <a:endParaRPr lang="ru-RU" sz="3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41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8249" y="222890"/>
            <a:ext cx="1039697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i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600" i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Вопросы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о формах организации процесса обучения.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Виды организационных форм процесса обучения.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Особенности организации форм обучения в традиционной и новаторских дидактических системах. </a:t>
            </a: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16188" y="222890"/>
            <a:ext cx="665732" cy="66573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8249" y="2838990"/>
            <a:ext cx="107215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i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i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Литература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8250" y="3262745"/>
            <a:ext cx="102216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cs typeface="Times New Roman" panose="02020603050405020304" pitchFamily="18" charset="0"/>
            </a:endParaRPr>
          </a:p>
          <a:p>
            <a:endParaRPr lang="ru-RU" sz="2000" dirty="0">
              <a:cs typeface="Times New Roman" panose="02020603050405020304" pitchFamily="18" charset="0"/>
            </a:endParaRPr>
          </a:p>
          <a:p>
            <a:r>
              <a:rPr lang="ru-RU" sz="2000" dirty="0">
                <a:cs typeface="Times New Roman" panose="02020603050405020304" pitchFamily="18" charset="0"/>
              </a:rPr>
              <a:t>1. Арон, И. С. Педагогика : учебное пособие / И. С. Арон ; Поволжский государственный технологический университет. – Йошкар-Ола : Поволжский государственный технологический университет, 2018. – 144 с. : табл., схем. – Режим доступа: Университетская библиотека. – URL: </a:t>
            </a:r>
            <a:r>
              <a:rPr lang="ru-RU" sz="2000" dirty="0">
                <a:cs typeface="Times New Roman" panose="02020603050405020304" pitchFamily="18" charset="0"/>
                <a:hlinkClick r:id="rId4"/>
              </a:rPr>
              <a:t>https://biblioclub.ru</a:t>
            </a:r>
            <a:r>
              <a:rPr lang="ru-RU" sz="2000" dirty="0">
                <a:cs typeface="Times New Roman" panose="02020603050405020304" pitchFamily="18" charset="0"/>
              </a:rPr>
              <a:t>  (Доступ в библиотеке ИСЗ)</a:t>
            </a:r>
          </a:p>
          <a:p>
            <a:r>
              <a:rPr lang="ru-RU" sz="2000" dirty="0"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cs typeface="Times New Roman" panose="02020603050405020304" pitchFamily="18" charset="0"/>
              </a:rPr>
              <a:t>Засобина</a:t>
            </a:r>
            <a:r>
              <a:rPr lang="ru-RU" sz="2000" dirty="0">
                <a:cs typeface="Times New Roman" panose="02020603050405020304" pitchFamily="18" charset="0"/>
              </a:rPr>
              <a:t>, Г. А. Педагогика : учебное пособие / Г. А. </a:t>
            </a:r>
            <a:r>
              <a:rPr lang="ru-RU" sz="2000" dirty="0" err="1">
                <a:cs typeface="Times New Roman" panose="02020603050405020304" pitchFamily="18" charset="0"/>
              </a:rPr>
              <a:t>Засобина</a:t>
            </a:r>
            <a:r>
              <a:rPr lang="ru-RU" sz="2000" dirty="0">
                <a:cs typeface="Times New Roman" panose="02020603050405020304" pitchFamily="18" charset="0"/>
              </a:rPr>
              <a:t>, И. И. </a:t>
            </a:r>
            <a:r>
              <a:rPr lang="ru-RU" sz="2000" dirty="0" err="1">
                <a:cs typeface="Times New Roman" panose="02020603050405020304" pitchFamily="18" charset="0"/>
              </a:rPr>
              <a:t>Корягина</a:t>
            </a:r>
            <a:r>
              <a:rPr lang="ru-RU" sz="2000" dirty="0">
                <a:cs typeface="Times New Roman" panose="02020603050405020304" pitchFamily="18" charset="0"/>
              </a:rPr>
              <a:t>, Л. В. Куклина. – Москва ; Берлин : </a:t>
            </a:r>
            <a:r>
              <a:rPr lang="ru-RU" sz="2000" dirty="0" err="1">
                <a:cs typeface="Times New Roman" panose="02020603050405020304" pitchFamily="18" charset="0"/>
              </a:rPr>
              <a:t>Директ</a:t>
            </a:r>
            <a:r>
              <a:rPr lang="ru-RU" sz="2000" dirty="0">
                <a:cs typeface="Times New Roman" panose="02020603050405020304" pitchFamily="18" charset="0"/>
              </a:rPr>
              <a:t>-Медиа, 2015. – 252 с. : ил. – Режим доступа: Университетская библиотека. – URL: </a:t>
            </a:r>
            <a:r>
              <a:rPr lang="ru-RU" sz="2000" dirty="0">
                <a:cs typeface="Times New Roman" panose="02020603050405020304" pitchFamily="18" charset="0"/>
                <a:hlinkClick r:id="rId4"/>
              </a:rPr>
              <a:t>https://biblioclub.ru</a:t>
            </a:r>
            <a:r>
              <a:rPr lang="ru-RU" sz="2000" dirty="0">
                <a:cs typeface="Times New Roman" panose="02020603050405020304" pitchFamily="18" charset="0"/>
              </a:rPr>
              <a:t>  (Доступ в библиотеке ИСЗ)</a:t>
            </a:r>
          </a:p>
        </p:txBody>
      </p:sp>
    </p:spTree>
    <p:extLst>
      <p:ext uri="{BB962C8B-B14F-4D97-AF65-F5344CB8AC3E}">
        <p14:creationId xmlns:p14="http://schemas.microsoft.com/office/powerpoint/2010/main" val="2397364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88249-0CC7-472D-8DDF-6019BBD80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782" y="0"/>
            <a:ext cx="10519519" cy="588723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Организационные формы процесса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68E7B7-E3C4-4E92-AAD7-7BA9266C3C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1457" y="713984"/>
            <a:ext cx="10714687" cy="1640256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/>
              <a:t>Обучение</a:t>
            </a:r>
            <a:r>
              <a:rPr lang="ru-RU" sz="1800" dirty="0"/>
              <a:t> – целенаправленный процесс </a:t>
            </a:r>
            <a:r>
              <a:rPr lang="ru-RU" sz="1800" dirty="0">
                <a:solidFill>
                  <a:srgbClr val="C00000"/>
                </a:solidFill>
              </a:rPr>
              <a:t>организации и стимулирования </a:t>
            </a:r>
            <a:r>
              <a:rPr lang="ru-RU" sz="1800" dirty="0"/>
              <a:t>учебной деятельности обучающихся по овладению ими знаниями, умениями, навыками, формированию у них компетенций, развитию их творческих способностей (Кодекс) ; </a:t>
            </a:r>
          </a:p>
          <a:p>
            <a:pPr marL="0" indent="0">
              <a:buNone/>
            </a:pPr>
            <a:r>
              <a:rPr lang="ru-RU" sz="1800" b="1" i="1" dirty="0"/>
              <a:t>Обучение </a:t>
            </a:r>
            <a:r>
              <a:rPr lang="ru-RU" sz="1800" i="1" dirty="0"/>
              <a:t>– совместная деятельность педагога и обучающегося, их упорядоченное сотрудничество, направленное на достижение поставленной цели (Бороздина Г.В.)</a:t>
            </a:r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55920A-AED8-46A9-A801-3F3C6BBFB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1457" y="2885838"/>
            <a:ext cx="5523838" cy="1346834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1800" b="1" dirty="0"/>
              <a:t>Преподавание</a:t>
            </a:r>
            <a:r>
              <a:rPr lang="ru-RU" sz="1800" dirty="0"/>
              <a:t> – упорядоченная деятельность </a:t>
            </a:r>
            <a:r>
              <a:rPr lang="ru-RU" sz="1800" b="1" i="1" dirty="0"/>
              <a:t>педагога</a:t>
            </a:r>
            <a:r>
              <a:rPr lang="ru-RU" sz="1800" dirty="0"/>
              <a:t> по реализации цели и задач обучения; обеспечения информирования, восприятия, осознания, усвоения, упрочения и практического применения знаний.</a:t>
            </a:r>
          </a:p>
          <a:p>
            <a:endParaRPr lang="ru-RU" sz="1600" dirty="0"/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A0DBFA04-682F-4B73-876C-A0869B157911}"/>
              </a:ext>
            </a:extLst>
          </p:cNvPr>
          <p:cNvCxnSpPr>
            <a:cxnSpLocks/>
          </p:cNvCxnSpPr>
          <p:nvPr/>
        </p:nvCxnSpPr>
        <p:spPr>
          <a:xfrm flipH="1">
            <a:off x="4584526" y="2364591"/>
            <a:ext cx="1833007" cy="516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бъект 3">
            <a:extLst>
              <a:ext uri="{FF2B5EF4-FFF2-40B4-BE49-F238E27FC236}">
                <a16:creationId xmlns:a16="http://schemas.microsoft.com/office/drawing/2014/main" id="{8D8BEFF2-C4E5-4CB7-BE3B-315DFCC3C3E2}"/>
              </a:ext>
            </a:extLst>
          </p:cNvPr>
          <p:cNvSpPr txBox="1">
            <a:spLocks/>
          </p:cNvSpPr>
          <p:nvPr/>
        </p:nvSpPr>
        <p:spPr>
          <a:xfrm>
            <a:off x="6417533" y="2894766"/>
            <a:ext cx="4983498" cy="134683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sz="1800" b="1" dirty="0"/>
              <a:t>Учение </a:t>
            </a:r>
            <a:r>
              <a:rPr lang="ru-RU" sz="1800" dirty="0"/>
              <a:t>– процесс деятельности </a:t>
            </a:r>
            <a:r>
              <a:rPr lang="ru-RU" sz="1800" b="1" dirty="0"/>
              <a:t>об</a:t>
            </a:r>
            <a:r>
              <a:rPr lang="ru-RU" sz="1800" b="1" i="1" dirty="0"/>
              <a:t>учающегося</a:t>
            </a:r>
            <a:r>
              <a:rPr lang="ru-RU" sz="1800" dirty="0"/>
              <a:t>, в ходе которого у него формируются новые знания, умения, формы деятельности и поведения, совершенствуются ранее приобретенные.</a:t>
            </a:r>
          </a:p>
          <a:p>
            <a:endParaRPr lang="ru-RU" sz="1600" dirty="0"/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CC532027-F42F-4538-ADF6-E538701896EE}"/>
              </a:ext>
            </a:extLst>
          </p:cNvPr>
          <p:cNvCxnSpPr>
            <a:cxnSpLocks/>
          </p:cNvCxnSpPr>
          <p:nvPr/>
        </p:nvCxnSpPr>
        <p:spPr>
          <a:xfrm>
            <a:off x="6422571" y="2375688"/>
            <a:ext cx="1368618" cy="505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бъект 3">
            <a:extLst>
              <a:ext uri="{FF2B5EF4-FFF2-40B4-BE49-F238E27FC236}">
                <a16:creationId xmlns:a16="http://schemas.microsoft.com/office/drawing/2014/main" id="{6B31FCB6-7603-4696-8EE9-0F1133391A5B}"/>
              </a:ext>
            </a:extLst>
          </p:cNvPr>
          <p:cNvSpPr txBox="1">
            <a:spLocks/>
          </p:cNvSpPr>
          <p:nvPr/>
        </p:nvSpPr>
        <p:spPr>
          <a:xfrm>
            <a:off x="701457" y="4919312"/>
            <a:ext cx="10699574" cy="164025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sz="1800" b="1" dirty="0">
              <a:solidFill>
                <a:srgbClr val="C0000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ОРГАНИЗАЦИЯ</a:t>
            </a:r>
            <a:r>
              <a:rPr lang="ru-RU" sz="18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ОБУЧЕНИЯ –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УПОРЯДОЧЕНИЕ ДИДАКТИЧЕСКОГО ПРОЦЕССА ПО ОПРЕДЕЛЕННЫМ КРИТЕРИЯМ, ПРИДАНИЕ ЕМУ НЕОБХОДИМОЙ </a:t>
            </a:r>
            <a:r>
              <a:rPr lang="ru-RU" sz="18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ФОРМЫ </a:t>
            </a:r>
            <a:r>
              <a:rPr lang="ru-RU" sz="18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ДЛЯ РЕАЛИЗАЦИИ ПОСТАВЛЕННОЙ ЦЕЛИ.</a:t>
            </a:r>
          </a:p>
          <a:p>
            <a:endParaRPr lang="ru-RU" sz="1600" dirty="0"/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66FDA73A-439E-44C8-8D6E-FE8587C27FC3}"/>
              </a:ext>
            </a:extLst>
          </p:cNvPr>
          <p:cNvCxnSpPr>
            <a:cxnSpLocks/>
          </p:cNvCxnSpPr>
          <p:nvPr/>
        </p:nvCxnSpPr>
        <p:spPr>
          <a:xfrm>
            <a:off x="3781447" y="4232672"/>
            <a:ext cx="2636086" cy="677712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2BB99055-C9B8-45CC-BFF7-356CE93E9290}"/>
              </a:ext>
            </a:extLst>
          </p:cNvPr>
          <p:cNvCxnSpPr>
            <a:cxnSpLocks/>
          </p:cNvCxnSpPr>
          <p:nvPr/>
        </p:nvCxnSpPr>
        <p:spPr>
          <a:xfrm flipH="1">
            <a:off x="6417533" y="4241600"/>
            <a:ext cx="2265529" cy="644761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38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511380-0A55-4452-8E59-73B1C47AC004}"/>
              </a:ext>
            </a:extLst>
          </p:cNvPr>
          <p:cNvSpPr/>
          <p:nvPr/>
        </p:nvSpPr>
        <p:spPr>
          <a:xfrm>
            <a:off x="154781" y="-88190"/>
            <a:ext cx="1156958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be-BY" sz="2800" b="1" dirty="0">
                <a:solidFill>
                  <a:srgbClr val="08376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Segoe UI Black" panose="020B0A02040204020203" pitchFamily="34" charset="0"/>
                <a:cs typeface="Times New Roman" pitchFamily="18" charset="0"/>
              </a:rPr>
              <a:t>Формы организации обучения </a:t>
            </a:r>
          </a:p>
          <a:p>
            <a:pPr algn="ctr">
              <a:defRPr/>
            </a:pPr>
            <a:r>
              <a:rPr lang="be-BY" sz="2800" b="1" dirty="0">
                <a:solidFill>
                  <a:srgbClr val="08376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Segoe UI Black" panose="020B0A02040204020203" pitchFamily="34" charset="0"/>
                <a:cs typeface="Times New Roman" pitchFamily="18" charset="0"/>
              </a:rPr>
              <a:t>в структуре целостного педагогического процесса (единство обучения, воспитания и развития)</a:t>
            </a:r>
            <a:endParaRPr lang="ru-RU" sz="2800" dirty="0">
              <a:solidFill>
                <a:srgbClr val="08376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ea typeface="Segoe UI Black" panose="020B0A02040204020203" pitchFamily="34" charset="0"/>
              <a:cs typeface="Arial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21AA053-51C5-49B6-BA72-AE1FA9EC5D97}"/>
              </a:ext>
            </a:extLst>
          </p:cNvPr>
          <p:cNvSpPr/>
          <p:nvPr/>
        </p:nvSpPr>
        <p:spPr>
          <a:xfrm>
            <a:off x="4897232" y="1428394"/>
            <a:ext cx="2857500" cy="9286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Педагог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6389" name="Прямая соединительная линия 10">
            <a:extLst>
              <a:ext uri="{FF2B5EF4-FFF2-40B4-BE49-F238E27FC236}">
                <a16:creationId xmlns:a16="http://schemas.microsoft.com/office/drawing/2014/main" id="{70C7E9B5-CD53-4A66-8E0C-3D0CB0BF652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5350" y="2474062"/>
            <a:ext cx="7573966" cy="34801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0D36578-0D69-4C5D-B257-7F8EA4EDC8DB}"/>
              </a:ext>
            </a:extLst>
          </p:cNvPr>
          <p:cNvSpPr/>
          <p:nvPr/>
        </p:nvSpPr>
        <p:spPr>
          <a:xfrm>
            <a:off x="1485105" y="3045486"/>
            <a:ext cx="1357313" cy="64293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Цель</a:t>
            </a: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B3F6F6C-3B2B-4315-96AD-546B621B27C4}"/>
              </a:ext>
            </a:extLst>
          </p:cNvPr>
          <p:cNvSpPr/>
          <p:nvPr/>
        </p:nvSpPr>
        <p:spPr>
          <a:xfrm>
            <a:off x="1489075" y="4179094"/>
            <a:ext cx="1357313" cy="642938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be-BY" sz="2200" dirty="0">
              <a:solidFill>
                <a:srgbClr val="083763"/>
              </a:solidFill>
              <a:cs typeface="Arial" charset="0"/>
            </a:endParaRPr>
          </a:p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Цель</a:t>
            </a: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5675FAD-3810-49F0-B784-B1133AB12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3080363"/>
            <a:ext cx="13573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задачи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700AC76-74AF-4412-8D80-D65C3DF03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4215910"/>
            <a:ext cx="1357312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задачи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068D3ED-D815-4BF3-B201-35717C77C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321" y="3090556"/>
            <a:ext cx="14970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содержание</a:t>
            </a:r>
            <a:endParaRPr lang="ru-RU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FFB5BF8C-FE72-4B94-A3E2-27C1BBB9A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323" y="4251369"/>
            <a:ext cx="1497010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be-BY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be-BY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содержание</a:t>
            </a:r>
            <a:endParaRPr lang="ru-RU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EC16F98-BA15-463D-8879-742E5BFFB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7026" y="3080362"/>
            <a:ext cx="13573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методы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EFBBC5B-A113-4E95-B22B-78D5524D6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362" y="4275288"/>
            <a:ext cx="1357312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методы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39E47FB6-87AF-4177-A8DE-D983EBEFC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695" y="3080364"/>
            <a:ext cx="1357313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средства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A1604E4-F451-4FF0-BECF-F421ED9A9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420" y="4275288"/>
            <a:ext cx="1357313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средства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FFC547B5-6283-43B8-970E-4694D4C576D7}"/>
              </a:ext>
            </a:extLst>
          </p:cNvPr>
          <p:cNvSpPr/>
          <p:nvPr/>
        </p:nvSpPr>
        <p:spPr>
          <a:xfrm>
            <a:off x="9132094" y="3033951"/>
            <a:ext cx="1357312" cy="6429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C00000"/>
                </a:solidFill>
                <a:cs typeface="Arial" charset="0"/>
              </a:rPr>
              <a:t>формы</a:t>
            </a:r>
            <a:endParaRPr lang="ru-RU" sz="2200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B0976E6C-564C-44EE-9A0E-62207D9F7713}"/>
              </a:ext>
            </a:extLst>
          </p:cNvPr>
          <p:cNvSpPr/>
          <p:nvPr/>
        </p:nvSpPr>
        <p:spPr>
          <a:xfrm>
            <a:off x="9082229" y="4290021"/>
            <a:ext cx="1357312" cy="6429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C00000"/>
                </a:solidFill>
                <a:cs typeface="Arial" charset="0"/>
              </a:rPr>
              <a:t>формы</a:t>
            </a:r>
            <a:endParaRPr lang="ru-RU" sz="2200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61F76F01-558F-48BA-A539-587649C92160}"/>
              </a:ext>
            </a:extLst>
          </p:cNvPr>
          <p:cNvSpPr/>
          <p:nvPr/>
        </p:nvSpPr>
        <p:spPr>
          <a:xfrm>
            <a:off x="4897231" y="5610869"/>
            <a:ext cx="2857500" cy="9286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Обучающийся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6403" name="Прямая соединительная линия 35">
            <a:extLst>
              <a:ext uri="{FF2B5EF4-FFF2-40B4-BE49-F238E27FC236}">
                <a16:creationId xmlns:a16="http://schemas.microsoft.com/office/drawing/2014/main" id="{80CA8C9C-1BE0-48BC-9B45-35A1696C464A}"/>
              </a:ext>
            </a:extLst>
          </p:cNvPr>
          <p:cNvCxnSpPr>
            <a:cxnSpLocks noChangeShapeType="1"/>
            <a:stCxn id="6" idx="2"/>
          </p:cNvCxnSpPr>
          <p:nvPr/>
        </p:nvCxnSpPr>
        <p:spPr bwMode="auto">
          <a:xfrm flipH="1">
            <a:off x="6325981" y="2357081"/>
            <a:ext cx="1" cy="161975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6C7DF066-FC78-4CCF-BE52-221445CE1332}"/>
              </a:ext>
            </a:extLst>
          </p:cNvPr>
          <p:cNvCxnSpPr>
            <a:cxnSpLocks/>
          </p:cNvCxnSpPr>
          <p:nvPr/>
        </p:nvCxnSpPr>
        <p:spPr>
          <a:xfrm flipV="1">
            <a:off x="6167438" y="5442411"/>
            <a:ext cx="0" cy="168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406" name="Прямая соединительная линия 45">
            <a:extLst>
              <a:ext uri="{FF2B5EF4-FFF2-40B4-BE49-F238E27FC236}">
                <a16:creationId xmlns:a16="http://schemas.microsoft.com/office/drawing/2014/main" id="{AA19880A-D0F3-4F67-ACD4-B239CB302C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739315" y="2510487"/>
            <a:ext cx="1625371" cy="8569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7" name="Прямая соединительная линия 46">
            <a:extLst>
              <a:ext uri="{FF2B5EF4-FFF2-40B4-BE49-F238E27FC236}">
                <a16:creationId xmlns:a16="http://schemas.microsoft.com/office/drawing/2014/main" id="{D59B1A2A-455F-47EA-A36D-787BB3154D1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5350" y="5440823"/>
            <a:ext cx="9199336" cy="0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0" name="Прямая со стрелкой 50">
            <a:extLst>
              <a:ext uri="{FF2B5EF4-FFF2-40B4-BE49-F238E27FC236}">
                <a16:creationId xmlns:a16="http://schemas.microsoft.com/office/drawing/2014/main" id="{71EA8C96-83F7-41AC-AE39-C4002F8698A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881982" y="27590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1" name="Прямая со стрелкой 51">
            <a:extLst>
              <a:ext uri="{FF2B5EF4-FFF2-40B4-BE49-F238E27FC236}">
                <a16:creationId xmlns:a16="http://schemas.microsoft.com/office/drawing/2014/main" id="{D1089237-C76D-4AE8-8DD6-E0C4B8D3D82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525045" y="27764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2" name="Прямая со стрелкой 52">
            <a:extLst>
              <a:ext uri="{FF2B5EF4-FFF2-40B4-BE49-F238E27FC236}">
                <a16:creationId xmlns:a16="http://schemas.microsoft.com/office/drawing/2014/main" id="{13A12C2A-9523-4CC0-8E85-8880E4DC657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112235" y="27764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3" name="Прямая со стрелкой 53">
            <a:extLst>
              <a:ext uri="{FF2B5EF4-FFF2-40B4-BE49-F238E27FC236}">
                <a16:creationId xmlns:a16="http://schemas.microsoft.com/office/drawing/2014/main" id="{2C482F7F-0C16-4974-8D94-ED1DC0659D4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661017" y="2856709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4" name="Прямая со стрелкой 54">
            <a:extLst>
              <a:ext uri="{FF2B5EF4-FFF2-40B4-BE49-F238E27FC236}">
                <a16:creationId xmlns:a16="http://schemas.microsoft.com/office/drawing/2014/main" id="{11CDBA66-586F-4F86-A531-B3520D2D1F2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069822" y="2804012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5" name="Прямая со стрелкой 55">
            <a:extLst>
              <a:ext uri="{FF2B5EF4-FFF2-40B4-BE49-F238E27FC236}">
                <a16:creationId xmlns:a16="http://schemas.microsoft.com/office/drawing/2014/main" id="{D044569C-5409-4821-A92E-D4D7BB4352E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74432" y="2508863"/>
            <a:ext cx="0" cy="571501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6" name="Прямая со стрелкой 57">
            <a:extLst>
              <a:ext uri="{FF2B5EF4-FFF2-40B4-BE49-F238E27FC236}">
                <a16:creationId xmlns:a16="http://schemas.microsoft.com/office/drawing/2014/main" id="{275C1C6C-067C-44E2-A90C-C31D81CFB5E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878806" y="5155866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7" name="Прямая со стрелкой 58">
            <a:extLst>
              <a:ext uri="{FF2B5EF4-FFF2-40B4-BE49-F238E27FC236}">
                <a16:creationId xmlns:a16="http://schemas.microsoft.com/office/drawing/2014/main" id="{CACE2241-5982-48C7-9B4E-D2105CD89DB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509613" y="5155866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8" name="Прямая со стрелкой 59">
            <a:extLst>
              <a:ext uri="{FF2B5EF4-FFF2-40B4-BE49-F238E27FC236}">
                <a16:creationId xmlns:a16="http://schemas.microsoft.com/office/drawing/2014/main" id="{4CA7491B-B8CD-4CA5-A7A7-139D40F652A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060951" y="5131205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9" name="Прямая со стрелкой 60">
            <a:extLst>
              <a:ext uri="{FF2B5EF4-FFF2-40B4-BE49-F238E27FC236}">
                <a16:creationId xmlns:a16="http://schemas.microsoft.com/office/drawing/2014/main" id="{D1ED05FE-8887-4BAB-9169-ABA61250CA9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6682089" y="5179264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20" name="Прямая со стрелкой 61">
            <a:extLst>
              <a:ext uri="{FF2B5EF4-FFF2-40B4-BE49-F238E27FC236}">
                <a16:creationId xmlns:a16="http://schemas.microsoft.com/office/drawing/2014/main" id="{25326562-F0E9-4A93-BAC1-D61AF43FCE0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8166894" y="5191696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21" name="Прямая со стрелкой 62">
            <a:extLst>
              <a:ext uri="{FF2B5EF4-FFF2-40B4-BE49-F238E27FC236}">
                <a16:creationId xmlns:a16="http://schemas.microsoft.com/office/drawing/2014/main" id="{00A3A141-C114-47A1-90CF-AA71CC6A5CF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9474341" y="5191695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Овал 1">
            <a:extLst>
              <a:ext uri="{FF2B5EF4-FFF2-40B4-BE49-F238E27FC236}">
                <a16:creationId xmlns:a16="http://schemas.microsoft.com/office/drawing/2014/main" id="{B65D36EB-3FAE-40D7-8092-A12A5C130420}"/>
              </a:ext>
            </a:extLst>
          </p:cNvPr>
          <p:cNvSpPr/>
          <p:nvPr/>
        </p:nvSpPr>
        <p:spPr>
          <a:xfrm>
            <a:off x="9132094" y="1399552"/>
            <a:ext cx="2756623" cy="79419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Относительно структуры процесса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C08B254-3715-4498-A1FB-2A43CA84B344}"/>
              </a:ext>
            </a:extLst>
          </p:cNvPr>
          <p:cNvSpPr/>
          <p:nvPr/>
        </p:nvSpPr>
        <p:spPr>
          <a:xfrm>
            <a:off x="10635391" y="3062962"/>
            <a:ext cx="1458589" cy="64293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rgbClr val="083763"/>
                </a:solidFill>
                <a:cs typeface="Arial" charset="0"/>
              </a:rPr>
              <a:t>результаты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8DC7B8CF-BC5C-494E-B525-32FED16A79C1}"/>
              </a:ext>
            </a:extLst>
          </p:cNvPr>
          <p:cNvSpPr/>
          <p:nvPr/>
        </p:nvSpPr>
        <p:spPr>
          <a:xfrm>
            <a:off x="10627996" y="4227972"/>
            <a:ext cx="1427161" cy="64293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dirty="0">
              <a:solidFill>
                <a:srgbClr val="083763"/>
              </a:solidFill>
              <a:cs typeface="Arial" charset="0"/>
            </a:endParaRPr>
          </a:p>
          <a:p>
            <a:pPr algn="ctr">
              <a:defRPr/>
            </a:pPr>
            <a:r>
              <a:rPr lang="ru-RU" dirty="0">
                <a:solidFill>
                  <a:srgbClr val="083763"/>
                </a:solidFill>
                <a:cs typeface="Arial" charset="0"/>
              </a:rPr>
              <a:t>результаты</a:t>
            </a:r>
          </a:p>
          <a:p>
            <a:pPr algn="ctr"/>
            <a:endParaRPr lang="ru-RU" dirty="0"/>
          </a:p>
        </p:txBody>
      </p:sp>
      <p:cxnSp>
        <p:nvCxnSpPr>
          <p:cNvPr id="41" name="Прямая со стрелкой 55">
            <a:extLst>
              <a:ext uri="{FF2B5EF4-FFF2-40B4-BE49-F238E27FC236}">
                <a16:creationId xmlns:a16="http://schemas.microsoft.com/office/drawing/2014/main" id="{79A5ED05-B75F-46BB-9525-34819DB8917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1340782" y="2500316"/>
            <a:ext cx="9754" cy="545246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 стрелкой 62">
            <a:extLst>
              <a:ext uri="{FF2B5EF4-FFF2-40B4-BE49-F238E27FC236}">
                <a16:creationId xmlns:a16="http://schemas.microsoft.com/office/drawing/2014/main" id="{E82D6E61-16DE-4990-B3EC-1D0AA98822F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1088384" y="5179263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Прямая со стрелкой 10"/>
          <p:cNvCxnSpPr>
            <a:stCxn id="19" idx="2"/>
          </p:cNvCxnSpPr>
          <p:nvPr/>
        </p:nvCxnSpPr>
        <p:spPr>
          <a:xfrm flipH="1">
            <a:off x="2163761" y="368842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flipH="1">
            <a:off x="3770817" y="3747838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5203826" y="3725239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6759870" y="3773130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H="1">
            <a:off x="8471408" y="3799350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>
            <a:off x="9760884" y="373997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>
            <a:off x="11384620" y="373997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899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Текст 5">
            <a:extLst>
              <a:ext uri="{FF2B5EF4-FFF2-40B4-BE49-F238E27FC236}">
                <a16:creationId xmlns:a16="http://schemas.microsoft.com/office/drawing/2014/main" id="{93389F92-0317-4E4A-9A20-0F1279597854}"/>
              </a:ext>
            </a:extLst>
          </p:cNvPr>
          <p:cNvSpPr txBox="1">
            <a:spLocks/>
          </p:cNvSpPr>
          <p:nvPr/>
        </p:nvSpPr>
        <p:spPr bwMode="auto">
          <a:xfrm>
            <a:off x="939452" y="541532"/>
            <a:ext cx="10496810" cy="503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None/>
            </a:pPr>
            <a:r>
              <a:rPr lang="be-BY" altLang="ru-RU" sz="3200" b="1" u="sng" dirty="0">
                <a:solidFill>
                  <a:srgbClr val="083763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Закономерности педагогического процесса</a:t>
            </a:r>
            <a:endParaRPr lang="be-BY" altLang="ru-RU" sz="3200" b="1" dirty="0">
              <a:solidFill>
                <a:schemeClr val="accent1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sz="2000" dirty="0">
                <a:latin typeface="+mn-lt"/>
                <a:cs typeface="Times New Roman" panose="02020603050405020304" pitchFamily="18" charset="0"/>
              </a:rPr>
              <a:t>процесс </a:t>
            </a:r>
            <a:r>
              <a:rPr lang="ru-RU" sz="2000" b="1" dirty="0">
                <a:latin typeface="+mn-lt"/>
                <a:cs typeface="Times New Roman" panose="02020603050405020304" pitchFamily="18" charset="0"/>
              </a:rPr>
              <a:t>обучения </a:t>
            </a:r>
            <a:r>
              <a:rPr lang="ru-RU" sz="2000" dirty="0">
                <a:latin typeface="+mn-lt"/>
                <a:cs typeface="Times New Roman" panose="02020603050405020304" pitchFamily="18" charset="0"/>
              </a:rPr>
              <a:t>органически связан с процессами </a:t>
            </a:r>
            <a:r>
              <a:rPr lang="ru-RU" sz="2000" b="1" dirty="0">
                <a:latin typeface="+mn-lt"/>
                <a:cs typeface="Times New Roman" panose="02020603050405020304" pitchFamily="18" charset="0"/>
              </a:rPr>
              <a:t>воспитания и развития</a:t>
            </a:r>
            <a:r>
              <a:rPr lang="ru-RU" sz="2000" dirty="0">
                <a:latin typeface="+mn-lt"/>
                <a:cs typeface="Times New Roman" panose="02020603050405020304" pitchFamily="18" charset="0"/>
              </a:rPr>
              <a:t>, которые в совокупности образуют целостный процесс образования человека;</a:t>
            </a:r>
            <a:r>
              <a:rPr lang="be-BY" altLang="ru-RU" sz="2000" dirty="0">
                <a:latin typeface="+mn-lt"/>
                <a:cs typeface="Times New Roman" panose="02020603050405020304" pitchFamily="18" charset="0"/>
              </a:rPr>
              <a:t> </a:t>
            </a:r>
            <a:endParaRPr lang="en-US" altLang="ru-RU" sz="2000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sz="2000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sz="2000" dirty="0">
                <a:latin typeface="+mn-lt"/>
                <a:cs typeface="Times New Roman" panose="02020603050405020304" pitchFamily="18" charset="0"/>
              </a:rPr>
              <a:t>в процессе обучения естественным образом связаны процессы </a:t>
            </a:r>
            <a:r>
              <a:rPr lang="ru-RU" sz="2000" b="1" dirty="0">
                <a:latin typeface="+mn-lt"/>
                <a:cs typeface="Times New Roman" panose="02020603050405020304" pitchFamily="18" charset="0"/>
              </a:rPr>
              <a:t>преподавания и учения</a:t>
            </a:r>
            <a:r>
              <a:rPr lang="ru-RU" sz="2000" dirty="0">
                <a:latin typeface="+mn-lt"/>
                <a:cs typeface="Times New Roman" panose="02020603050405020304" pitchFamily="18" charset="0"/>
              </a:rPr>
              <a:t>, деятельность педагога и обучающегося; </a:t>
            </a: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sz="2000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sz="2000" dirty="0">
                <a:latin typeface="+mn-lt"/>
                <a:cs typeface="Times New Roman" panose="02020603050405020304" pitchFamily="18" charset="0"/>
              </a:rPr>
              <a:t>в процессе обучения логически связаны </a:t>
            </a:r>
            <a:r>
              <a:rPr lang="ru-RU" sz="2000" b="1" dirty="0">
                <a:latin typeface="+mn-lt"/>
                <a:cs typeface="Times New Roman" panose="02020603050405020304" pitchFamily="18" charset="0"/>
              </a:rPr>
              <a:t>все его элементы</a:t>
            </a:r>
            <a:r>
              <a:rPr lang="ru-RU" sz="2000" dirty="0">
                <a:latin typeface="+mn-lt"/>
                <a:cs typeface="Times New Roman" panose="02020603050405020304" pitchFamily="18" charset="0"/>
              </a:rPr>
              <a:t> – цель, задачи, содержание, средства, методы,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Times New Roman" panose="02020603050405020304" pitchFamily="18" charset="0"/>
              </a:rPr>
              <a:t>формы;</a:t>
            </a: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be-BY" altLang="ru-RU" sz="14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ФОРМЫ ОРГАНИЗАЦИИ ОБУЧЕНИЯ ЗАВИСЯТ ОТ ПОСТАВЛЕННЫХ ЦЕЛЕЙ И ЗАДАЧ, СОДЕРЖАНИЯ ОБУЧЕНИЯ, ВЫБРАННЫХ СРЕДСТВ И МЕТОДОВ</a:t>
            </a: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1" hangingPunct="1">
              <a:buClr>
                <a:srgbClr val="0BD0D9"/>
              </a:buClr>
              <a:buFont typeface="Arial" panose="020B0604020202020204" pitchFamily="34" charset="0"/>
              <a:buChar char="•"/>
            </a:pPr>
            <a:r>
              <a:rPr lang="be-BY" altLang="ru-RU" sz="2000" dirty="0">
                <a:latin typeface="+mn-lt"/>
                <a:cs typeface="Times New Roman" panose="02020603050405020304" pitchFamily="18" charset="0"/>
              </a:rPr>
              <a:t>Гармоничная </a:t>
            </a:r>
            <a:r>
              <a:rPr lang="be-BY" altLang="ru-RU" sz="2000" b="1" dirty="0">
                <a:latin typeface="+mn-lt"/>
                <a:cs typeface="Times New Roman" panose="02020603050405020304" pitchFamily="18" charset="0"/>
              </a:rPr>
              <a:t>взаимосвязь всех компонентов </a:t>
            </a:r>
            <a:r>
              <a:rPr lang="be-BY" altLang="ru-RU" sz="2000" dirty="0">
                <a:latin typeface="+mn-lt"/>
                <a:cs typeface="Times New Roman" panose="02020603050405020304" pitchFamily="18" charset="0"/>
              </a:rPr>
              <a:t>педагогического процесса обеспечивают его результативность, достижение результатов, которые соответствуют поставленной цели.</a:t>
            </a:r>
            <a:endParaRPr lang="en-US" altLang="ru-RU" sz="2000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dirty="0"/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be-BY" altLang="ru-RU" sz="2000" dirty="0"/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be-BY" altLang="ru-RU" sz="2000" dirty="0"/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sz="2000" dirty="0"/>
          </a:p>
        </p:txBody>
      </p:sp>
      <p:sp>
        <p:nvSpPr>
          <p:cNvPr id="2" name="Арка 1"/>
          <p:cNvSpPr/>
          <p:nvPr/>
        </p:nvSpPr>
        <p:spPr>
          <a:xfrm flipV="1">
            <a:off x="1229909" y="5620606"/>
            <a:ext cx="9915896" cy="605642"/>
          </a:xfrm>
          <a:prstGeom prst="blockArc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E3F96-EC2C-46F6-A819-B5DC85BB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619" y="317209"/>
            <a:ext cx="9993594" cy="1059305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 Black" panose="020B0A04020102020204" pitchFamily="34" charset="0"/>
              </a:rPr>
              <a:t>Формы организации обучения – </a:t>
            </a:r>
            <a:r>
              <a:rPr lang="ru-RU" sz="2200" dirty="0">
                <a:latin typeface="Arial Black" panose="020B0A04020102020204" pitchFamily="34" charset="0"/>
              </a:rPr>
              <a:t>это внешнее выражение согласованной деятельности педагога и обучающихся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2EDD34-A46A-4D53-A81F-8C6463819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9661" y="2219498"/>
            <a:ext cx="3244241" cy="432129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b="1" dirty="0"/>
              <a:t>Формы организации обучения социально обусловлены, </a:t>
            </a:r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r>
              <a:rPr lang="ru-RU" sz="2400" b="1" dirty="0"/>
              <a:t>возникают и совершенствуются с развитием дидактических систем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8B272B-A7EE-4FA8-922C-9D89CFF1C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6088" y="2219498"/>
            <a:ext cx="5816251" cy="432129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Организационные формы обучения классифицируются по критериям: </a:t>
            </a:r>
          </a:p>
          <a:p>
            <a:pPr marL="0" indent="0">
              <a:buNone/>
            </a:pPr>
            <a:r>
              <a:rPr lang="ru-RU" sz="2400" dirty="0"/>
              <a:t>1. количество обучающихся; </a:t>
            </a:r>
          </a:p>
          <a:p>
            <a:pPr marL="0" indent="0">
              <a:buNone/>
            </a:pPr>
            <a:r>
              <a:rPr lang="ru-RU" sz="2400" dirty="0"/>
              <a:t>2. место учебы; </a:t>
            </a:r>
          </a:p>
          <a:p>
            <a:pPr marL="0" indent="0">
              <a:buNone/>
            </a:pPr>
            <a:r>
              <a:rPr lang="ru-RU" sz="2400" dirty="0"/>
              <a:t>3. продолжительность учебных занятий;</a:t>
            </a:r>
          </a:p>
          <a:p>
            <a:pPr marL="0" indent="0">
              <a:buNone/>
            </a:pPr>
            <a:r>
              <a:rPr lang="ru-RU" sz="2400" dirty="0"/>
              <a:t>4.  соответствие решаемым дидактическим задачам;</a:t>
            </a:r>
          </a:p>
          <a:p>
            <a:pPr marL="0" indent="0">
              <a:buNone/>
            </a:pPr>
            <a:r>
              <a:rPr lang="ru-RU" sz="2400" dirty="0"/>
              <a:t>5.  место урока (конкретного занятия)  в системе занятий и др.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5194E805-AD44-4405-BFB2-40D47D07658F}"/>
              </a:ext>
            </a:extLst>
          </p:cNvPr>
          <p:cNvSpPr/>
          <p:nvPr/>
        </p:nvSpPr>
        <p:spPr>
          <a:xfrm>
            <a:off x="5882278" y="1246282"/>
            <a:ext cx="5270061" cy="7481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организационная форма обучения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019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B8AA31-CCCA-490A-B1A7-5B68CA753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ru-RU" sz="3600" dirty="0">
                <a:latin typeface="Arial Black" panose="020B0A04020102020204" pitchFamily="34" charset="0"/>
              </a:rPr>
              <a:t>Организационные формы обучения </a:t>
            </a: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в зависимости от количества обучающихся: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4A4A2A-3291-4357-B300-863896398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28592" y="2079321"/>
            <a:ext cx="5756885" cy="40208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Фронтальные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(массовые, коллективные)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Групповые </a:t>
            </a:r>
            <a:r>
              <a:rPr lang="ru-RU" dirty="0"/>
              <a:t>(</a:t>
            </a:r>
            <a:r>
              <a:rPr lang="ru-RU" dirty="0" err="1"/>
              <a:t>микрогрупповые</a:t>
            </a:r>
            <a:r>
              <a:rPr lang="ru-RU" dirty="0"/>
              <a:t>, мелкогрупповые)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Индивидуальные</a:t>
            </a:r>
          </a:p>
          <a:p>
            <a:endParaRPr lang="ru-RU" dirty="0"/>
          </a:p>
        </p:txBody>
      </p:sp>
      <p:pic>
        <p:nvPicPr>
          <p:cNvPr id="8" name="Объект 7" descr="Группа людей">
            <a:extLst>
              <a:ext uri="{FF2B5EF4-FFF2-40B4-BE49-F238E27FC236}">
                <a16:creationId xmlns:a16="http://schemas.microsoft.com/office/drawing/2014/main" id="{DF370739-5371-448E-AFB9-6332C4FE456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7178" y="1968183"/>
            <a:ext cx="2359232" cy="1187300"/>
          </a:xfrm>
        </p:spPr>
      </p:pic>
      <p:pic>
        <p:nvPicPr>
          <p:cNvPr id="10" name="Рисунок 9" descr="Дети">
            <a:extLst>
              <a:ext uri="{FF2B5EF4-FFF2-40B4-BE49-F238E27FC236}">
                <a16:creationId xmlns:a16="http://schemas.microsoft.com/office/drawing/2014/main" id="{5EEF5CB0-B61A-4F28-853E-BEE500735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89322" y="3432978"/>
            <a:ext cx="1814946" cy="1261493"/>
          </a:xfrm>
          <a:prstGeom prst="rect">
            <a:avLst/>
          </a:prstGeom>
        </p:spPr>
      </p:pic>
      <p:pic>
        <p:nvPicPr>
          <p:cNvPr id="12" name="Рисунок 11" descr="Человек ест">
            <a:extLst>
              <a:ext uri="{FF2B5EF4-FFF2-40B4-BE49-F238E27FC236}">
                <a16:creationId xmlns:a16="http://schemas.microsoft.com/office/drawing/2014/main" id="{63109864-2401-41B8-94CE-6B60107EB0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93165" y="4694471"/>
            <a:ext cx="1607259" cy="1607259"/>
          </a:xfrm>
          <a:prstGeom prst="rect">
            <a:avLst/>
          </a:prstGeom>
        </p:spPr>
      </p:pic>
      <p:sp>
        <p:nvSpPr>
          <p:cNvPr id="4" name="Стрелка: вправо 3">
            <a:extLst>
              <a:ext uri="{FF2B5EF4-FFF2-40B4-BE49-F238E27FC236}">
                <a16:creationId xmlns:a16="http://schemas.microsoft.com/office/drawing/2014/main" id="{343B28F5-8514-41CD-98C2-6DB9DDCD6FE4}"/>
              </a:ext>
            </a:extLst>
          </p:cNvPr>
          <p:cNvSpPr/>
          <p:nvPr/>
        </p:nvSpPr>
        <p:spPr>
          <a:xfrm>
            <a:off x="6483995" y="24360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12393993-157E-4086-AF28-9AC6C6D0AE9B}"/>
              </a:ext>
            </a:extLst>
          </p:cNvPr>
          <p:cNvSpPr/>
          <p:nvPr/>
        </p:nvSpPr>
        <p:spPr>
          <a:xfrm>
            <a:off x="6483995" y="378025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E98ACB4C-9F50-4C4B-85BE-1F7206961676}"/>
              </a:ext>
            </a:extLst>
          </p:cNvPr>
          <p:cNvSpPr/>
          <p:nvPr/>
        </p:nvSpPr>
        <p:spPr>
          <a:xfrm>
            <a:off x="6483995" y="534556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744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B8AA31-CCCA-490A-B1A7-5B68CA753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501" y="261707"/>
            <a:ext cx="9521617" cy="1325563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ru-RU" sz="3600" dirty="0">
                <a:latin typeface="Arial Black" panose="020B0A04020102020204" pitchFamily="34" charset="0"/>
              </a:rPr>
              <a:t>Организационные формы обучения </a:t>
            </a:r>
            <a:br>
              <a:rPr lang="ru-RU" sz="3600" dirty="0">
                <a:latin typeface="Arial Black" panose="020B0A04020102020204" pitchFamily="34" charset="0"/>
              </a:rPr>
            </a:br>
            <a:endParaRPr lang="ru-RU" sz="27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4A4A2A-3291-4357-B300-863896398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9974" y="1753643"/>
            <a:ext cx="4595080" cy="4842649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Arial Black" panose="020B0A04020102020204" pitchFamily="34" charset="0"/>
              </a:rPr>
              <a:t>в зависимости от места обучения</a:t>
            </a:r>
          </a:p>
          <a:p>
            <a:pPr marL="0" indent="0">
              <a:buNone/>
            </a:pPr>
            <a:r>
              <a:rPr lang="ru-RU" sz="2000" dirty="0"/>
              <a:t>1) </a:t>
            </a:r>
            <a:r>
              <a:rPr lang="ru-RU" sz="2000" b="1" dirty="0"/>
              <a:t>Школьные</a:t>
            </a:r>
            <a:r>
              <a:rPr lang="ru-RU" sz="2000" dirty="0"/>
              <a:t> / аудиторные (уроки/ лекции, семинарские  / лабораторные занятия, работа в мастерских / практические и др.): </a:t>
            </a:r>
          </a:p>
          <a:p>
            <a:pPr marL="0" indent="0">
              <a:buNone/>
            </a:pPr>
            <a:r>
              <a:rPr lang="ru-RU" sz="2000" dirty="0"/>
              <a:t>	* Классные / аудиторные </a:t>
            </a:r>
          </a:p>
          <a:p>
            <a:pPr marL="0" indent="0">
              <a:buNone/>
            </a:pPr>
            <a:r>
              <a:rPr lang="ru-RU" sz="2000" dirty="0"/>
              <a:t>	* Внеклассные / внеаудиторные занятия  (кружки, факультативы, клубы по интересам, массовые мероприятия, музыкальные и др.)</a:t>
            </a:r>
          </a:p>
          <a:p>
            <a:pPr marL="0" indent="0">
              <a:buNone/>
            </a:pPr>
            <a:r>
              <a:rPr lang="ru-RU" sz="2000" dirty="0"/>
              <a:t>2) </a:t>
            </a:r>
            <a:r>
              <a:rPr lang="ru-RU" sz="2000" b="1" dirty="0"/>
              <a:t>внешкольные</a:t>
            </a:r>
            <a:r>
              <a:rPr lang="ru-RU" sz="2000" dirty="0"/>
              <a:t> / внеаудиторные занятия (домашняя самостоятельная работа, экскурсии и т.д.)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C506ADB-B530-48BD-8B73-5B49F29A7E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1599" y="1753644"/>
            <a:ext cx="3960427" cy="484264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16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1600" dirty="0">
                <a:latin typeface="Arial Black" panose="020B0A04020102020204" pitchFamily="34" charset="0"/>
              </a:rPr>
              <a:t>ПО ДЛИТЕЛЬНОСТИ ВРЕМЕНИ ОБУЧЕНИЯ</a:t>
            </a:r>
          </a:p>
          <a:p>
            <a:pPr marL="0" indent="0">
              <a:buNone/>
            </a:pPr>
            <a:r>
              <a:rPr lang="ru-RU" sz="2000" dirty="0">
                <a:latin typeface="Arial Black" panose="020B0A04020102020204" pitchFamily="34" charset="0"/>
              </a:rPr>
              <a:t>  </a:t>
            </a:r>
          </a:p>
          <a:p>
            <a:pPr marL="0" indent="0">
              <a:buNone/>
            </a:pPr>
            <a:r>
              <a:rPr lang="ru-RU" sz="2200" dirty="0"/>
              <a:t>*классический урок (45 мин.), </a:t>
            </a:r>
          </a:p>
          <a:p>
            <a:pPr marL="0" indent="0">
              <a:buNone/>
            </a:pPr>
            <a:r>
              <a:rPr lang="ru-RU" sz="2200" dirty="0"/>
              <a:t>* спаренные занятия (90 мин.),</a:t>
            </a:r>
          </a:p>
          <a:p>
            <a:pPr marL="0" indent="0">
              <a:buNone/>
            </a:pPr>
            <a:r>
              <a:rPr lang="ru-RU" sz="2200" dirty="0"/>
              <a:t>* спаренные укороченные занятия  (70 мин.), </a:t>
            </a:r>
          </a:p>
          <a:p>
            <a:pPr marL="0" indent="0">
              <a:buNone/>
            </a:pPr>
            <a:r>
              <a:rPr lang="ru-RU" sz="2200" dirty="0"/>
              <a:t>* уроки произвольной длительности</a:t>
            </a:r>
          </a:p>
          <a:p>
            <a:pPr marL="0" indent="0">
              <a:buNone/>
            </a:pPr>
            <a:r>
              <a:rPr lang="ru-RU" sz="2200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2029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79D53A-F766-4497-B39E-DEBF647B4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17" y="181435"/>
            <a:ext cx="10881328" cy="1356477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latin typeface="Arial Black" panose="020B0A04020102020204" pitchFamily="34" charset="0"/>
                <a:cs typeface="Times New Roman" panose="02020603050405020304" pitchFamily="18" charset="0"/>
              </a:rPr>
              <a:t>классификация организационных форм обучения </a:t>
            </a:r>
            <a:br>
              <a:rPr lang="ru-RU" sz="36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latin typeface="Arial Black" panose="020B0A04020102020204" pitchFamily="34" charset="0"/>
                <a:cs typeface="Times New Roman" panose="02020603050405020304" pitchFamily="18" charset="0"/>
              </a:rPr>
              <a:t>в соответствии с решаемыми дидактическими задачами и </a:t>
            </a:r>
            <a:br>
              <a:rPr lang="ru-RU" sz="20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latin typeface="Arial Black" panose="020B0A04020102020204" pitchFamily="34" charset="0"/>
                <a:cs typeface="Times New Roman" panose="02020603050405020304" pitchFamily="18" charset="0"/>
              </a:rPr>
              <a:t>местом урока в системе занятий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58AEAE-1CFE-42C2-AB51-C08A9CD8E3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9140" y="2174859"/>
            <a:ext cx="4860098" cy="44843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Основные виды уроков:</a:t>
            </a:r>
          </a:p>
          <a:p>
            <a:pPr marL="0" indent="0">
              <a:buNone/>
            </a:pPr>
            <a:r>
              <a:rPr lang="ru-RU" dirty="0"/>
              <a:t>1. Изучение новых знаний,</a:t>
            </a:r>
          </a:p>
          <a:p>
            <a:pPr marL="0" indent="0">
              <a:buNone/>
            </a:pPr>
            <a:r>
              <a:rPr lang="ru-RU" dirty="0"/>
              <a:t>2. Закрепление знаний, </a:t>
            </a:r>
          </a:p>
          <a:p>
            <a:pPr marL="0" indent="0">
              <a:buNone/>
            </a:pPr>
            <a:r>
              <a:rPr lang="ru-RU" dirty="0"/>
              <a:t>3. Обобщение и систематизация изученного,</a:t>
            </a:r>
          </a:p>
          <a:p>
            <a:pPr marL="0" indent="0">
              <a:buNone/>
            </a:pPr>
            <a:r>
              <a:rPr lang="ru-RU" dirty="0"/>
              <a:t>4. Формирование и закрепление новых умений и навыков,</a:t>
            </a:r>
          </a:p>
          <a:p>
            <a:pPr marL="0" indent="0">
              <a:buNone/>
            </a:pPr>
            <a:r>
              <a:rPr lang="ru-RU" dirty="0"/>
              <a:t>5. Проверки, контроля, коррекции  и оценки знаний и умений,</a:t>
            </a:r>
          </a:p>
          <a:p>
            <a:pPr marL="0" indent="0">
              <a:buNone/>
            </a:pPr>
            <a:r>
              <a:rPr lang="ru-RU" dirty="0"/>
              <a:t>6. Практического использования знаний, умений, навыков, </a:t>
            </a:r>
          </a:p>
          <a:p>
            <a:pPr marL="0" indent="0">
              <a:buNone/>
            </a:pPr>
            <a:r>
              <a:rPr lang="ru-RU" dirty="0"/>
              <a:t> 7. Комбинированные уроки,</a:t>
            </a:r>
          </a:p>
          <a:p>
            <a:pPr marL="0" indent="0">
              <a:buNone/>
            </a:pPr>
            <a:r>
              <a:rPr lang="ru-RU" dirty="0"/>
              <a:t>8. Вводные,</a:t>
            </a:r>
          </a:p>
          <a:p>
            <a:pPr marL="0" indent="0">
              <a:buNone/>
            </a:pPr>
            <a:r>
              <a:rPr lang="ru-RU" dirty="0"/>
              <a:t>9. Итоговые,</a:t>
            </a:r>
          </a:p>
          <a:p>
            <a:pPr marL="0" indent="0">
              <a:buNone/>
            </a:pPr>
            <a:r>
              <a:rPr lang="ru-RU" dirty="0"/>
              <a:t>10. Обобщающие,</a:t>
            </a:r>
          </a:p>
          <a:p>
            <a:pPr marL="0" indent="0">
              <a:buNone/>
            </a:pPr>
            <a:r>
              <a:rPr lang="ru-RU" dirty="0"/>
              <a:t>11. Контрольные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2A122CD-077F-4AA9-835F-B03F17F1C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2679" y="2583358"/>
            <a:ext cx="4214331" cy="4075819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  <a:latin typeface="Arial Black" panose="020B0A04020102020204" pitchFamily="34" charset="0"/>
              </a:rPr>
              <a:t>Основные типы уроков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(определяются структурой, внутренним строением, наличием и последовательностью структурных частей):</a:t>
            </a:r>
          </a:p>
          <a:p>
            <a:pPr marL="0" indent="0">
              <a:buNone/>
            </a:pPr>
            <a:r>
              <a:rPr lang="ru-RU" dirty="0"/>
              <a:t>1. Комбинированные уроки (стандартные),</a:t>
            </a:r>
          </a:p>
          <a:p>
            <a:pPr marL="514350" indent="-514350"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Моноуроки</a:t>
            </a:r>
            <a:r>
              <a:rPr lang="ru-RU" dirty="0"/>
              <a:t> (один вид деятельности,      например, только повторение),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Нестандартные уроки (импровизационная деятельность педагога и учащихся, например, урок-игра, театрализованный и др.)</a:t>
            </a:r>
          </a:p>
          <a:p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605F7411-987A-455C-828E-E9DD278874A0}"/>
              </a:ext>
            </a:extLst>
          </p:cNvPr>
          <p:cNvSpPr/>
          <p:nvPr/>
        </p:nvSpPr>
        <p:spPr>
          <a:xfrm>
            <a:off x="8222817" y="1537912"/>
            <a:ext cx="3771432" cy="75417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Наиболее распространенная классификация </a:t>
            </a:r>
          </a:p>
        </p:txBody>
      </p:sp>
    </p:spTree>
    <p:extLst>
      <p:ext uri="{BB962C8B-B14F-4D97-AF65-F5344CB8AC3E}">
        <p14:creationId xmlns:p14="http://schemas.microsoft.com/office/powerpoint/2010/main" val="4166724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2735</TotalTime>
  <Words>1395</Words>
  <Application>Microsoft Office PowerPoint</Application>
  <PresentationFormat>Широкоэкранный</PresentationFormat>
  <Paragraphs>204</Paragraphs>
  <Slides>16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Roboto</vt:lpstr>
      <vt:lpstr>Segoe UI Black</vt:lpstr>
      <vt:lpstr>Times New Roman</vt:lpstr>
      <vt:lpstr>Wingdings 2</vt:lpstr>
      <vt:lpstr>Тема Office</vt:lpstr>
      <vt:lpstr>Раздел 2. Дидактика   Тема 10.  ФОРМЫ ОРГАНИЗАЦИИ ОБУЧЕНИЯ </vt:lpstr>
      <vt:lpstr>Презентация PowerPoint</vt:lpstr>
      <vt:lpstr>Организационные формы процесса обучения</vt:lpstr>
      <vt:lpstr>Презентация PowerPoint</vt:lpstr>
      <vt:lpstr>Презентация PowerPoint</vt:lpstr>
      <vt:lpstr>Формы организации обучения – это внешнее выражение согласованной деятельности педагога и обучающихся</vt:lpstr>
      <vt:lpstr>Организационные формы обучения  в зависимости от количества обучающихся:</vt:lpstr>
      <vt:lpstr>Организационные формы обучения  </vt:lpstr>
      <vt:lpstr>классификация организационных форм обучения  в соответствии с решаемыми дидактическими задачами и  местом урока в системе занятий</vt:lpstr>
      <vt:lpstr>Классно-урочная система  -  традиционная классическая организационная форма</vt:lpstr>
      <vt:lpstr>Иные организационные формы обучения</vt:lpstr>
      <vt:lpstr>Иные организационные формы обучения</vt:lpstr>
      <vt:lpstr>Иные организационные формы обучения</vt:lpstr>
      <vt:lpstr>Иные организационные формы обучения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221</cp:revision>
  <cp:lastPrinted>2022-09-12T21:30:05Z</cp:lastPrinted>
  <dcterms:created xsi:type="dcterms:W3CDTF">2020-09-07T03:13:46Z</dcterms:created>
  <dcterms:modified xsi:type="dcterms:W3CDTF">2025-04-14T11:08:52Z</dcterms:modified>
</cp:coreProperties>
</file>