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478" r:id="rId2"/>
    <p:sldId id="257" r:id="rId3"/>
    <p:sldId id="415" r:id="rId4"/>
    <p:sldId id="492" r:id="rId5"/>
    <p:sldId id="306" r:id="rId6"/>
    <p:sldId id="305" r:id="rId7"/>
    <p:sldId id="307" r:id="rId8"/>
    <p:sldId id="308" r:id="rId9"/>
    <p:sldId id="493" r:id="rId10"/>
    <p:sldId id="303" r:id="rId11"/>
    <p:sldId id="495" r:id="rId12"/>
    <p:sldId id="494" r:id="rId13"/>
    <p:sldId id="267" r:id="rId14"/>
    <p:sldId id="309" r:id="rId15"/>
    <p:sldId id="310" r:id="rId16"/>
    <p:sldId id="479" r:id="rId17"/>
    <p:sldId id="482" r:id="rId18"/>
    <p:sldId id="490" r:id="rId19"/>
    <p:sldId id="312" r:id="rId20"/>
    <p:sldId id="319" r:id="rId21"/>
    <p:sldId id="320" r:id="rId22"/>
    <p:sldId id="321" r:id="rId23"/>
    <p:sldId id="491" r:id="rId24"/>
    <p:sldId id="326" r:id="rId25"/>
    <p:sldId id="328" r:id="rId26"/>
    <p:sldId id="329" r:id="rId27"/>
    <p:sldId id="332" r:id="rId28"/>
    <p:sldId id="484" r:id="rId29"/>
    <p:sldId id="496" r:id="rId30"/>
    <p:sldId id="270" r:id="rId31"/>
    <p:sldId id="281" r:id="rId32"/>
    <p:sldId id="272" r:id="rId33"/>
    <p:sldId id="475" r:id="rId34"/>
    <p:sldId id="480" r:id="rId35"/>
    <p:sldId id="481" r:id="rId36"/>
    <p:sldId id="444" r:id="rId37"/>
    <p:sldId id="485" r:id="rId38"/>
    <p:sldId id="445" r:id="rId39"/>
    <p:sldId id="446" r:id="rId40"/>
    <p:sldId id="487" r:id="rId41"/>
    <p:sldId id="486" r:id="rId42"/>
    <p:sldId id="448" r:id="rId43"/>
    <p:sldId id="449" r:id="rId44"/>
    <p:sldId id="450" r:id="rId45"/>
    <p:sldId id="268" r:id="rId46"/>
    <p:sldId id="451" r:id="rId47"/>
    <p:sldId id="452" r:id="rId48"/>
    <p:sldId id="453" r:id="rId49"/>
    <p:sldId id="454" r:id="rId50"/>
    <p:sldId id="441" r:id="rId51"/>
    <p:sldId id="468" r:id="rId52"/>
    <p:sldId id="488" r:id="rId53"/>
    <p:sldId id="489" r:id="rId54"/>
    <p:sldId id="313" r:id="rId55"/>
  </p:sldIdLst>
  <p:sldSz cx="12192000" cy="6858000"/>
  <p:notesSz cx="6761163" cy="98821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423EA86-8E6A-422D-B822-020A2A1343B2}">
          <p14:sldIdLst>
            <p14:sldId id="478"/>
            <p14:sldId id="257"/>
            <p14:sldId id="415"/>
            <p14:sldId id="492"/>
            <p14:sldId id="306"/>
            <p14:sldId id="305"/>
            <p14:sldId id="307"/>
            <p14:sldId id="308"/>
            <p14:sldId id="493"/>
            <p14:sldId id="303"/>
            <p14:sldId id="495"/>
            <p14:sldId id="494"/>
            <p14:sldId id="267"/>
            <p14:sldId id="309"/>
            <p14:sldId id="310"/>
            <p14:sldId id="479"/>
            <p14:sldId id="482"/>
            <p14:sldId id="490"/>
            <p14:sldId id="312"/>
            <p14:sldId id="319"/>
            <p14:sldId id="320"/>
            <p14:sldId id="321"/>
            <p14:sldId id="491"/>
            <p14:sldId id="326"/>
            <p14:sldId id="328"/>
            <p14:sldId id="329"/>
            <p14:sldId id="332"/>
            <p14:sldId id="484"/>
            <p14:sldId id="496"/>
            <p14:sldId id="270"/>
            <p14:sldId id="281"/>
            <p14:sldId id="272"/>
            <p14:sldId id="475"/>
            <p14:sldId id="480"/>
            <p14:sldId id="481"/>
            <p14:sldId id="444"/>
            <p14:sldId id="485"/>
            <p14:sldId id="445"/>
            <p14:sldId id="446"/>
            <p14:sldId id="487"/>
            <p14:sldId id="486"/>
            <p14:sldId id="448"/>
            <p14:sldId id="449"/>
            <p14:sldId id="450"/>
            <p14:sldId id="268"/>
            <p14:sldId id="451"/>
            <p14:sldId id="452"/>
            <p14:sldId id="453"/>
            <p14:sldId id="454"/>
            <p14:sldId id="441"/>
            <p14:sldId id="468"/>
            <p14:sldId id="488"/>
            <p14:sldId id="489"/>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667" autoAdjust="0"/>
  </p:normalViewPr>
  <p:slideViewPr>
    <p:cSldViewPr snapToGrid="0">
      <p:cViewPr varScale="1">
        <p:scale>
          <a:sx n="91" d="100"/>
          <a:sy n="91" d="100"/>
        </p:scale>
        <p:origin x="102"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26AA0-B631-4AD4-A67A-7E26A4405CA8}" type="doc">
      <dgm:prSet loTypeId="urn:microsoft.com/office/officeart/2005/8/layout/orgChart1" loCatId="hierarchy" qsTypeId="urn:microsoft.com/office/officeart/2005/8/quickstyle/simple1" qsCatId="simple" csTypeId="urn:microsoft.com/office/officeart/2005/8/colors/accent1_2" csCatId="accent1" phldr="1"/>
      <dgm:spPr/>
    </dgm:pt>
    <dgm:pt modelId="{84EC2324-6ADE-49BE-8161-0726BF94B025}">
      <dgm:prSet>
        <dgm:style>
          <a:lnRef idx="1">
            <a:schemeClr val="accent2"/>
          </a:lnRef>
          <a:fillRef idx="2">
            <a:schemeClr val="accent2"/>
          </a:fillRef>
          <a:effectRef idx="1">
            <a:schemeClr val="accent2"/>
          </a:effectRef>
          <a:fontRef idx="minor">
            <a:schemeClr val="dk1"/>
          </a:fontRef>
        </dgm:style>
      </dgm:prSet>
      <dgm:spPr>
        <a:ln w="571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Arial" panose="020B0604020202020204" pitchFamily="34" charset="0"/>
            </a:rPr>
            <a:t>Образование</a:t>
          </a:r>
        </a:p>
      </dgm:t>
    </dgm:pt>
    <dgm:pt modelId="{F821E565-9446-4D5B-B8F5-15DAFACF248E}" type="parTrans" cxnId="{404E65C9-E282-4131-BDA3-C7E2FFF2E518}">
      <dgm:prSet/>
      <dgm:spPr/>
      <dgm:t>
        <a:bodyPr/>
        <a:lstStyle/>
        <a:p>
          <a:endParaRPr lang="ru-RU"/>
        </a:p>
      </dgm:t>
    </dgm:pt>
    <dgm:pt modelId="{C3E5E85B-3F44-40F1-91A9-6A0FAFCC90AE}" type="sibTrans" cxnId="{404E65C9-E282-4131-BDA3-C7E2FFF2E518}">
      <dgm:prSet/>
      <dgm:spPr/>
      <dgm:t>
        <a:bodyPr/>
        <a:lstStyle/>
        <a:p>
          <a:endParaRPr lang="ru-RU"/>
        </a:p>
      </dgm:t>
    </dgm:pt>
    <dgm:pt modelId="{9D92E141-007D-418C-8487-C4374FC27FB2}">
      <dgm:prSet>
        <dgm:style>
          <a:lnRef idx="1">
            <a:schemeClr val="accent2"/>
          </a:lnRef>
          <a:fillRef idx="2">
            <a:schemeClr val="accent2"/>
          </a:fillRef>
          <a:effectRef idx="1">
            <a:schemeClr val="accent2"/>
          </a:effectRef>
          <a:fontRef idx="minor">
            <a:schemeClr val="dk1"/>
          </a:fontRef>
        </dgm:style>
      </dgm:prSet>
      <dgm:spPr>
        <a:ln w="571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Arial" panose="020B0604020202020204" pitchFamily="34" charset="0"/>
            </a:rPr>
            <a:t>Основное </a:t>
          </a:r>
        </a:p>
      </dgm:t>
    </dgm:pt>
    <dgm:pt modelId="{C31FCDAB-0037-407B-A14B-3A3E19492A09}" type="parTrans" cxnId="{664A81F7-EC04-45B4-98B7-D74C5599F6F0}">
      <dgm:prSet/>
      <dgm:spPr/>
      <dgm:t>
        <a:bodyPr/>
        <a:lstStyle/>
        <a:p>
          <a:endParaRPr lang="ru-RU"/>
        </a:p>
      </dgm:t>
    </dgm:pt>
    <dgm:pt modelId="{BE5EE236-AF94-487E-8397-7B12A7B07B06}" type="sibTrans" cxnId="{664A81F7-EC04-45B4-98B7-D74C5599F6F0}">
      <dgm:prSet/>
      <dgm:spPr/>
      <dgm:t>
        <a:bodyPr/>
        <a:lstStyle/>
        <a:p>
          <a:endParaRPr lang="ru-RU"/>
        </a:p>
      </dgm:t>
    </dgm:pt>
    <dgm:pt modelId="{08D73B56-D641-4FE8-A8D2-900C43798D39}">
      <dgm:prSet>
        <dgm:style>
          <a:lnRef idx="1">
            <a:schemeClr val="accent2"/>
          </a:lnRef>
          <a:fillRef idx="2">
            <a:schemeClr val="accent2"/>
          </a:fillRef>
          <a:effectRef idx="1">
            <a:schemeClr val="accent2"/>
          </a:effectRef>
          <a:fontRef idx="minor">
            <a:schemeClr val="dk1"/>
          </a:fontRef>
        </dgm:style>
      </dgm:prSet>
      <dgm:spPr>
        <a:ln w="571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Arial" panose="020B0604020202020204" pitchFamily="34" charset="0"/>
            </a:rPr>
            <a:t>Дополнительное </a:t>
          </a:r>
        </a:p>
      </dgm:t>
    </dgm:pt>
    <dgm:pt modelId="{AC824C94-2B8D-4F47-8F96-F9C9DF6B6631}" type="parTrans" cxnId="{9DA6B2EA-C2A6-4194-8AF7-D80B7345102B}">
      <dgm:prSet/>
      <dgm:spPr/>
      <dgm:t>
        <a:bodyPr/>
        <a:lstStyle/>
        <a:p>
          <a:endParaRPr lang="ru-RU"/>
        </a:p>
      </dgm:t>
    </dgm:pt>
    <dgm:pt modelId="{F2A63747-B253-4A1D-8B07-896E570C9160}" type="sibTrans" cxnId="{9DA6B2EA-C2A6-4194-8AF7-D80B7345102B}">
      <dgm:prSet/>
      <dgm:spPr/>
      <dgm:t>
        <a:bodyPr/>
        <a:lstStyle/>
        <a:p>
          <a:endParaRPr lang="ru-RU"/>
        </a:p>
      </dgm:t>
    </dgm:pt>
    <dgm:pt modelId="{9EA7D037-03F9-4906-A0C8-8676AE09AA95}">
      <dgm:prSet>
        <dgm:style>
          <a:lnRef idx="1">
            <a:schemeClr val="accent2"/>
          </a:lnRef>
          <a:fillRef idx="2">
            <a:schemeClr val="accent2"/>
          </a:fillRef>
          <a:effectRef idx="1">
            <a:schemeClr val="accent2"/>
          </a:effectRef>
          <a:fontRef idx="minor">
            <a:schemeClr val="dk1"/>
          </a:fontRef>
        </dgm:style>
      </dgm:prSet>
      <dgm:spPr>
        <a:ln w="571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Arial" panose="020B0604020202020204" pitchFamily="34" charset="0"/>
            </a:rPr>
            <a:t>Специальное</a:t>
          </a:r>
        </a:p>
      </dgm:t>
    </dgm:pt>
    <dgm:pt modelId="{E67F3643-102F-4C99-8BD1-D5657E1B6896}" type="parTrans" cxnId="{FB93F4E7-0CEE-46C1-B472-6273995D2A18}">
      <dgm:prSet/>
      <dgm:spPr/>
      <dgm:t>
        <a:bodyPr/>
        <a:lstStyle/>
        <a:p>
          <a:endParaRPr lang="ru-RU"/>
        </a:p>
      </dgm:t>
    </dgm:pt>
    <dgm:pt modelId="{A65F3F4C-1A33-4026-87AE-9D29C2E31D24}" type="sibTrans" cxnId="{FB93F4E7-0CEE-46C1-B472-6273995D2A18}">
      <dgm:prSet/>
      <dgm:spPr/>
      <dgm:t>
        <a:bodyPr/>
        <a:lstStyle/>
        <a:p>
          <a:endParaRPr lang="ru-RU"/>
        </a:p>
      </dgm:t>
    </dgm:pt>
    <dgm:pt modelId="{F33FAEC4-BD00-4296-AE76-420C21BA0FEC}" type="pres">
      <dgm:prSet presAssocID="{B7626AA0-B631-4AD4-A67A-7E26A4405CA8}" presName="hierChild1" presStyleCnt="0">
        <dgm:presLayoutVars>
          <dgm:orgChart val="1"/>
          <dgm:chPref val="1"/>
          <dgm:dir/>
          <dgm:animOne val="branch"/>
          <dgm:animLvl val="lvl"/>
          <dgm:resizeHandles/>
        </dgm:presLayoutVars>
      </dgm:prSet>
      <dgm:spPr/>
    </dgm:pt>
    <dgm:pt modelId="{469A9C3D-D1BA-4E48-9223-335C034C91C9}" type="pres">
      <dgm:prSet presAssocID="{84EC2324-6ADE-49BE-8161-0726BF94B025}" presName="hierRoot1" presStyleCnt="0">
        <dgm:presLayoutVars>
          <dgm:hierBranch/>
        </dgm:presLayoutVars>
      </dgm:prSet>
      <dgm:spPr/>
    </dgm:pt>
    <dgm:pt modelId="{175771C9-2A6B-402E-86FE-8177FE4FBDBA}" type="pres">
      <dgm:prSet presAssocID="{84EC2324-6ADE-49BE-8161-0726BF94B025}" presName="rootComposite1" presStyleCnt="0"/>
      <dgm:spPr/>
    </dgm:pt>
    <dgm:pt modelId="{77E59A53-FCD7-49EF-981A-C6C5E43F9E02}" type="pres">
      <dgm:prSet presAssocID="{84EC2324-6ADE-49BE-8161-0726BF94B025}" presName="rootText1" presStyleLbl="node0" presStyleIdx="0" presStyleCnt="1">
        <dgm:presLayoutVars>
          <dgm:chPref val="3"/>
        </dgm:presLayoutVars>
      </dgm:prSet>
      <dgm:spPr/>
    </dgm:pt>
    <dgm:pt modelId="{CCDE42AB-4D52-4D60-BD49-9AA1F981A7E7}" type="pres">
      <dgm:prSet presAssocID="{84EC2324-6ADE-49BE-8161-0726BF94B025}" presName="rootConnector1" presStyleLbl="node1" presStyleIdx="0" presStyleCnt="0"/>
      <dgm:spPr/>
    </dgm:pt>
    <dgm:pt modelId="{97B79670-7CD2-4134-B523-E71188C243DE}" type="pres">
      <dgm:prSet presAssocID="{84EC2324-6ADE-49BE-8161-0726BF94B025}" presName="hierChild2" presStyleCnt="0"/>
      <dgm:spPr/>
    </dgm:pt>
    <dgm:pt modelId="{5918E375-EDEA-4F89-816E-7079D9F11F42}" type="pres">
      <dgm:prSet presAssocID="{C31FCDAB-0037-407B-A14B-3A3E19492A09}" presName="Name35" presStyleLbl="parChTrans1D2" presStyleIdx="0" presStyleCnt="3"/>
      <dgm:spPr/>
    </dgm:pt>
    <dgm:pt modelId="{8506AA8C-C2F2-4817-8BCD-B27AF7A270EF}" type="pres">
      <dgm:prSet presAssocID="{9D92E141-007D-418C-8487-C4374FC27FB2}" presName="hierRoot2" presStyleCnt="0">
        <dgm:presLayoutVars>
          <dgm:hierBranch/>
        </dgm:presLayoutVars>
      </dgm:prSet>
      <dgm:spPr/>
    </dgm:pt>
    <dgm:pt modelId="{27E556BD-3617-4223-9F38-93D536E3C375}" type="pres">
      <dgm:prSet presAssocID="{9D92E141-007D-418C-8487-C4374FC27FB2}" presName="rootComposite" presStyleCnt="0"/>
      <dgm:spPr/>
    </dgm:pt>
    <dgm:pt modelId="{10CDC20F-494E-4FD7-B787-A27E8E04C7AA}" type="pres">
      <dgm:prSet presAssocID="{9D92E141-007D-418C-8487-C4374FC27FB2}" presName="rootText" presStyleLbl="node2" presStyleIdx="0" presStyleCnt="3" custLinFactNeighborX="1752" custLinFactNeighborY="4379">
        <dgm:presLayoutVars>
          <dgm:chPref val="3"/>
        </dgm:presLayoutVars>
      </dgm:prSet>
      <dgm:spPr/>
    </dgm:pt>
    <dgm:pt modelId="{EADC9C72-6BC5-4C0B-9221-DB4EBD1E2133}" type="pres">
      <dgm:prSet presAssocID="{9D92E141-007D-418C-8487-C4374FC27FB2}" presName="rootConnector" presStyleLbl="node2" presStyleIdx="0" presStyleCnt="3"/>
      <dgm:spPr/>
    </dgm:pt>
    <dgm:pt modelId="{D016DD13-23CB-41A7-98BF-BA5EB717A855}" type="pres">
      <dgm:prSet presAssocID="{9D92E141-007D-418C-8487-C4374FC27FB2}" presName="hierChild4" presStyleCnt="0"/>
      <dgm:spPr/>
    </dgm:pt>
    <dgm:pt modelId="{859A26F4-02C7-4278-A481-0A2479F639E3}" type="pres">
      <dgm:prSet presAssocID="{9D92E141-007D-418C-8487-C4374FC27FB2}" presName="hierChild5" presStyleCnt="0"/>
      <dgm:spPr/>
    </dgm:pt>
    <dgm:pt modelId="{AB1859E3-AE3B-4F93-8253-5BED2FD18396}" type="pres">
      <dgm:prSet presAssocID="{AC824C94-2B8D-4F47-8F96-F9C9DF6B6631}" presName="Name35" presStyleLbl="parChTrans1D2" presStyleIdx="1" presStyleCnt="3"/>
      <dgm:spPr/>
    </dgm:pt>
    <dgm:pt modelId="{D880FA85-059A-4461-B387-F5BCCF53B51D}" type="pres">
      <dgm:prSet presAssocID="{08D73B56-D641-4FE8-A8D2-900C43798D39}" presName="hierRoot2" presStyleCnt="0">
        <dgm:presLayoutVars>
          <dgm:hierBranch/>
        </dgm:presLayoutVars>
      </dgm:prSet>
      <dgm:spPr/>
    </dgm:pt>
    <dgm:pt modelId="{AB119882-45C8-4D22-8D20-99FF241A541B}" type="pres">
      <dgm:prSet presAssocID="{08D73B56-D641-4FE8-A8D2-900C43798D39}" presName="rootComposite" presStyleCnt="0"/>
      <dgm:spPr/>
    </dgm:pt>
    <dgm:pt modelId="{22E398A8-321D-4921-A813-99615DA57634}" type="pres">
      <dgm:prSet presAssocID="{08D73B56-D641-4FE8-A8D2-900C43798D39}" presName="rootText" presStyleLbl="node2" presStyleIdx="1" presStyleCnt="3">
        <dgm:presLayoutVars>
          <dgm:chPref val="3"/>
        </dgm:presLayoutVars>
      </dgm:prSet>
      <dgm:spPr/>
    </dgm:pt>
    <dgm:pt modelId="{732AD1AD-C779-4864-9319-CB0CBB5F363D}" type="pres">
      <dgm:prSet presAssocID="{08D73B56-D641-4FE8-A8D2-900C43798D39}" presName="rootConnector" presStyleLbl="node2" presStyleIdx="1" presStyleCnt="3"/>
      <dgm:spPr/>
    </dgm:pt>
    <dgm:pt modelId="{D3650804-53E0-46E1-B2F2-B05ECFA8665D}" type="pres">
      <dgm:prSet presAssocID="{08D73B56-D641-4FE8-A8D2-900C43798D39}" presName="hierChild4" presStyleCnt="0"/>
      <dgm:spPr/>
    </dgm:pt>
    <dgm:pt modelId="{D010624A-55C9-4C4A-9554-483E188A5772}" type="pres">
      <dgm:prSet presAssocID="{08D73B56-D641-4FE8-A8D2-900C43798D39}" presName="hierChild5" presStyleCnt="0"/>
      <dgm:spPr/>
    </dgm:pt>
    <dgm:pt modelId="{1F593F88-3F2E-42A2-9CEE-2983A6AEC25B}" type="pres">
      <dgm:prSet presAssocID="{E67F3643-102F-4C99-8BD1-D5657E1B6896}" presName="Name35" presStyleLbl="parChTrans1D2" presStyleIdx="2" presStyleCnt="3"/>
      <dgm:spPr/>
    </dgm:pt>
    <dgm:pt modelId="{D6AFE68E-AB1F-4FFB-9352-C4C8A8800125}" type="pres">
      <dgm:prSet presAssocID="{9EA7D037-03F9-4906-A0C8-8676AE09AA95}" presName="hierRoot2" presStyleCnt="0">
        <dgm:presLayoutVars>
          <dgm:hierBranch/>
        </dgm:presLayoutVars>
      </dgm:prSet>
      <dgm:spPr/>
    </dgm:pt>
    <dgm:pt modelId="{2261B285-0F91-4093-92F3-607781D50485}" type="pres">
      <dgm:prSet presAssocID="{9EA7D037-03F9-4906-A0C8-8676AE09AA95}" presName="rootComposite" presStyleCnt="0"/>
      <dgm:spPr/>
    </dgm:pt>
    <dgm:pt modelId="{0BD9251A-01F4-400B-ADF6-FA7DFDDB7190}" type="pres">
      <dgm:prSet presAssocID="{9EA7D037-03F9-4906-A0C8-8676AE09AA95}" presName="rootText" presStyleLbl="node2" presStyleIdx="2" presStyleCnt="3" custLinFactNeighborX="-4817" custLinFactNeighborY="876">
        <dgm:presLayoutVars>
          <dgm:chPref val="3"/>
        </dgm:presLayoutVars>
      </dgm:prSet>
      <dgm:spPr/>
    </dgm:pt>
    <dgm:pt modelId="{DF339876-60C0-4DAF-B131-04E59FD7975E}" type="pres">
      <dgm:prSet presAssocID="{9EA7D037-03F9-4906-A0C8-8676AE09AA95}" presName="rootConnector" presStyleLbl="node2" presStyleIdx="2" presStyleCnt="3"/>
      <dgm:spPr/>
    </dgm:pt>
    <dgm:pt modelId="{10A8C1F8-AAA2-487E-B120-0872E74E5A06}" type="pres">
      <dgm:prSet presAssocID="{9EA7D037-03F9-4906-A0C8-8676AE09AA95}" presName="hierChild4" presStyleCnt="0"/>
      <dgm:spPr/>
    </dgm:pt>
    <dgm:pt modelId="{C88EECEB-2B2D-4E9A-B824-E791A22932A8}" type="pres">
      <dgm:prSet presAssocID="{9EA7D037-03F9-4906-A0C8-8676AE09AA95}" presName="hierChild5" presStyleCnt="0"/>
      <dgm:spPr/>
    </dgm:pt>
    <dgm:pt modelId="{7A083A39-EB7C-4A0A-B7F9-E1EC8105A4F6}" type="pres">
      <dgm:prSet presAssocID="{84EC2324-6ADE-49BE-8161-0726BF94B025}" presName="hierChild3" presStyleCnt="0"/>
      <dgm:spPr/>
    </dgm:pt>
  </dgm:ptLst>
  <dgm:cxnLst>
    <dgm:cxn modelId="{7B13C30F-A555-4B25-9AF5-36D880DDCA71}" type="presOf" srcId="{9D92E141-007D-418C-8487-C4374FC27FB2}" destId="{10CDC20F-494E-4FD7-B787-A27E8E04C7AA}" srcOrd="0" destOrd="0" presId="urn:microsoft.com/office/officeart/2005/8/layout/orgChart1"/>
    <dgm:cxn modelId="{B120E10F-23FB-4B7B-951A-DB2EF90CBF5F}" type="presOf" srcId="{9EA7D037-03F9-4906-A0C8-8676AE09AA95}" destId="{DF339876-60C0-4DAF-B131-04E59FD7975E}" srcOrd="1" destOrd="0" presId="urn:microsoft.com/office/officeart/2005/8/layout/orgChart1"/>
    <dgm:cxn modelId="{828B6216-1FDB-4B37-A89D-82E509C347C7}" type="presOf" srcId="{AC824C94-2B8D-4F47-8F96-F9C9DF6B6631}" destId="{AB1859E3-AE3B-4F93-8253-5BED2FD18396}" srcOrd="0" destOrd="0" presId="urn:microsoft.com/office/officeart/2005/8/layout/orgChart1"/>
    <dgm:cxn modelId="{5D600817-B22E-47D7-957C-4BA6B57FB285}" type="presOf" srcId="{08D73B56-D641-4FE8-A8D2-900C43798D39}" destId="{22E398A8-321D-4921-A813-99615DA57634}" srcOrd="0" destOrd="0" presId="urn:microsoft.com/office/officeart/2005/8/layout/orgChart1"/>
    <dgm:cxn modelId="{A3789318-1A74-4F3B-95D2-00F49CC00790}" type="presOf" srcId="{84EC2324-6ADE-49BE-8161-0726BF94B025}" destId="{77E59A53-FCD7-49EF-981A-C6C5E43F9E02}" srcOrd="0" destOrd="0" presId="urn:microsoft.com/office/officeart/2005/8/layout/orgChart1"/>
    <dgm:cxn modelId="{ADB6E125-E705-471F-A62D-AC432260AE32}" type="presOf" srcId="{C31FCDAB-0037-407B-A14B-3A3E19492A09}" destId="{5918E375-EDEA-4F89-816E-7079D9F11F42}" srcOrd="0" destOrd="0" presId="urn:microsoft.com/office/officeart/2005/8/layout/orgChart1"/>
    <dgm:cxn modelId="{16634E5C-BFC4-4983-AF6A-C4046801C93C}" type="presOf" srcId="{B7626AA0-B631-4AD4-A67A-7E26A4405CA8}" destId="{F33FAEC4-BD00-4296-AE76-420C21BA0FEC}" srcOrd="0" destOrd="0" presId="urn:microsoft.com/office/officeart/2005/8/layout/orgChart1"/>
    <dgm:cxn modelId="{BD5ADB48-FF18-43BC-B9D8-77BA56B961AD}" type="presOf" srcId="{84EC2324-6ADE-49BE-8161-0726BF94B025}" destId="{CCDE42AB-4D52-4D60-BD49-9AA1F981A7E7}" srcOrd="1" destOrd="0" presId="urn:microsoft.com/office/officeart/2005/8/layout/orgChart1"/>
    <dgm:cxn modelId="{C21DC44D-502A-40FD-8A9F-54A2B6C68132}" type="presOf" srcId="{9EA7D037-03F9-4906-A0C8-8676AE09AA95}" destId="{0BD9251A-01F4-400B-ADF6-FA7DFDDB7190}" srcOrd="0" destOrd="0" presId="urn:microsoft.com/office/officeart/2005/8/layout/orgChart1"/>
    <dgm:cxn modelId="{285A0551-D42E-48E1-8C80-795623B536F4}" type="presOf" srcId="{9D92E141-007D-418C-8487-C4374FC27FB2}" destId="{EADC9C72-6BC5-4C0B-9221-DB4EBD1E2133}" srcOrd="1" destOrd="0" presId="urn:microsoft.com/office/officeart/2005/8/layout/orgChart1"/>
    <dgm:cxn modelId="{8CAB6AC7-86FD-42CA-AE89-50DB236D8940}" type="presOf" srcId="{E67F3643-102F-4C99-8BD1-D5657E1B6896}" destId="{1F593F88-3F2E-42A2-9CEE-2983A6AEC25B}" srcOrd="0" destOrd="0" presId="urn:microsoft.com/office/officeart/2005/8/layout/orgChart1"/>
    <dgm:cxn modelId="{404E65C9-E282-4131-BDA3-C7E2FFF2E518}" srcId="{B7626AA0-B631-4AD4-A67A-7E26A4405CA8}" destId="{84EC2324-6ADE-49BE-8161-0726BF94B025}" srcOrd="0" destOrd="0" parTransId="{F821E565-9446-4D5B-B8F5-15DAFACF248E}" sibTransId="{C3E5E85B-3F44-40F1-91A9-6A0FAFCC90AE}"/>
    <dgm:cxn modelId="{C457AEE0-BA34-458B-B1BB-01CFAACAF691}" type="presOf" srcId="{08D73B56-D641-4FE8-A8D2-900C43798D39}" destId="{732AD1AD-C779-4864-9319-CB0CBB5F363D}" srcOrd="1" destOrd="0" presId="urn:microsoft.com/office/officeart/2005/8/layout/orgChart1"/>
    <dgm:cxn modelId="{FB93F4E7-0CEE-46C1-B472-6273995D2A18}" srcId="{84EC2324-6ADE-49BE-8161-0726BF94B025}" destId="{9EA7D037-03F9-4906-A0C8-8676AE09AA95}" srcOrd="2" destOrd="0" parTransId="{E67F3643-102F-4C99-8BD1-D5657E1B6896}" sibTransId="{A65F3F4C-1A33-4026-87AE-9D29C2E31D24}"/>
    <dgm:cxn modelId="{9DA6B2EA-C2A6-4194-8AF7-D80B7345102B}" srcId="{84EC2324-6ADE-49BE-8161-0726BF94B025}" destId="{08D73B56-D641-4FE8-A8D2-900C43798D39}" srcOrd="1" destOrd="0" parTransId="{AC824C94-2B8D-4F47-8F96-F9C9DF6B6631}" sibTransId="{F2A63747-B253-4A1D-8B07-896E570C9160}"/>
    <dgm:cxn modelId="{664A81F7-EC04-45B4-98B7-D74C5599F6F0}" srcId="{84EC2324-6ADE-49BE-8161-0726BF94B025}" destId="{9D92E141-007D-418C-8487-C4374FC27FB2}" srcOrd="0" destOrd="0" parTransId="{C31FCDAB-0037-407B-A14B-3A3E19492A09}" sibTransId="{BE5EE236-AF94-487E-8397-7B12A7B07B06}"/>
    <dgm:cxn modelId="{9D1BDDF1-6682-4D3E-8467-59A06AF1E51E}" type="presParOf" srcId="{F33FAEC4-BD00-4296-AE76-420C21BA0FEC}" destId="{469A9C3D-D1BA-4E48-9223-335C034C91C9}" srcOrd="0" destOrd="0" presId="urn:microsoft.com/office/officeart/2005/8/layout/orgChart1"/>
    <dgm:cxn modelId="{DB4796B6-8E96-4FFD-B30F-F433CA6E7C3D}" type="presParOf" srcId="{469A9C3D-D1BA-4E48-9223-335C034C91C9}" destId="{175771C9-2A6B-402E-86FE-8177FE4FBDBA}" srcOrd="0" destOrd="0" presId="urn:microsoft.com/office/officeart/2005/8/layout/orgChart1"/>
    <dgm:cxn modelId="{040870D8-DACF-4A1E-AA54-EE35B1689CD2}" type="presParOf" srcId="{175771C9-2A6B-402E-86FE-8177FE4FBDBA}" destId="{77E59A53-FCD7-49EF-981A-C6C5E43F9E02}" srcOrd="0" destOrd="0" presId="urn:microsoft.com/office/officeart/2005/8/layout/orgChart1"/>
    <dgm:cxn modelId="{80733784-7143-49FC-B3D6-55A9E13F7CDD}" type="presParOf" srcId="{175771C9-2A6B-402E-86FE-8177FE4FBDBA}" destId="{CCDE42AB-4D52-4D60-BD49-9AA1F981A7E7}" srcOrd="1" destOrd="0" presId="urn:microsoft.com/office/officeart/2005/8/layout/orgChart1"/>
    <dgm:cxn modelId="{6A64AAB0-1F3D-4455-8239-D1E521E69C5E}" type="presParOf" srcId="{469A9C3D-D1BA-4E48-9223-335C034C91C9}" destId="{97B79670-7CD2-4134-B523-E71188C243DE}" srcOrd="1" destOrd="0" presId="urn:microsoft.com/office/officeart/2005/8/layout/orgChart1"/>
    <dgm:cxn modelId="{DB25EF36-F0AF-49FF-A103-77B592FDF813}" type="presParOf" srcId="{97B79670-7CD2-4134-B523-E71188C243DE}" destId="{5918E375-EDEA-4F89-816E-7079D9F11F42}" srcOrd="0" destOrd="0" presId="urn:microsoft.com/office/officeart/2005/8/layout/orgChart1"/>
    <dgm:cxn modelId="{87EE9BC1-A7A0-4426-866C-5770AE1AAA17}" type="presParOf" srcId="{97B79670-7CD2-4134-B523-E71188C243DE}" destId="{8506AA8C-C2F2-4817-8BCD-B27AF7A270EF}" srcOrd="1" destOrd="0" presId="urn:microsoft.com/office/officeart/2005/8/layout/orgChart1"/>
    <dgm:cxn modelId="{D1BCD35C-693D-4380-A75B-9ADEE19940A8}" type="presParOf" srcId="{8506AA8C-C2F2-4817-8BCD-B27AF7A270EF}" destId="{27E556BD-3617-4223-9F38-93D536E3C375}" srcOrd="0" destOrd="0" presId="urn:microsoft.com/office/officeart/2005/8/layout/orgChart1"/>
    <dgm:cxn modelId="{30CE5071-D3EF-448E-A88F-5DAF80061848}" type="presParOf" srcId="{27E556BD-3617-4223-9F38-93D536E3C375}" destId="{10CDC20F-494E-4FD7-B787-A27E8E04C7AA}" srcOrd="0" destOrd="0" presId="urn:microsoft.com/office/officeart/2005/8/layout/orgChart1"/>
    <dgm:cxn modelId="{047C11B6-AFA4-447C-85A1-FD0B38C0E9FE}" type="presParOf" srcId="{27E556BD-3617-4223-9F38-93D536E3C375}" destId="{EADC9C72-6BC5-4C0B-9221-DB4EBD1E2133}" srcOrd="1" destOrd="0" presId="urn:microsoft.com/office/officeart/2005/8/layout/orgChart1"/>
    <dgm:cxn modelId="{F5568DDF-5E53-4C93-AC87-F2FF0DE747EB}" type="presParOf" srcId="{8506AA8C-C2F2-4817-8BCD-B27AF7A270EF}" destId="{D016DD13-23CB-41A7-98BF-BA5EB717A855}" srcOrd="1" destOrd="0" presId="urn:microsoft.com/office/officeart/2005/8/layout/orgChart1"/>
    <dgm:cxn modelId="{F0FF3F79-C382-4B51-A0CB-FBB64565AB77}" type="presParOf" srcId="{8506AA8C-C2F2-4817-8BCD-B27AF7A270EF}" destId="{859A26F4-02C7-4278-A481-0A2479F639E3}" srcOrd="2" destOrd="0" presId="urn:microsoft.com/office/officeart/2005/8/layout/orgChart1"/>
    <dgm:cxn modelId="{EC888FFA-FA67-421F-98B8-0A03D12C847F}" type="presParOf" srcId="{97B79670-7CD2-4134-B523-E71188C243DE}" destId="{AB1859E3-AE3B-4F93-8253-5BED2FD18396}" srcOrd="2" destOrd="0" presId="urn:microsoft.com/office/officeart/2005/8/layout/orgChart1"/>
    <dgm:cxn modelId="{21957771-04DE-437E-A71D-AA061B3FAA74}" type="presParOf" srcId="{97B79670-7CD2-4134-B523-E71188C243DE}" destId="{D880FA85-059A-4461-B387-F5BCCF53B51D}" srcOrd="3" destOrd="0" presId="urn:microsoft.com/office/officeart/2005/8/layout/orgChart1"/>
    <dgm:cxn modelId="{6FBCBC49-F7A0-457C-A1B3-CE380FE539DB}" type="presParOf" srcId="{D880FA85-059A-4461-B387-F5BCCF53B51D}" destId="{AB119882-45C8-4D22-8D20-99FF241A541B}" srcOrd="0" destOrd="0" presId="urn:microsoft.com/office/officeart/2005/8/layout/orgChart1"/>
    <dgm:cxn modelId="{14FA0B08-D758-4D47-87B6-B11DFFF4A25B}" type="presParOf" srcId="{AB119882-45C8-4D22-8D20-99FF241A541B}" destId="{22E398A8-321D-4921-A813-99615DA57634}" srcOrd="0" destOrd="0" presId="urn:microsoft.com/office/officeart/2005/8/layout/orgChart1"/>
    <dgm:cxn modelId="{8E960A40-D7E7-4885-918F-4D23E261D001}" type="presParOf" srcId="{AB119882-45C8-4D22-8D20-99FF241A541B}" destId="{732AD1AD-C779-4864-9319-CB0CBB5F363D}" srcOrd="1" destOrd="0" presId="urn:microsoft.com/office/officeart/2005/8/layout/orgChart1"/>
    <dgm:cxn modelId="{835F69E7-5C8C-43B5-8C9B-D7824B722F33}" type="presParOf" srcId="{D880FA85-059A-4461-B387-F5BCCF53B51D}" destId="{D3650804-53E0-46E1-B2F2-B05ECFA8665D}" srcOrd="1" destOrd="0" presId="urn:microsoft.com/office/officeart/2005/8/layout/orgChart1"/>
    <dgm:cxn modelId="{78C40794-CEEB-47B8-A797-B1B8B435118E}" type="presParOf" srcId="{D880FA85-059A-4461-B387-F5BCCF53B51D}" destId="{D010624A-55C9-4C4A-9554-483E188A5772}" srcOrd="2" destOrd="0" presId="urn:microsoft.com/office/officeart/2005/8/layout/orgChart1"/>
    <dgm:cxn modelId="{716C7F46-C07F-4E81-847A-1164D9275831}" type="presParOf" srcId="{97B79670-7CD2-4134-B523-E71188C243DE}" destId="{1F593F88-3F2E-42A2-9CEE-2983A6AEC25B}" srcOrd="4" destOrd="0" presId="urn:microsoft.com/office/officeart/2005/8/layout/orgChart1"/>
    <dgm:cxn modelId="{240C34A1-AF40-4315-A993-90598CF4A48C}" type="presParOf" srcId="{97B79670-7CD2-4134-B523-E71188C243DE}" destId="{D6AFE68E-AB1F-4FFB-9352-C4C8A8800125}" srcOrd="5" destOrd="0" presId="urn:microsoft.com/office/officeart/2005/8/layout/orgChart1"/>
    <dgm:cxn modelId="{213260A4-8577-48B3-8652-493E01DD8339}" type="presParOf" srcId="{D6AFE68E-AB1F-4FFB-9352-C4C8A8800125}" destId="{2261B285-0F91-4093-92F3-607781D50485}" srcOrd="0" destOrd="0" presId="urn:microsoft.com/office/officeart/2005/8/layout/orgChart1"/>
    <dgm:cxn modelId="{6B2AA521-F92D-4F6A-BA9A-BA092568E01A}" type="presParOf" srcId="{2261B285-0F91-4093-92F3-607781D50485}" destId="{0BD9251A-01F4-400B-ADF6-FA7DFDDB7190}" srcOrd="0" destOrd="0" presId="urn:microsoft.com/office/officeart/2005/8/layout/orgChart1"/>
    <dgm:cxn modelId="{FB4CFB6A-83D1-4C99-9495-71EC5031581F}" type="presParOf" srcId="{2261B285-0F91-4093-92F3-607781D50485}" destId="{DF339876-60C0-4DAF-B131-04E59FD7975E}" srcOrd="1" destOrd="0" presId="urn:microsoft.com/office/officeart/2005/8/layout/orgChart1"/>
    <dgm:cxn modelId="{5272C3E6-532D-41ED-B9CC-DEEFD6775326}" type="presParOf" srcId="{D6AFE68E-AB1F-4FFB-9352-C4C8A8800125}" destId="{10A8C1F8-AAA2-487E-B120-0872E74E5A06}" srcOrd="1" destOrd="0" presId="urn:microsoft.com/office/officeart/2005/8/layout/orgChart1"/>
    <dgm:cxn modelId="{6F9AC5C7-2B70-4549-819D-75EFF1A5AEBD}" type="presParOf" srcId="{D6AFE68E-AB1F-4FFB-9352-C4C8A8800125}" destId="{C88EECEB-2B2D-4E9A-B824-E791A22932A8}" srcOrd="2" destOrd="0" presId="urn:microsoft.com/office/officeart/2005/8/layout/orgChart1"/>
    <dgm:cxn modelId="{1279D983-A216-4350-BD45-C790EBBF34CE}" type="presParOf" srcId="{469A9C3D-D1BA-4E48-9223-335C034C91C9}" destId="{7A083A39-EB7C-4A0A-B7F9-E1EC8105A4F6}" srcOrd="2" destOrd="0" presId="urn:microsoft.com/office/officeart/2005/8/layout/orgChart1"/>
  </dgm:cxnLst>
  <dgm:bg>
    <a:solidFill>
      <a:schemeClr val="bg2">
        <a:lumMod val="75000"/>
      </a:schemeClr>
    </a:solidFill>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93F88-3F2E-42A2-9CEE-2983A6AEC25B}">
      <dsp:nvSpPr>
        <dsp:cNvPr id="0" name=""/>
        <dsp:cNvSpPr/>
      </dsp:nvSpPr>
      <dsp:spPr>
        <a:xfrm>
          <a:off x="4104481" y="1980029"/>
          <a:ext cx="2788344" cy="514503"/>
        </a:xfrm>
        <a:custGeom>
          <a:avLst/>
          <a:gdLst/>
          <a:ahLst/>
          <a:cxnLst/>
          <a:rect l="0" t="0" r="0" b="0"/>
          <a:pathLst>
            <a:path>
              <a:moveTo>
                <a:pt x="0" y="0"/>
              </a:moveTo>
              <a:lnTo>
                <a:pt x="0" y="262507"/>
              </a:lnTo>
              <a:lnTo>
                <a:pt x="2788344" y="262507"/>
              </a:lnTo>
              <a:lnTo>
                <a:pt x="2788344" y="5145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859E3-AE3B-4F93-8253-5BED2FD18396}">
      <dsp:nvSpPr>
        <dsp:cNvPr id="0" name=""/>
        <dsp:cNvSpPr/>
      </dsp:nvSpPr>
      <dsp:spPr>
        <a:xfrm>
          <a:off x="4058761" y="1980029"/>
          <a:ext cx="91440" cy="503991"/>
        </a:xfrm>
        <a:custGeom>
          <a:avLst/>
          <a:gdLst/>
          <a:ahLst/>
          <a:cxnLst/>
          <a:rect l="0" t="0" r="0" b="0"/>
          <a:pathLst>
            <a:path>
              <a:moveTo>
                <a:pt x="45720" y="0"/>
              </a:moveTo>
              <a:lnTo>
                <a:pt x="45720" y="5039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8E375-EDEA-4F89-816E-7079D9F11F42}">
      <dsp:nvSpPr>
        <dsp:cNvPr id="0" name=""/>
        <dsp:cNvSpPr/>
      </dsp:nvSpPr>
      <dsp:spPr>
        <a:xfrm>
          <a:off x="1242578" y="1980029"/>
          <a:ext cx="2861903" cy="556538"/>
        </a:xfrm>
        <a:custGeom>
          <a:avLst/>
          <a:gdLst/>
          <a:ahLst/>
          <a:cxnLst/>
          <a:rect l="0" t="0" r="0" b="0"/>
          <a:pathLst>
            <a:path>
              <a:moveTo>
                <a:pt x="2861903" y="0"/>
              </a:moveTo>
              <a:lnTo>
                <a:pt x="2861903" y="304542"/>
              </a:lnTo>
              <a:lnTo>
                <a:pt x="0" y="304542"/>
              </a:lnTo>
              <a:lnTo>
                <a:pt x="0" y="5565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59A53-FCD7-49EF-981A-C6C5E43F9E02}">
      <dsp:nvSpPr>
        <dsp:cNvPr id="0" name=""/>
        <dsp:cNvSpPr/>
      </dsp:nvSpPr>
      <dsp:spPr>
        <a:xfrm>
          <a:off x="2904501" y="780049"/>
          <a:ext cx="2399959" cy="1199979"/>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57150"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kern="1200" cap="none" normalizeH="0" baseline="0" dirty="0">
              <a:ln>
                <a:noFill/>
              </a:ln>
              <a:solidFill>
                <a:schemeClr val="tx1"/>
              </a:solidFill>
              <a:effectLst/>
              <a:latin typeface="Arial" panose="020B0604020202020204" pitchFamily="34" charset="0"/>
            </a:rPr>
            <a:t>Образование</a:t>
          </a:r>
        </a:p>
      </dsp:txBody>
      <dsp:txXfrm>
        <a:off x="2904501" y="780049"/>
        <a:ext cx="2399959" cy="1199979"/>
      </dsp:txXfrm>
    </dsp:sp>
    <dsp:sp modelId="{10CDC20F-494E-4FD7-B787-A27E8E04C7AA}">
      <dsp:nvSpPr>
        <dsp:cNvPr id="0" name=""/>
        <dsp:cNvSpPr/>
      </dsp:nvSpPr>
      <dsp:spPr>
        <a:xfrm>
          <a:off x="42598" y="2536567"/>
          <a:ext cx="2399959" cy="1199979"/>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57150"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kern="1200" cap="none" normalizeH="0" baseline="0">
              <a:ln>
                <a:noFill/>
              </a:ln>
              <a:solidFill>
                <a:schemeClr val="tx1"/>
              </a:solidFill>
              <a:effectLst/>
              <a:latin typeface="Arial" panose="020B0604020202020204" pitchFamily="34" charset="0"/>
            </a:rPr>
            <a:t>Основное </a:t>
          </a:r>
        </a:p>
      </dsp:txBody>
      <dsp:txXfrm>
        <a:off x="42598" y="2536567"/>
        <a:ext cx="2399959" cy="1199979"/>
      </dsp:txXfrm>
    </dsp:sp>
    <dsp:sp modelId="{22E398A8-321D-4921-A813-99615DA57634}">
      <dsp:nvSpPr>
        <dsp:cNvPr id="0" name=""/>
        <dsp:cNvSpPr/>
      </dsp:nvSpPr>
      <dsp:spPr>
        <a:xfrm>
          <a:off x="2904501" y="2484020"/>
          <a:ext cx="2399959" cy="1199979"/>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57150"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kern="1200" cap="none" normalizeH="0" baseline="0">
              <a:ln>
                <a:noFill/>
              </a:ln>
              <a:solidFill>
                <a:schemeClr val="tx1"/>
              </a:solidFill>
              <a:effectLst/>
              <a:latin typeface="Arial" panose="020B0604020202020204" pitchFamily="34" charset="0"/>
            </a:rPr>
            <a:t>Дополнительное </a:t>
          </a:r>
        </a:p>
      </dsp:txBody>
      <dsp:txXfrm>
        <a:off x="2904501" y="2484020"/>
        <a:ext cx="2399959" cy="1199979"/>
      </dsp:txXfrm>
    </dsp:sp>
    <dsp:sp modelId="{0BD9251A-01F4-400B-ADF6-FA7DFDDB7190}">
      <dsp:nvSpPr>
        <dsp:cNvPr id="0" name=""/>
        <dsp:cNvSpPr/>
      </dsp:nvSpPr>
      <dsp:spPr>
        <a:xfrm>
          <a:off x="5692846" y="2494532"/>
          <a:ext cx="2399959" cy="1199979"/>
        </a:xfrm>
        <a:prstGeom prst="rect">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57150" cap="flat" cmpd="sng" algn="ctr">
          <a:solidFill>
            <a:schemeClr val="accent2"/>
          </a:solidFill>
          <a:prstDash val="solid"/>
        </a:ln>
        <a:effectLst>
          <a:outerShdw blurRad="63500" dist="50800" dir="5400000" sx="98000" sy="98000" rotWithShape="0">
            <a:srgbClr val="000000">
              <a:alpha val="2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kern="1200" cap="none" normalizeH="0" baseline="0" dirty="0">
              <a:ln>
                <a:noFill/>
              </a:ln>
              <a:solidFill>
                <a:schemeClr val="tx1"/>
              </a:solidFill>
              <a:effectLst/>
              <a:latin typeface="Arial" panose="020B0604020202020204" pitchFamily="34" charset="0"/>
            </a:rPr>
            <a:t>Специальное</a:t>
          </a:r>
        </a:p>
      </dsp:txBody>
      <dsp:txXfrm>
        <a:off x="5692846" y="2494532"/>
        <a:ext cx="2399959" cy="11999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58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5826"/>
          </a:xfrm>
          <a:prstGeom prst="rect">
            <a:avLst/>
          </a:prstGeom>
        </p:spPr>
        <p:txBody>
          <a:bodyPr vert="horz" lIns="91440" tIns="45720" rIns="91440" bIns="45720" rtlCol="0"/>
          <a:lstStyle>
            <a:lvl1pPr algn="r">
              <a:defRPr sz="1200"/>
            </a:lvl1pPr>
          </a:lstStyle>
          <a:p>
            <a:fld id="{4ACD8610-1C3D-43F5-89A9-86AB567CD42E}" type="datetimeFigureOut">
              <a:rPr lang="ru-RU" smtClean="0"/>
              <a:pPr/>
              <a:t>14.04.2025</a:t>
            </a:fld>
            <a:endParaRPr lang="ru-RU"/>
          </a:p>
        </p:txBody>
      </p:sp>
      <p:sp>
        <p:nvSpPr>
          <p:cNvPr id="4" name="Образ слайда 3"/>
          <p:cNvSpPr>
            <a:spLocks noGrp="1" noRot="1" noChangeAspect="1"/>
          </p:cNvSpPr>
          <p:nvPr>
            <p:ph type="sldImg" idx="2"/>
          </p:nvPr>
        </p:nvSpPr>
        <p:spPr>
          <a:xfrm>
            <a:off x="415925" y="1235075"/>
            <a:ext cx="5929313" cy="33353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55803"/>
            <a:ext cx="5408930" cy="38911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86364"/>
            <a:ext cx="2929837" cy="4958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386364"/>
            <a:ext cx="2929837" cy="495825"/>
          </a:xfrm>
          <a:prstGeom prst="rect">
            <a:avLst/>
          </a:prstGeom>
        </p:spPr>
        <p:txBody>
          <a:bodyPr vert="horz" lIns="91440" tIns="45720" rIns="91440" bIns="45720" rtlCol="0" anchor="b"/>
          <a:lstStyle>
            <a:lvl1pPr algn="r">
              <a:defRPr sz="1200"/>
            </a:lvl1pPr>
          </a:lstStyle>
          <a:p>
            <a:fld id="{C162EDC9-606C-45D4-A142-1169FF8C16F3}" type="slidenum">
              <a:rPr lang="ru-RU" smtClean="0"/>
              <a:pPr/>
              <a:t>‹#›</a:t>
            </a:fld>
            <a:endParaRPr lang="ru-RU"/>
          </a:p>
        </p:txBody>
      </p:sp>
    </p:spTree>
    <p:extLst>
      <p:ext uri="{BB962C8B-B14F-4D97-AF65-F5344CB8AC3E}">
        <p14:creationId xmlns:p14="http://schemas.microsoft.com/office/powerpoint/2010/main" val="292517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62EDC9-606C-45D4-A142-1169FF8C16F3}" type="slidenum">
              <a:rPr lang="ru-RU" smtClean="0"/>
              <a:pPr/>
              <a:t>1</a:t>
            </a:fld>
            <a:endParaRPr lang="ru-RU"/>
          </a:p>
        </p:txBody>
      </p:sp>
    </p:spTree>
    <p:extLst>
      <p:ext uri="{BB962C8B-B14F-4D97-AF65-F5344CB8AC3E}">
        <p14:creationId xmlns:p14="http://schemas.microsoft.com/office/powerpoint/2010/main" val="191518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162EDC9-606C-45D4-A142-1169FF8C16F3}" type="slidenum">
              <a:rPr lang="ru-RU" smtClean="0"/>
              <a:pPr/>
              <a:t>39</a:t>
            </a:fld>
            <a:endParaRPr lang="ru-RU"/>
          </a:p>
        </p:txBody>
      </p:sp>
    </p:spTree>
    <p:extLst>
      <p:ext uri="{BB962C8B-B14F-4D97-AF65-F5344CB8AC3E}">
        <p14:creationId xmlns:p14="http://schemas.microsoft.com/office/powerpoint/2010/main" val="215482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AB4B1E-3AE6-4A71-914A-0DB55F66A403}" type="slidenum">
              <a:rPr lang="ru-RU" smtClean="0"/>
              <a:pPr/>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B2C306-2B04-47EE-A035-06BE36568F95}"/>
              </a:ext>
            </a:extLst>
          </p:cNvPr>
          <p:cNvSpPr>
            <a:spLocks noGrp="1"/>
          </p:cNvSpPr>
          <p:nvPr>
            <p:ph type="title"/>
          </p:nvPr>
        </p:nvSpPr>
        <p:spPr>
          <a:xfrm>
            <a:off x="609600" y="277814"/>
            <a:ext cx="10972800" cy="1139825"/>
          </a:xfrm>
        </p:spPr>
        <p:txBody>
          <a:bodyPr/>
          <a:lstStyle/>
          <a:p>
            <a:r>
              <a:rPr lang="ru-RU"/>
              <a:t>Образец заголовка</a:t>
            </a:r>
          </a:p>
        </p:txBody>
      </p:sp>
      <p:sp>
        <p:nvSpPr>
          <p:cNvPr id="3" name="Рисунок SmartArt 2">
            <a:extLst>
              <a:ext uri="{FF2B5EF4-FFF2-40B4-BE49-F238E27FC236}">
                <a16:creationId xmlns:a16="http://schemas.microsoft.com/office/drawing/2014/main" id="{7297DB14-386B-4A0E-B77B-810EBA537AE3}"/>
              </a:ext>
            </a:extLst>
          </p:cNvPr>
          <p:cNvSpPr>
            <a:spLocks noGrp="1"/>
          </p:cNvSpPr>
          <p:nvPr>
            <p:ph type="dgm" idx="1"/>
          </p:nvPr>
        </p:nvSpPr>
        <p:spPr>
          <a:xfrm>
            <a:off x="609600" y="1600201"/>
            <a:ext cx="10972800" cy="4530725"/>
          </a:xfrm>
        </p:spPr>
        <p:txBody>
          <a:bodyPr/>
          <a:lstStyle/>
          <a:p>
            <a:endParaRPr lang="ru-RU"/>
          </a:p>
        </p:txBody>
      </p:sp>
      <p:sp>
        <p:nvSpPr>
          <p:cNvPr id="4" name="Дата 3">
            <a:extLst>
              <a:ext uri="{FF2B5EF4-FFF2-40B4-BE49-F238E27FC236}">
                <a16:creationId xmlns:a16="http://schemas.microsoft.com/office/drawing/2014/main" id="{43A1C2A8-7D56-4F2E-9A48-C7BBB115D00F}"/>
              </a:ext>
            </a:extLst>
          </p:cNvPr>
          <p:cNvSpPr>
            <a:spLocks noGrp="1"/>
          </p:cNvSpPr>
          <p:nvPr>
            <p:ph type="dt" sz="half" idx="10"/>
          </p:nvPr>
        </p:nvSpPr>
        <p:spPr>
          <a:xfrm>
            <a:off x="609600" y="6248400"/>
            <a:ext cx="2844800" cy="457200"/>
          </a:xfrm>
        </p:spPr>
        <p:txBody>
          <a:bodyPr/>
          <a:lstStyle>
            <a:lvl1pPr>
              <a:defRPr/>
            </a:lvl1pPr>
          </a:lstStyle>
          <a:p>
            <a:fld id="{146ECE0E-DD1C-4A9E-956E-21533BFB2F0A}" type="datetimeFigureOut">
              <a:rPr lang="ru-RU" altLang="ru-RU"/>
              <a:pPr/>
              <a:t>14.04.2025</a:t>
            </a:fld>
            <a:endParaRPr lang="ru-RU" altLang="ru-RU"/>
          </a:p>
        </p:txBody>
      </p:sp>
      <p:sp>
        <p:nvSpPr>
          <p:cNvPr id="5" name="Нижний колонтитул 4">
            <a:extLst>
              <a:ext uri="{FF2B5EF4-FFF2-40B4-BE49-F238E27FC236}">
                <a16:creationId xmlns:a16="http://schemas.microsoft.com/office/drawing/2014/main" id="{8C9A8ECC-D528-4982-816A-4A7D11E52CBB}"/>
              </a:ext>
            </a:extLst>
          </p:cNvPr>
          <p:cNvSpPr>
            <a:spLocks noGrp="1"/>
          </p:cNvSpPr>
          <p:nvPr>
            <p:ph type="ftr" sz="quarter" idx="11"/>
          </p:nvPr>
        </p:nvSpPr>
        <p:spPr>
          <a:xfrm>
            <a:off x="4165600" y="6248400"/>
            <a:ext cx="3860800" cy="457200"/>
          </a:xfrm>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D920E57E-D6C4-41AF-ABF4-34393EAC7D42}"/>
              </a:ext>
            </a:extLst>
          </p:cNvPr>
          <p:cNvSpPr>
            <a:spLocks noGrp="1"/>
          </p:cNvSpPr>
          <p:nvPr>
            <p:ph type="sldNum" sz="quarter" idx="12"/>
          </p:nvPr>
        </p:nvSpPr>
        <p:spPr>
          <a:xfrm>
            <a:off x="8737600" y="6248400"/>
            <a:ext cx="2844800" cy="457200"/>
          </a:xfrm>
        </p:spPr>
        <p:txBody>
          <a:bodyPr/>
          <a:lstStyle>
            <a:lvl1pPr>
              <a:defRPr/>
            </a:lvl1pPr>
          </a:lstStyle>
          <a:p>
            <a:fld id="{F4A199E1-0238-4597-8183-40ADA42C47BF}" type="slidenum">
              <a:rPr lang="ru-RU" altLang="ru-RU"/>
              <a:pPr/>
              <a:t>‹#›</a:t>
            </a:fld>
            <a:endParaRPr lang="ru-RU" altLang="ru-RU"/>
          </a:p>
        </p:txBody>
      </p:sp>
    </p:spTree>
    <p:extLst>
      <p:ext uri="{BB962C8B-B14F-4D97-AF65-F5344CB8AC3E}">
        <p14:creationId xmlns:p14="http://schemas.microsoft.com/office/powerpoint/2010/main" val="163539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AB4B1E-3AE6-4A71-914A-0DB55F66A403}"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AB4B1E-3AE6-4A71-914A-0DB55F66A403}"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AB4B1E-3AE6-4A71-914A-0DB55F66A403}"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AB4B1E-3AE6-4A71-914A-0DB55F66A40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086593-81C0-4BBF-B01E-B127C8AAA53B}" type="datetimeFigureOut">
              <a:rPr lang="ru-RU" smtClean="0"/>
              <a:pPr/>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AB4B1E-3AE6-4A71-914A-0DB55F66A403}" type="slidenum">
              <a:rPr lang="ru-RU" smtClean="0"/>
              <a:pPr/>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6086593-81C0-4BBF-B01E-B127C8AAA53B}" type="datetimeFigureOut">
              <a:rPr lang="ru-RU" smtClean="0"/>
              <a:pPr/>
              <a:t>14.04.2025</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BAB4B1E-3AE6-4A71-914A-0DB55F66A40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ru.wikipedia.org/wiki/%D0%9F%D1%80%D0%BE%D1%82%D0%B0%D1%81%D0%B5%D0%B2%D0%B8%D1%87,_%D0%92%D0%B0%D0%BB%D0%B5%D1%80%D0%B8%D0%B0%D0%BD"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u.wikipedia.org/wiki/%D0%9C%D0%B5%D0%BD%D0%B5%D0%B4%D0%B6%D0%B5%D1%80"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28744" y="5104015"/>
            <a:ext cx="5465379" cy="1463039"/>
          </a:xfrm>
        </p:spPr>
        <p:txBody>
          <a:bodyPr>
            <a:normAutofit/>
          </a:bodyPr>
          <a:lstStyle/>
          <a:p>
            <a:pPr algn="r"/>
            <a:endParaRPr lang="ru-RU" sz="2000" b="1" dirty="0"/>
          </a:p>
          <a:p>
            <a:pPr algn="r"/>
            <a:r>
              <a:rPr lang="ru-RU" sz="2000" b="1" dirty="0"/>
              <a:t>Кузьминич Татьяна Васильевна, </a:t>
            </a:r>
          </a:p>
          <a:p>
            <a:pPr algn="r"/>
            <a:r>
              <a:rPr lang="ru-RU" sz="2000" b="1" dirty="0"/>
              <a:t>кандидат педагогических наук, доцент</a:t>
            </a:r>
          </a:p>
        </p:txBody>
      </p:sp>
      <p:sp>
        <p:nvSpPr>
          <p:cNvPr id="2" name="Заголовок 1"/>
          <p:cNvSpPr>
            <a:spLocks noGrp="1"/>
          </p:cNvSpPr>
          <p:nvPr>
            <p:ph type="ctrTitle"/>
          </p:nvPr>
        </p:nvSpPr>
        <p:spPr>
          <a:xfrm>
            <a:off x="1597573" y="1545020"/>
            <a:ext cx="9196551" cy="3252895"/>
          </a:xfrm>
          <a:ln w="57150"/>
        </p:spPr>
        <p:style>
          <a:lnRef idx="1">
            <a:schemeClr val="accent1"/>
          </a:lnRef>
          <a:fillRef idx="2">
            <a:schemeClr val="accent1"/>
          </a:fillRef>
          <a:effectRef idx="1">
            <a:schemeClr val="accent1"/>
          </a:effectRef>
          <a:fontRef idx="minor">
            <a:schemeClr val="dk1"/>
          </a:fontRef>
        </p:style>
        <p:txBody>
          <a:bodyPr>
            <a:noAutofit/>
          </a:bodyPr>
          <a:lstStyle/>
          <a:p>
            <a:pPr marL="182880" indent="0" algn="ctr">
              <a:buNone/>
            </a:pPr>
            <a:br>
              <a:rPr lang="ru-RU" sz="3600" b="1" dirty="0"/>
            </a:br>
            <a:r>
              <a:rPr lang="ru-RU" sz="2000" dirty="0">
                <a:effectLst/>
                <a:latin typeface="Arial Black" panose="020B0A04020102020204" pitchFamily="34" charset="0"/>
                <a:cs typeface="Times New Roman" panose="02020603050405020304" pitchFamily="18" charset="0"/>
              </a:rPr>
              <a:t>Тема 6. </a:t>
            </a:r>
            <a:br>
              <a:rPr lang="ru-RU" sz="2800" dirty="0">
                <a:effectLst/>
                <a:latin typeface="Arial Black" panose="020B0A04020102020204" pitchFamily="34" charset="0"/>
                <a:cs typeface="Times New Roman" panose="02020603050405020304" pitchFamily="18" charset="0"/>
              </a:rPr>
            </a:br>
            <a:r>
              <a:rPr lang="ru-RU" sz="3600" dirty="0">
                <a:effectLst/>
                <a:latin typeface="Arial Black" panose="020B0A04020102020204" pitchFamily="34" charset="0"/>
                <a:cs typeface="Times New Roman" panose="02020603050405020304" pitchFamily="18" charset="0"/>
              </a:rPr>
              <a:t>Система образования Республики Беларусь в контексте мировых тенденций</a:t>
            </a:r>
            <a:br>
              <a:rPr lang="ru-RU" sz="3600" dirty="0">
                <a:effectLst/>
                <a:latin typeface="Arial Black" panose="020B0A04020102020204" pitchFamily="34" charset="0"/>
                <a:cs typeface="Times New Roman" panose="02020603050405020304" pitchFamily="18" charset="0"/>
              </a:rPr>
            </a:br>
            <a:endParaRPr lang="ru-RU" sz="3600" dirty="0">
              <a:latin typeface="Arial Black" panose="020B0A0402010202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CCDB4914-276E-41ED-B012-208D2969C247}"/>
              </a:ext>
            </a:extLst>
          </p:cNvPr>
          <p:cNvSpPr/>
          <p:nvPr/>
        </p:nvSpPr>
        <p:spPr>
          <a:xfrm>
            <a:off x="1855070" y="505149"/>
            <a:ext cx="1783117" cy="461665"/>
          </a:xfrm>
          <a:prstGeom prst="rect">
            <a:avLst/>
          </a:prstGeom>
        </p:spPr>
        <p:txBody>
          <a:bodyPr wrap="none">
            <a:spAutoFit/>
          </a:bodyPr>
          <a:lstStyle/>
          <a:p>
            <a:r>
              <a:rPr lang="ru-RU" sz="2400" b="1" dirty="0"/>
              <a:t>Педагогика </a:t>
            </a:r>
            <a:endParaRPr lang="ru-RU" sz="2400" dirty="0"/>
          </a:p>
        </p:txBody>
      </p:sp>
      <p:pic>
        <p:nvPicPr>
          <p:cNvPr id="6" name="Рисунок 5" descr="Академическая шапочка">
            <a:extLst>
              <a:ext uri="{FF2B5EF4-FFF2-40B4-BE49-F238E27FC236}">
                <a16:creationId xmlns:a16="http://schemas.microsoft.com/office/drawing/2014/main" id="{E49FD3B4-27DE-4531-ACF4-5EBDABA361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374" y="607182"/>
            <a:ext cx="665732" cy="665732"/>
          </a:xfrm>
          <a:prstGeom prst="rect">
            <a:avLst/>
          </a:prstGeom>
        </p:spPr>
      </p:pic>
      <p:sp>
        <p:nvSpPr>
          <p:cNvPr id="5" name="Овал 4"/>
          <p:cNvSpPr/>
          <p:nvPr/>
        </p:nvSpPr>
        <p:spPr>
          <a:xfrm>
            <a:off x="8553814" y="326428"/>
            <a:ext cx="2743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2025</a:t>
            </a:r>
          </a:p>
        </p:txBody>
      </p:sp>
    </p:spTree>
    <p:extLst>
      <p:ext uri="{BB962C8B-B14F-4D97-AF65-F5344CB8AC3E}">
        <p14:creationId xmlns:p14="http://schemas.microsoft.com/office/powerpoint/2010/main" val="198715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0611" y="-118175"/>
            <a:ext cx="8229600" cy="792088"/>
          </a:xfrm>
        </p:spPr>
        <p:txBody>
          <a:bodyPr>
            <a:noAutofit/>
          </a:bodyPr>
          <a:lstStyle/>
          <a:p>
            <a:br>
              <a:rPr lang="ru-RU" sz="2000" b="1" dirty="0"/>
            </a:br>
            <a:r>
              <a:rPr lang="ru-RU" sz="2800" dirty="0">
                <a:latin typeface="Arial Black" pitchFamily="34" charset="0"/>
              </a:rPr>
              <a:t> </a:t>
            </a:r>
            <a:r>
              <a:rPr lang="ru-RU" sz="2400" dirty="0">
                <a:latin typeface="Arial Black" pitchFamily="34" charset="0"/>
              </a:rPr>
              <a:t> </a:t>
            </a:r>
            <a:r>
              <a:rPr lang="ru-RU" sz="2400" dirty="0">
                <a:solidFill>
                  <a:srgbClr val="C00000"/>
                </a:solidFill>
                <a:latin typeface="Arial Black" pitchFamily="34" charset="0"/>
              </a:rPr>
              <a:t>СИСТЕМА ИЕЗУИТСКОГО ОБРАЗОВАНИЯ</a:t>
            </a:r>
            <a:r>
              <a:rPr lang="ru-RU" sz="2400" dirty="0">
                <a:latin typeface="Arial Black" pitchFamily="34" charset="0"/>
              </a:rPr>
              <a:t> (обучения и воспитания)</a:t>
            </a: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420413" y="1271751"/>
            <a:ext cx="9539798" cy="4267201"/>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endParaRPr lang="ru-RU" sz="1600" b="1" dirty="0">
              <a:solidFill>
                <a:srgbClr val="FF0000"/>
              </a:solidFill>
              <a:latin typeface="Arial Black" pitchFamily="34" charset="0"/>
            </a:endParaRPr>
          </a:p>
          <a:p>
            <a:pPr marL="0" indent="0">
              <a:buNone/>
            </a:pPr>
            <a:r>
              <a:rPr lang="ru-RU" sz="1600" b="1" dirty="0">
                <a:solidFill>
                  <a:srgbClr val="FF0000"/>
                </a:solidFill>
                <a:latin typeface="Arial Black" pitchFamily="34" charset="0"/>
              </a:rPr>
              <a:t>Цель </a:t>
            </a:r>
            <a:r>
              <a:rPr lang="ru-RU" sz="1600" dirty="0">
                <a:latin typeface="Arial Black" pitchFamily="34" charset="0"/>
              </a:rPr>
              <a:t>– </a:t>
            </a:r>
            <a:r>
              <a:rPr lang="ru-RU" sz="1600" dirty="0">
                <a:solidFill>
                  <a:srgbClr val="C00000"/>
                </a:solidFill>
                <a:latin typeface="Arial Black" pitchFamily="34" charset="0"/>
              </a:rPr>
              <a:t>безусловная преданность церкви, способность к послушанию, умение говорить и спорить </a:t>
            </a:r>
          </a:p>
          <a:p>
            <a:pPr marL="0" indent="0">
              <a:buNone/>
            </a:pPr>
            <a:r>
              <a:rPr lang="ru-RU" sz="1600" b="1" dirty="0">
                <a:solidFill>
                  <a:srgbClr val="FF0000"/>
                </a:solidFill>
                <a:latin typeface="Arial Black" pitchFamily="34" charset="0"/>
              </a:rPr>
              <a:t>Средства и методы обучения и воспитания: </a:t>
            </a:r>
            <a:endParaRPr lang="ru-RU" sz="1600" dirty="0">
              <a:solidFill>
                <a:srgbClr val="FF0000"/>
              </a:solidFill>
              <a:latin typeface="Arial Black" pitchFamily="34" charset="0"/>
            </a:endParaRPr>
          </a:p>
          <a:p>
            <a:r>
              <a:rPr lang="ru-RU" sz="1600" dirty="0">
                <a:latin typeface="Arial Black" pitchFamily="34" charset="0"/>
              </a:rPr>
              <a:t>надзор (система шпионажа и доносительства) </a:t>
            </a:r>
          </a:p>
          <a:p>
            <a:r>
              <a:rPr lang="ru-RU" sz="1600" dirty="0">
                <a:latin typeface="Arial Black" pitchFamily="34" charset="0"/>
              </a:rPr>
              <a:t>мягкий режим </a:t>
            </a:r>
          </a:p>
          <a:p>
            <a:r>
              <a:rPr lang="ru-RU" sz="1600" dirty="0">
                <a:latin typeface="Arial Black" pitchFamily="34" charset="0"/>
              </a:rPr>
              <a:t>система поощрений (кресты, ленты, медали, почетные доски) и наказаний (дурацкие колпаки, ослиные уши, позорные доски) </a:t>
            </a:r>
          </a:p>
          <a:p>
            <a:r>
              <a:rPr lang="ru-RU" sz="1600" dirty="0">
                <a:latin typeface="Arial Black" pitchFamily="34" charset="0"/>
              </a:rPr>
              <a:t>театрализованные представления (школьный театр)</a:t>
            </a:r>
          </a:p>
          <a:p>
            <a:r>
              <a:rPr lang="ru-RU" sz="1600" dirty="0">
                <a:latin typeface="Arial Black" pitchFamily="34" charset="0"/>
              </a:rPr>
              <a:t>школьное самоуправление </a:t>
            </a:r>
          </a:p>
          <a:p>
            <a:r>
              <a:rPr lang="ru-RU" sz="1600" dirty="0">
                <a:latin typeface="Arial Black" pitchFamily="34" charset="0"/>
              </a:rPr>
              <a:t>соревнование (развитие в детях честолюбия, страха перед бесчестием) </a:t>
            </a:r>
          </a:p>
          <a:p>
            <a:r>
              <a:rPr lang="ru-RU" sz="1600" dirty="0">
                <a:latin typeface="Arial Black" pitchFamily="34" charset="0"/>
              </a:rPr>
              <a:t>воспитание в духе католического фанатизма </a:t>
            </a:r>
          </a:p>
          <a:p>
            <a:r>
              <a:rPr lang="ru-RU" sz="1600" dirty="0">
                <a:latin typeface="Arial Black" pitchFamily="34" charset="0"/>
              </a:rPr>
              <a:t>авторитаризм </a:t>
            </a:r>
          </a:p>
          <a:p>
            <a:pPr marL="0" indent="0">
              <a:buNone/>
            </a:pPr>
            <a:r>
              <a:rPr lang="ru-RU" sz="1600" dirty="0">
                <a:latin typeface="Arial Black" pitchFamily="34" charset="0"/>
              </a:rPr>
              <a:t> </a:t>
            </a:r>
          </a:p>
        </p:txBody>
      </p:sp>
      <p:sp>
        <p:nvSpPr>
          <p:cNvPr id="4" name="Прямоугольник: скругленные углы 3">
            <a:extLst>
              <a:ext uri="{FF2B5EF4-FFF2-40B4-BE49-F238E27FC236}">
                <a16:creationId xmlns:a16="http://schemas.microsoft.com/office/drawing/2014/main" id="{A9FE8C7C-055E-4FDC-90FD-D62F35BAAF21}"/>
              </a:ext>
            </a:extLst>
          </p:cNvPr>
          <p:cNvSpPr/>
          <p:nvPr/>
        </p:nvSpPr>
        <p:spPr>
          <a:xfrm>
            <a:off x="6348248" y="4729655"/>
            <a:ext cx="4834760" cy="17308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b="1" dirty="0">
              <a:solidFill>
                <a:srgbClr val="C00000"/>
              </a:solidFill>
              <a:latin typeface="Arial Black" pitchFamily="34" charset="0"/>
            </a:endParaRPr>
          </a:p>
          <a:p>
            <a:r>
              <a:rPr lang="ru-RU" sz="1400" b="1" dirty="0">
                <a:solidFill>
                  <a:srgbClr val="C00000"/>
                </a:solidFill>
                <a:latin typeface="Arial Black" pitchFamily="34" charset="0"/>
              </a:rPr>
              <a:t>иезуитские школы </a:t>
            </a:r>
          </a:p>
          <a:p>
            <a:r>
              <a:rPr lang="ru-RU" sz="1400" dirty="0">
                <a:solidFill>
                  <a:schemeClr val="tx1"/>
                </a:solidFill>
                <a:latin typeface="Arial Black" pitchFamily="34" charset="0"/>
              </a:rPr>
              <a:t>низшие школы (3 класса) </a:t>
            </a:r>
          </a:p>
          <a:p>
            <a:r>
              <a:rPr lang="ru-RU" sz="1400" dirty="0">
                <a:solidFill>
                  <a:schemeClr val="tx1"/>
                </a:solidFill>
                <a:latin typeface="Arial Black" pitchFamily="34" charset="0"/>
              </a:rPr>
              <a:t>коллегия  (5 классов )</a:t>
            </a:r>
          </a:p>
          <a:p>
            <a:r>
              <a:rPr lang="ru-RU" sz="1400" dirty="0">
                <a:solidFill>
                  <a:schemeClr val="tx1"/>
                </a:solidFill>
                <a:latin typeface="Arial Black" pitchFamily="34" charset="0"/>
              </a:rPr>
              <a:t> </a:t>
            </a:r>
          </a:p>
          <a:p>
            <a:r>
              <a:rPr lang="ru-RU" sz="1400" b="1" dirty="0" err="1">
                <a:solidFill>
                  <a:srgbClr val="C00000"/>
                </a:solidFill>
                <a:latin typeface="Arial Black" pitchFamily="34" charset="0"/>
              </a:rPr>
              <a:t>Виленская</a:t>
            </a:r>
            <a:r>
              <a:rPr lang="ru-RU" sz="1400" b="1" dirty="0">
                <a:solidFill>
                  <a:srgbClr val="C00000"/>
                </a:solidFill>
                <a:latin typeface="Arial Black" pitchFamily="34" charset="0"/>
              </a:rPr>
              <a:t> иезуитская коллегия (1570 г.) </a:t>
            </a:r>
            <a:endParaRPr lang="ru-RU" sz="1400" dirty="0">
              <a:solidFill>
                <a:srgbClr val="C00000"/>
              </a:solidFill>
              <a:latin typeface="Arial Black" pitchFamily="34" charset="0"/>
            </a:endParaRPr>
          </a:p>
          <a:p>
            <a:endParaRPr lang="ru-RU" sz="1400" b="1" dirty="0">
              <a:solidFill>
                <a:schemeClr val="tx1"/>
              </a:solidFill>
              <a:latin typeface="Arial Black" pitchFamily="34" charset="0"/>
            </a:endParaRPr>
          </a:p>
          <a:p>
            <a:r>
              <a:rPr lang="ru-RU" sz="1400" b="1" dirty="0" err="1">
                <a:solidFill>
                  <a:srgbClr val="C00000"/>
                </a:solidFill>
                <a:latin typeface="Arial Black" pitchFamily="34" charset="0"/>
              </a:rPr>
              <a:t>Виленская</a:t>
            </a:r>
            <a:r>
              <a:rPr lang="ru-RU" sz="1400" b="1" dirty="0">
                <a:solidFill>
                  <a:srgbClr val="C00000"/>
                </a:solidFill>
                <a:latin typeface="Arial Black" pitchFamily="34" charset="0"/>
              </a:rPr>
              <a:t> иезуитская Академия (1578 г.)</a:t>
            </a:r>
            <a:endParaRPr lang="ru-RU" sz="1400" dirty="0">
              <a:solidFill>
                <a:srgbClr val="C00000"/>
              </a:solidFill>
              <a:latin typeface="Arial Black" pitchFamily="34" charset="0"/>
            </a:endParaRPr>
          </a:p>
          <a:p>
            <a:pPr algn="ctr"/>
            <a:endParaRPr lang="ru-RU" dirty="0"/>
          </a:p>
        </p:txBody>
      </p:sp>
    </p:spTree>
    <p:extLst>
      <p:ext uri="{BB962C8B-B14F-4D97-AF65-F5344CB8AC3E}">
        <p14:creationId xmlns:p14="http://schemas.microsoft.com/office/powerpoint/2010/main" val="22298172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3129FCF-5EA5-4FCF-8A9E-E9E5C21FECD7}"/>
              </a:ext>
            </a:extLst>
          </p:cNvPr>
          <p:cNvPicPr>
            <a:picLocks noGrp="1" noChangeAspect="1"/>
          </p:cNvPicPr>
          <p:nvPr>
            <p:ph sz="quarter" idx="13"/>
          </p:nvPr>
        </p:nvPicPr>
        <p:blipFill>
          <a:blip r:embed="rId2"/>
          <a:stretch>
            <a:fillRect/>
          </a:stretch>
        </p:blipFill>
        <p:spPr>
          <a:xfrm>
            <a:off x="0" y="10510"/>
            <a:ext cx="2576945" cy="2682296"/>
          </a:xfrm>
          <a:prstGeom prst="rect">
            <a:avLst/>
          </a:prstGeom>
        </p:spPr>
      </p:pic>
      <p:sp>
        <p:nvSpPr>
          <p:cNvPr id="7" name="Прямоугольник 6">
            <a:extLst>
              <a:ext uri="{FF2B5EF4-FFF2-40B4-BE49-F238E27FC236}">
                <a16:creationId xmlns:a16="http://schemas.microsoft.com/office/drawing/2014/main" id="{5F303657-088A-4EE2-8B90-606F3E4CB22E}"/>
              </a:ext>
            </a:extLst>
          </p:cNvPr>
          <p:cNvSpPr/>
          <p:nvPr/>
        </p:nvSpPr>
        <p:spPr>
          <a:xfrm>
            <a:off x="3144332" y="98219"/>
            <a:ext cx="6096000" cy="3693319"/>
          </a:xfrm>
          <a:prstGeom prst="rect">
            <a:avLst/>
          </a:prstGeom>
        </p:spPr>
        <p:txBody>
          <a:bodyPr>
            <a:spAutoFit/>
          </a:bodyPr>
          <a:lstStyle/>
          <a:p>
            <a:r>
              <a:rPr lang="ru-RU" sz="2000" b="1" dirty="0">
                <a:solidFill>
                  <a:srgbClr val="202122"/>
                </a:solidFill>
                <a:latin typeface="Arial Black" panose="020B0A04020102020204" pitchFamily="34" charset="0"/>
                <a:cs typeface="Calibri" panose="020F0502020204030204" pitchFamily="34" charset="0"/>
              </a:rPr>
              <a:t>Высшее учебное заведение на белорусских землях – </a:t>
            </a:r>
          </a:p>
          <a:p>
            <a:endParaRPr lang="ru-RU" sz="1600" b="1" dirty="0">
              <a:solidFill>
                <a:srgbClr val="202122"/>
              </a:solidFill>
              <a:latin typeface="Calibri" panose="020F0502020204030204" pitchFamily="34" charset="0"/>
              <a:cs typeface="Calibri" panose="020F0502020204030204" pitchFamily="34" charset="0"/>
            </a:endParaRPr>
          </a:p>
          <a:p>
            <a:r>
              <a:rPr lang="ru-RU" sz="1600" b="1" dirty="0">
                <a:solidFill>
                  <a:srgbClr val="202122"/>
                </a:solidFill>
                <a:latin typeface="Calibri" panose="020F0502020204030204" pitchFamily="34" charset="0"/>
                <a:cs typeface="Calibri" panose="020F0502020204030204" pitchFamily="34" charset="0"/>
              </a:rPr>
              <a:t>1579 г. - Академия и университет </a:t>
            </a:r>
            <a:r>
              <a:rPr lang="ru-RU" sz="1600" b="1" dirty="0" err="1">
                <a:solidFill>
                  <a:srgbClr val="202122"/>
                </a:solidFill>
                <a:latin typeface="Calibri" panose="020F0502020204030204" pitchFamily="34" charset="0"/>
                <a:cs typeface="Calibri" panose="020F0502020204030204" pitchFamily="34" charset="0"/>
              </a:rPr>
              <a:t>виленский</a:t>
            </a:r>
            <a:r>
              <a:rPr lang="ru-RU" sz="1600" b="1" dirty="0">
                <a:solidFill>
                  <a:srgbClr val="202122"/>
                </a:solidFill>
                <a:latin typeface="Calibri" panose="020F0502020204030204" pitchFamily="34" charset="0"/>
                <a:cs typeface="Calibri" panose="020F0502020204030204" pitchFamily="34" charset="0"/>
              </a:rPr>
              <a:t> общества Иисуса преобразована </a:t>
            </a:r>
            <a:r>
              <a:rPr lang="ru-RU" sz="1600" b="1" dirty="0">
                <a:latin typeface="Calibri" panose="020F0502020204030204" pitchFamily="34" charset="0"/>
                <a:cs typeface="Calibri" panose="020F0502020204030204" pitchFamily="34" charset="0"/>
              </a:rPr>
              <a:t>из иезуитской коллегии, возникшей в </a:t>
            </a:r>
            <a:r>
              <a:rPr lang="ru-RU" sz="1600" b="1" dirty="0" err="1">
                <a:latin typeface="Calibri" panose="020F0502020204030204" pitchFamily="34" charset="0"/>
                <a:cs typeface="Calibri" panose="020F0502020204030204" pitchFamily="34" charset="0"/>
              </a:rPr>
              <a:t>Вильне</a:t>
            </a:r>
            <a:r>
              <a:rPr lang="ru-RU" sz="1600" b="1" dirty="0">
                <a:latin typeface="Calibri" panose="020F0502020204030204" pitchFamily="34" charset="0"/>
                <a:cs typeface="Calibri" panose="020F0502020204030204" pitchFamily="34" charset="0"/>
              </a:rPr>
              <a:t> в 1570 г. </a:t>
            </a:r>
            <a:endParaRPr lang="ru-RU" sz="1600" b="1" dirty="0">
              <a:solidFill>
                <a:srgbClr val="202122"/>
              </a:solidFill>
              <a:latin typeface="Calibri" panose="020F0502020204030204" pitchFamily="34" charset="0"/>
              <a:cs typeface="Calibri" panose="020F0502020204030204" pitchFamily="34" charset="0"/>
            </a:endParaRPr>
          </a:p>
          <a:p>
            <a:r>
              <a:rPr lang="ru-RU" sz="1600" b="1" dirty="0">
                <a:solidFill>
                  <a:srgbClr val="202122"/>
                </a:solidFill>
                <a:latin typeface="Calibri" panose="020F0502020204030204" pitchFamily="34" charset="0"/>
                <a:cs typeface="Calibri" panose="020F0502020204030204" pitchFamily="34" charset="0"/>
              </a:rPr>
              <a:t>1773 г. преобразовано в «Главную литовскую школу» с централизованным подчинением всех школ других уровней</a:t>
            </a:r>
          </a:p>
          <a:p>
            <a:r>
              <a:rPr lang="ru-RU" sz="1600" b="1" dirty="0">
                <a:solidFill>
                  <a:srgbClr val="202122"/>
                </a:solidFill>
                <a:latin typeface="Calibri" panose="020F0502020204030204" pitchFamily="34" charset="0"/>
                <a:cs typeface="Calibri" panose="020F0502020204030204" pitchFamily="34" charset="0"/>
              </a:rPr>
              <a:t>После 1794 г. -  Главная </a:t>
            </a:r>
            <a:r>
              <a:rPr lang="ru-RU" sz="1600" b="1" dirty="0" err="1">
                <a:solidFill>
                  <a:srgbClr val="202122"/>
                </a:solidFill>
                <a:latin typeface="Calibri" panose="020F0502020204030204" pitchFamily="34" charset="0"/>
                <a:cs typeface="Calibri" panose="020F0502020204030204" pitchFamily="34" charset="0"/>
              </a:rPr>
              <a:t>виленская</a:t>
            </a:r>
            <a:r>
              <a:rPr lang="ru-RU" sz="1600" b="1" dirty="0">
                <a:solidFill>
                  <a:srgbClr val="202122"/>
                </a:solidFill>
                <a:latin typeface="Calibri" panose="020F0502020204030204" pitchFamily="34" charset="0"/>
                <a:cs typeface="Calibri" panose="020F0502020204030204" pitchFamily="34" charset="0"/>
              </a:rPr>
              <a:t> школа</a:t>
            </a:r>
          </a:p>
          <a:p>
            <a:r>
              <a:rPr lang="ru-RU" sz="1600" b="1" dirty="0">
                <a:solidFill>
                  <a:srgbClr val="202122"/>
                </a:solidFill>
                <a:latin typeface="Calibri" panose="020F0502020204030204" pitchFamily="34" charset="0"/>
                <a:cs typeface="Calibri" panose="020F0502020204030204" pitchFamily="34" charset="0"/>
              </a:rPr>
              <a:t>С 1803 г. - </a:t>
            </a:r>
            <a:r>
              <a:rPr lang="ru-RU" sz="1600" b="1" dirty="0">
                <a:latin typeface="Calibri" panose="020F0502020204030204" pitchFamily="34" charset="0"/>
                <a:cs typeface="Calibri" panose="020F0502020204030204" pitchFamily="34" charset="0"/>
              </a:rPr>
              <a:t>Императорский </a:t>
            </a:r>
            <a:r>
              <a:rPr lang="ru-RU" sz="1600" b="1" dirty="0" err="1">
                <a:latin typeface="Calibri" panose="020F0502020204030204" pitchFamily="34" charset="0"/>
                <a:cs typeface="Calibri" panose="020F0502020204030204" pitchFamily="34" charset="0"/>
              </a:rPr>
              <a:t>Виленский</a:t>
            </a:r>
            <a:r>
              <a:rPr lang="ru-RU" sz="1600" b="1" dirty="0">
                <a:latin typeface="Calibri" panose="020F0502020204030204" pitchFamily="34" charset="0"/>
                <a:cs typeface="Calibri" panose="020F0502020204030204" pitchFamily="34" charset="0"/>
              </a:rPr>
              <a:t> университет (к 1823-му году – один из крупнейших университетов Европы.</a:t>
            </a:r>
          </a:p>
          <a:p>
            <a:r>
              <a:rPr lang="ru-RU" sz="1600" b="1" dirty="0">
                <a:latin typeface="Calibri" panose="020F0502020204030204" pitchFamily="34" charset="0"/>
                <a:cs typeface="Calibri" panose="020F0502020204030204" pitchFamily="34" charset="0"/>
              </a:rPr>
              <a:t>1832 г. – закрыт </a:t>
            </a:r>
          </a:p>
          <a:p>
            <a:r>
              <a:rPr lang="ru-RU" sz="1600" b="1" dirty="0">
                <a:latin typeface="Calibri" panose="020F0502020204030204" pitchFamily="34" charset="0"/>
                <a:cs typeface="Calibri" panose="020F0502020204030204" pitchFamily="34" charset="0"/>
              </a:rPr>
              <a:t>1919-1939 – Университет Стефана </a:t>
            </a:r>
            <a:r>
              <a:rPr lang="ru-RU" sz="1600" b="1" dirty="0" err="1">
                <a:latin typeface="Calibri" panose="020F0502020204030204" pitchFamily="34" charset="0"/>
                <a:cs typeface="Calibri" panose="020F0502020204030204" pitchFamily="34" charset="0"/>
              </a:rPr>
              <a:t>Батория</a:t>
            </a:r>
            <a:r>
              <a:rPr lang="ru-RU" sz="1600" b="1" dirty="0">
                <a:latin typeface="Calibri" panose="020F0502020204030204" pitchFamily="34" charset="0"/>
                <a:cs typeface="Calibri" panose="020F0502020204030204" pitchFamily="34" charset="0"/>
              </a:rPr>
              <a:t>, </a:t>
            </a:r>
          </a:p>
          <a:p>
            <a:r>
              <a:rPr lang="ru-RU" sz="1600" b="1" dirty="0">
                <a:latin typeface="Calibri" panose="020F0502020204030204" pitchFamily="34" charset="0"/>
                <a:cs typeface="Calibri" panose="020F0502020204030204" pitchFamily="34" charset="0"/>
              </a:rPr>
              <a:t>с декабря 1939 -литовский Вильнюсский университет</a:t>
            </a:r>
            <a:r>
              <a:rPr lang="ru-RU" sz="1600" dirty="0"/>
              <a:t> </a:t>
            </a:r>
            <a:r>
              <a:rPr lang="ru-RU" dirty="0"/>
              <a:t> </a:t>
            </a:r>
          </a:p>
        </p:txBody>
      </p:sp>
      <p:pic>
        <p:nvPicPr>
          <p:cNvPr id="8" name="Рисунок 7">
            <a:extLst>
              <a:ext uri="{FF2B5EF4-FFF2-40B4-BE49-F238E27FC236}">
                <a16:creationId xmlns:a16="http://schemas.microsoft.com/office/drawing/2014/main" id="{FE73D2E9-C0AC-49B0-BE59-CF7E37EB77FA}"/>
              </a:ext>
            </a:extLst>
          </p:cNvPr>
          <p:cNvPicPr>
            <a:picLocks noChangeAspect="1"/>
          </p:cNvPicPr>
          <p:nvPr/>
        </p:nvPicPr>
        <p:blipFill>
          <a:blip r:embed="rId3"/>
          <a:stretch>
            <a:fillRect/>
          </a:stretch>
        </p:blipFill>
        <p:spPr>
          <a:xfrm>
            <a:off x="9382991" y="166254"/>
            <a:ext cx="2368699" cy="2857501"/>
          </a:xfrm>
          <a:prstGeom prst="rect">
            <a:avLst/>
          </a:prstGeom>
        </p:spPr>
      </p:pic>
      <p:sp>
        <p:nvSpPr>
          <p:cNvPr id="9" name="Прямоугольник: скругленные углы 8">
            <a:extLst>
              <a:ext uri="{FF2B5EF4-FFF2-40B4-BE49-F238E27FC236}">
                <a16:creationId xmlns:a16="http://schemas.microsoft.com/office/drawing/2014/main" id="{34258868-9453-452B-9965-3E5D657A6269}"/>
              </a:ext>
            </a:extLst>
          </p:cNvPr>
          <p:cNvSpPr/>
          <p:nvPr/>
        </p:nvSpPr>
        <p:spPr>
          <a:xfrm>
            <a:off x="9466118" y="3293917"/>
            <a:ext cx="2171700" cy="7000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Calibri" panose="020F0502020204030204" pitchFamily="34" charset="0"/>
                <a:cs typeface="Calibri" panose="020F0502020204030204" pitchFamily="34" charset="0"/>
              </a:rPr>
              <a:t>Первый ректор – Петр </a:t>
            </a:r>
            <a:r>
              <a:rPr lang="ru-RU" b="1" dirty="0" err="1">
                <a:solidFill>
                  <a:schemeClr val="tx1"/>
                </a:solidFill>
                <a:latin typeface="Calibri" panose="020F0502020204030204" pitchFamily="34" charset="0"/>
                <a:cs typeface="Calibri" panose="020F0502020204030204" pitchFamily="34" charset="0"/>
              </a:rPr>
              <a:t>Скарга</a:t>
            </a:r>
            <a:endParaRPr lang="ru-RU" b="1" dirty="0">
              <a:solidFill>
                <a:schemeClr val="tx1"/>
              </a:solidFill>
              <a:latin typeface="Calibri" panose="020F0502020204030204" pitchFamily="34" charset="0"/>
              <a:cs typeface="Calibri" panose="020F0502020204030204" pitchFamily="34" charset="0"/>
            </a:endParaRPr>
          </a:p>
        </p:txBody>
      </p:sp>
      <p:sp>
        <p:nvSpPr>
          <p:cNvPr id="10" name="Прямоугольник: скругленные углы 9">
            <a:extLst>
              <a:ext uri="{FF2B5EF4-FFF2-40B4-BE49-F238E27FC236}">
                <a16:creationId xmlns:a16="http://schemas.microsoft.com/office/drawing/2014/main" id="{00ECA990-6D46-4B7C-87F6-427A2E7DDE96}"/>
              </a:ext>
            </a:extLst>
          </p:cNvPr>
          <p:cNvSpPr/>
          <p:nvPr/>
        </p:nvSpPr>
        <p:spPr>
          <a:xfrm>
            <a:off x="1901537" y="5321138"/>
            <a:ext cx="9736281" cy="13706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bg2">
                    <a:lumMod val="10000"/>
                  </a:schemeClr>
                </a:solidFill>
                <a:latin typeface="Calibri" panose="020F0502020204030204" pitchFamily="34" charset="0"/>
                <a:cs typeface="Calibri" panose="020F0502020204030204" pitchFamily="34" charset="0"/>
              </a:rPr>
              <a:t>теологический и философский факультеты, </a:t>
            </a:r>
          </a:p>
          <a:p>
            <a:r>
              <a:rPr lang="ru-RU" sz="1600" b="1" dirty="0">
                <a:solidFill>
                  <a:schemeClr val="bg2">
                    <a:lumMod val="10000"/>
                  </a:schemeClr>
                </a:solidFill>
                <a:latin typeface="Calibri" panose="020F0502020204030204" pitchFamily="34" charset="0"/>
                <a:cs typeface="Calibri" panose="020F0502020204030204" pitchFamily="34" charset="0"/>
              </a:rPr>
              <a:t>с 1641 г. — юридический.</a:t>
            </a:r>
          </a:p>
          <a:p>
            <a:r>
              <a:rPr lang="ru-RU" sz="1600" b="1" dirty="0">
                <a:solidFill>
                  <a:schemeClr val="bg2">
                    <a:lumMod val="10000"/>
                  </a:schemeClr>
                </a:solidFill>
                <a:latin typeface="Calibri" panose="020F0502020204030204" pitchFamily="34" charset="0"/>
                <a:cs typeface="Calibri" panose="020F0502020204030204" pitchFamily="34" charset="0"/>
              </a:rPr>
              <a:t>С 1803 - факультеты литературы и свободных наук, моральных и политических наук, медицинский и физико-математический. Университет - центр </a:t>
            </a:r>
            <a:r>
              <a:rPr lang="ru-RU" sz="1600" b="1" dirty="0" err="1">
                <a:solidFill>
                  <a:schemeClr val="bg2">
                    <a:lumMod val="10000"/>
                  </a:schemeClr>
                </a:solidFill>
                <a:latin typeface="Calibri" panose="020F0502020204030204" pitchFamily="34" charset="0"/>
                <a:cs typeface="Calibri" panose="020F0502020204030204" pitchFamily="34" charset="0"/>
              </a:rPr>
              <a:t>Виленского</a:t>
            </a:r>
            <a:r>
              <a:rPr lang="ru-RU" sz="1600" b="1" dirty="0">
                <a:solidFill>
                  <a:schemeClr val="bg2">
                    <a:lumMod val="10000"/>
                  </a:schemeClr>
                </a:solidFill>
                <a:latin typeface="Calibri" panose="020F0502020204030204" pitchFamily="34" charset="0"/>
                <a:cs typeface="Calibri" panose="020F0502020204030204" pitchFamily="34" charset="0"/>
              </a:rPr>
              <a:t> учебного округа.</a:t>
            </a:r>
          </a:p>
        </p:txBody>
      </p:sp>
      <p:pic>
        <p:nvPicPr>
          <p:cNvPr id="11" name="Рисунок 10">
            <a:extLst>
              <a:ext uri="{FF2B5EF4-FFF2-40B4-BE49-F238E27FC236}">
                <a16:creationId xmlns:a16="http://schemas.microsoft.com/office/drawing/2014/main" id="{7F6CBC65-B808-462C-ADE7-43AB7818E034}"/>
              </a:ext>
            </a:extLst>
          </p:cNvPr>
          <p:cNvPicPr>
            <a:picLocks noChangeAspect="1"/>
          </p:cNvPicPr>
          <p:nvPr/>
        </p:nvPicPr>
        <p:blipFill>
          <a:blip r:embed="rId4"/>
          <a:stretch>
            <a:fillRect/>
          </a:stretch>
        </p:blipFill>
        <p:spPr>
          <a:xfrm>
            <a:off x="166254" y="2768930"/>
            <a:ext cx="2140528" cy="2374570"/>
          </a:xfrm>
          <a:prstGeom prst="rect">
            <a:avLst/>
          </a:prstGeom>
        </p:spPr>
      </p:pic>
      <p:sp>
        <p:nvSpPr>
          <p:cNvPr id="12" name="Прямоугольник: скругленные углы 11">
            <a:extLst>
              <a:ext uri="{FF2B5EF4-FFF2-40B4-BE49-F238E27FC236}">
                <a16:creationId xmlns:a16="http://schemas.microsoft.com/office/drawing/2014/main" id="{DE0B32F4-21C5-4ECB-8073-CFB0CB299193}"/>
              </a:ext>
            </a:extLst>
          </p:cNvPr>
          <p:cNvSpPr/>
          <p:nvPr/>
        </p:nvSpPr>
        <p:spPr>
          <a:xfrm>
            <a:off x="3144332" y="4061701"/>
            <a:ext cx="6096000" cy="1081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Валериан </a:t>
            </a:r>
            <a:r>
              <a:rPr lang="ru-RU" sz="1600" b="1" dirty="0" err="1">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Протасе́вич</a:t>
            </a:r>
            <a:r>
              <a:rPr lang="ru-RU" sz="1600" b="1" dirty="0">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 — религиозный и церковный деятель, епископ луцкий, епископ </a:t>
            </a:r>
            <a:r>
              <a:rPr lang="ru-RU" sz="1600" b="1" dirty="0" err="1">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виленский</a:t>
            </a:r>
            <a:r>
              <a:rPr lang="ru-RU" sz="1600" b="1" dirty="0">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 основатель иезуитской коллегии в </a:t>
            </a:r>
            <a:r>
              <a:rPr lang="ru-RU" sz="1600" b="1" dirty="0" err="1">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rPr>
              <a:t>Вильне</a:t>
            </a:r>
            <a:endParaRPr lang="ru-RU" sz="1600" b="1" dirty="0">
              <a:solidFill>
                <a:schemeClr val="tx1"/>
              </a:solidFill>
              <a:latin typeface="Calibri" panose="020F0502020204030204" pitchFamily="34" charset="0"/>
              <a:cs typeface="Calibri" panose="020F0502020204030204" pitchFamily="34" charset="0"/>
              <a:hlinkClick r:id="rId5" tooltip="ru.wikipedia.org">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8924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1223121"/>
            <a:ext cx="9206346" cy="2862322"/>
          </a:xfrm>
          <a:prstGeom prst="rect">
            <a:avLst/>
          </a:prstGeom>
          <a:ln w="57150">
            <a:solidFill>
              <a:schemeClr val="accen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000" b="1" dirty="0">
                <a:latin typeface="Calibri" pitchFamily="34" charset="0"/>
              </a:rPr>
              <a:t>Широкое распространение на белорусских землях имели  </a:t>
            </a:r>
            <a:r>
              <a:rPr lang="ru-RU" sz="2000" b="1" i="1" u="sng" dirty="0">
                <a:solidFill>
                  <a:srgbClr val="FF0000"/>
                </a:solidFill>
                <a:effectLst>
                  <a:outerShdw blurRad="38100" dist="38100" dir="2700000" algn="tl">
                    <a:srgbClr val="000000">
                      <a:alpha val="43137"/>
                    </a:srgbClr>
                  </a:outerShdw>
                </a:effectLst>
                <a:latin typeface="Arial Black" panose="020B0A04020102020204" pitchFamily="34" charset="0"/>
              </a:rPr>
              <a:t>братские школы</a:t>
            </a:r>
            <a:r>
              <a:rPr lang="ru-RU" sz="2000" b="1" dirty="0">
                <a:solidFill>
                  <a:srgbClr val="FF0000"/>
                </a:solidFill>
                <a:latin typeface="Arial Black" panose="020B0A04020102020204" pitchFamily="34" charset="0"/>
              </a:rPr>
              <a:t>. </a:t>
            </a:r>
            <a:r>
              <a:rPr lang="ru-RU" sz="2000" b="1" dirty="0">
                <a:latin typeface="Calibri" pitchFamily="34" charset="0"/>
              </a:rPr>
              <a:t>Первая из них – </a:t>
            </a:r>
            <a:r>
              <a:rPr lang="ru-RU" sz="2000" b="1" dirty="0" err="1">
                <a:solidFill>
                  <a:srgbClr val="002060"/>
                </a:solidFill>
                <a:effectLst>
                  <a:outerShdw blurRad="38100" dist="38100" dir="2700000" algn="tl">
                    <a:srgbClr val="000000">
                      <a:alpha val="43137"/>
                    </a:srgbClr>
                  </a:outerShdw>
                </a:effectLst>
                <a:latin typeface="Calibri" pitchFamily="34" charset="0"/>
              </a:rPr>
              <a:t>Виленская</a:t>
            </a:r>
            <a:r>
              <a:rPr lang="ru-RU" sz="2000" b="1" dirty="0">
                <a:latin typeface="Calibri" pitchFamily="34" charset="0"/>
              </a:rPr>
              <a:t>. </a:t>
            </a:r>
          </a:p>
          <a:p>
            <a:pPr algn="ctr"/>
            <a:endParaRPr lang="ru-RU" sz="2000" b="1" dirty="0">
              <a:latin typeface="Calibri" pitchFamily="34" charset="0"/>
            </a:endParaRPr>
          </a:p>
          <a:p>
            <a:pPr algn="ctr"/>
            <a:r>
              <a:rPr lang="ru-RU" sz="2000" b="1" dirty="0">
                <a:latin typeface="Calibri" pitchFamily="34" charset="0"/>
              </a:rPr>
              <a:t> В учебном процессе сначала преобладали индивидуальные формы обучения, но постепенно стали  распространяться коллективные формы занятий, сформировалась классно-урочная система. </a:t>
            </a:r>
          </a:p>
          <a:p>
            <a:pPr algn="ctr"/>
            <a:endParaRPr lang="ru-RU" sz="2000" b="1" dirty="0">
              <a:latin typeface="Calibri" pitchFamily="34" charset="0"/>
            </a:endParaRPr>
          </a:p>
          <a:p>
            <a:pPr algn="ctr"/>
            <a:r>
              <a:rPr lang="ru-RU" sz="2000" b="1" dirty="0">
                <a:latin typeface="Calibri" pitchFamily="34" charset="0"/>
              </a:rPr>
              <a:t>Во всех братских школах преподавалась </a:t>
            </a:r>
            <a:r>
              <a:rPr lang="ru-RU" sz="2000" b="1" dirty="0">
                <a:solidFill>
                  <a:srgbClr val="FF0000"/>
                </a:solidFill>
                <a:effectLst>
                  <a:outerShdw blurRad="38100" dist="38100" dir="2700000" algn="tl">
                    <a:srgbClr val="000000">
                      <a:alpha val="43137"/>
                    </a:srgbClr>
                  </a:outerShdw>
                </a:effectLst>
                <a:latin typeface="Calibri" pitchFamily="34" charset="0"/>
              </a:rPr>
              <a:t>МУЗЫКА </a:t>
            </a:r>
            <a:r>
              <a:rPr lang="ru-RU" sz="2000" b="1" dirty="0">
                <a:latin typeface="Calibri" pitchFamily="34" charset="0"/>
              </a:rPr>
              <a:t>– церковное пение без сопровождения на музыкальных инструментах. </a:t>
            </a:r>
          </a:p>
        </p:txBody>
      </p:sp>
      <p:pic>
        <p:nvPicPr>
          <p:cNvPr id="3" name="Рисунок 2"/>
          <p:cNvPicPr/>
          <p:nvPr/>
        </p:nvPicPr>
        <p:blipFill>
          <a:blip r:embed="rId2"/>
          <a:srcRect/>
          <a:stretch>
            <a:fillRect/>
          </a:stretch>
        </p:blipFill>
        <p:spPr bwMode="auto">
          <a:xfrm>
            <a:off x="1524001" y="4357694"/>
            <a:ext cx="3643305" cy="2500306"/>
          </a:xfrm>
          <a:prstGeom prst="rect">
            <a:avLst/>
          </a:prstGeom>
          <a:noFill/>
          <a:ln w="9525">
            <a:noFill/>
            <a:miter lim="800000"/>
            <a:headEnd/>
            <a:tailEnd/>
          </a:ln>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803494" y="3219726"/>
            <a:ext cx="4727359" cy="2905525"/>
          </a:xfrm>
          <a:prstGeom prst="rect">
            <a:avLst/>
          </a:prstGeom>
          <a:noFill/>
          <a:ln w="9525">
            <a:noFill/>
            <a:miter lim="800000"/>
            <a:headEnd/>
            <a:tailEnd/>
          </a:ln>
        </p:spPr>
      </p:pic>
      <p:sp>
        <p:nvSpPr>
          <p:cNvPr id="3" name="TextBox 2"/>
          <p:cNvSpPr txBox="1"/>
          <p:nvPr/>
        </p:nvSpPr>
        <p:spPr>
          <a:xfrm>
            <a:off x="1952596" y="714356"/>
            <a:ext cx="4429156" cy="1754326"/>
          </a:xfrm>
          <a:prstGeom prst="rect">
            <a:avLst/>
          </a:prstGeom>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dirty="0">
                <a:latin typeface="Calibri" pitchFamily="34" charset="0"/>
              </a:rPr>
              <a:t>На территории Беларуси существовали специализированные учреждения образования при культовых храмах иезуитов и униатов для подготовки профессиональных музыкантов – </a:t>
            </a:r>
            <a:r>
              <a:rPr lang="ru-RU" b="1" i="1" u="sng" dirty="0">
                <a:solidFill>
                  <a:srgbClr val="FF0000"/>
                </a:solidFill>
                <a:latin typeface="Calibri" pitchFamily="34" charset="0"/>
              </a:rPr>
              <a:t>музыкальные бурсы</a:t>
            </a:r>
            <a:r>
              <a:rPr lang="ru-RU" b="1" i="1" dirty="0">
                <a:solidFill>
                  <a:srgbClr val="FF0000"/>
                </a:solidFill>
                <a:latin typeface="Calibri" pitchFamily="34" charset="0"/>
              </a:rPr>
              <a:t>.</a:t>
            </a:r>
            <a:endParaRPr lang="ru-RU" b="1" i="1" u="sng" dirty="0">
              <a:solidFill>
                <a:srgbClr val="FF0000"/>
              </a:solidFill>
              <a:latin typeface="Calibri" pitchFamily="34" charset="0"/>
            </a:endParaRPr>
          </a:p>
        </p:txBody>
      </p:sp>
      <p:sp>
        <p:nvSpPr>
          <p:cNvPr id="4" name="TextBox 3"/>
          <p:cNvSpPr txBox="1"/>
          <p:nvPr/>
        </p:nvSpPr>
        <p:spPr>
          <a:xfrm>
            <a:off x="7357240" y="714356"/>
            <a:ext cx="3096477" cy="5262979"/>
          </a:xfrm>
          <a:prstGeom prst="rect">
            <a:avLst/>
          </a:prstGeom>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600" b="1" i="1" u="sng" dirty="0">
                <a:solidFill>
                  <a:srgbClr val="FF0000"/>
                </a:solidFill>
                <a:effectLst>
                  <a:outerShdw blurRad="38100" dist="38100" dir="2700000" algn="tl">
                    <a:srgbClr val="000000">
                      <a:alpha val="43137"/>
                    </a:srgbClr>
                  </a:outerShdw>
                </a:effectLst>
                <a:latin typeface="Calibri" pitchFamily="34" charset="0"/>
              </a:rPr>
              <a:t>Музыкальные бурсы </a:t>
            </a:r>
            <a:r>
              <a:rPr lang="ru-RU" sz="1600" b="1" dirty="0">
                <a:latin typeface="Calibri" pitchFamily="34" charset="0"/>
              </a:rPr>
              <a:t>– специальные школы-интернаты, в которых  получали музыкальное образование дети дворян, вольных крестьян, обедневшей шляхты.</a:t>
            </a:r>
          </a:p>
          <a:p>
            <a:pPr algn="ctr"/>
            <a:endParaRPr lang="ru-RU" sz="1600" b="1" dirty="0">
              <a:latin typeface="Calibri" pitchFamily="34" charset="0"/>
            </a:endParaRPr>
          </a:p>
          <a:p>
            <a:pPr algn="ctr"/>
            <a:r>
              <a:rPr lang="ru-RU" sz="1600" b="1" dirty="0">
                <a:latin typeface="Calibri" pitchFamily="34" charset="0"/>
              </a:rPr>
              <a:t>Существовали в Орше (1634), Новогрудке (1646), Витебске (1676), Гродно (1707), Несвиже, Полоцке, Слуцке, Минске, Могилёве, а также при Жировичском  монастыре. </a:t>
            </a:r>
          </a:p>
          <a:p>
            <a:pPr algn="ctr"/>
            <a:endParaRPr lang="ru-RU" sz="1600" b="1" dirty="0">
              <a:latin typeface="Calibri" pitchFamily="34" charset="0"/>
            </a:endParaRPr>
          </a:p>
          <a:p>
            <a:pPr algn="ctr"/>
            <a:r>
              <a:rPr lang="ru-RU" sz="1600" b="1" dirty="0">
                <a:latin typeface="Calibri" pitchFamily="34" charset="0"/>
              </a:rPr>
              <a:t>Обучение было бесплатным. Количество человек – от 3 до 16. </a:t>
            </a:r>
          </a:p>
          <a:p>
            <a:pPr algn="ctr"/>
            <a:endParaRPr lang="ru-RU" sz="1600" b="1" u="sng" dirty="0">
              <a:effectLst>
                <a:outerShdw blurRad="38100" dist="38100" dir="2700000" algn="tl">
                  <a:srgbClr val="000000">
                    <a:alpha val="43137"/>
                  </a:srgbClr>
                </a:outerShdw>
              </a:effectLst>
              <a:latin typeface="Calibri" pitchFamily="34" charset="0"/>
            </a:endParaRPr>
          </a:p>
          <a:p>
            <a:pPr algn="ctr"/>
            <a:r>
              <a:rPr lang="ru-RU" sz="1600" b="1" u="sng" dirty="0">
                <a:effectLst>
                  <a:outerShdw blurRad="38100" dist="38100" dir="2700000" algn="tl">
                    <a:srgbClr val="000000">
                      <a:alpha val="43137"/>
                    </a:srgbClr>
                  </a:outerShdw>
                </a:effectLst>
                <a:latin typeface="Calibri" pitchFamily="34" charset="0"/>
              </a:rPr>
              <a:t>Учебные предметы</a:t>
            </a:r>
            <a:r>
              <a:rPr lang="en-US" sz="1600" b="1" u="sng" dirty="0">
                <a:effectLst>
                  <a:outerShdw blurRad="38100" dist="38100" dir="2700000" algn="tl">
                    <a:srgbClr val="000000">
                      <a:alpha val="43137"/>
                    </a:srgbClr>
                  </a:outerShdw>
                </a:effectLst>
                <a:latin typeface="Calibri" pitchFamily="34" charset="0"/>
              </a:rPr>
              <a:t>:</a:t>
            </a:r>
            <a:r>
              <a:rPr lang="en-US" sz="1600" b="1" dirty="0">
                <a:effectLst>
                  <a:outerShdw blurRad="38100" dist="38100" dir="2700000" algn="tl">
                    <a:srgbClr val="000000">
                      <a:alpha val="43137"/>
                    </a:srgbClr>
                  </a:outerShdw>
                </a:effectLst>
                <a:latin typeface="Calibri" pitchFamily="34" charset="0"/>
              </a:rPr>
              <a:t> </a:t>
            </a:r>
            <a:r>
              <a:rPr lang="ru-RU" sz="1600" b="1" dirty="0">
                <a:latin typeface="Calibri" pitchFamily="34" charset="0"/>
              </a:rPr>
              <a:t>дирижирование , композиция, теория музыки, пение, игра на музыкальных инструментах.</a:t>
            </a:r>
            <a:endParaRPr lang="ru-RU" sz="1600" b="1" u="sng" dirty="0">
              <a:latin typeface="Calibri" pitchFamily="34" charset="0"/>
            </a:endParaRPr>
          </a:p>
        </p:txBody>
      </p:sp>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260648"/>
            <a:ext cx="8229600" cy="792088"/>
          </a:xfrm>
        </p:spPr>
        <p:txBody>
          <a:bodyPr>
            <a:noAutofit/>
          </a:bodyPr>
          <a:lstStyle/>
          <a:p>
            <a:pPr lvl="0" fontAlgn="base">
              <a:spcAft>
                <a:spcPct val="0"/>
              </a:spcAft>
            </a:pPr>
            <a:r>
              <a:rPr lang="ru-RU" sz="2000" b="1" dirty="0">
                <a:solidFill>
                  <a:srgbClr val="C00000"/>
                </a:solidFill>
                <a:latin typeface="Arial Black" pitchFamily="34" charset="0"/>
                <a:ea typeface="MS Mincho" charset="-128"/>
                <a:cs typeface="Times New Roman" pitchFamily="18" charset="0"/>
              </a:rPr>
              <a:t>ОБРАЗОВАНИЕ И ПЕДАГОГИЧЕСКАЯ МЫСЛЬ </a:t>
            </a:r>
            <a:br>
              <a:rPr lang="ru-RU" sz="2000" b="1" dirty="0">
                <a:solidFill>
                  <a:srgbClr val="C00000"/>
                </a:solidFill>
                <a:latin typeface="Arial Black" pitchFamily="34" charset="0"/>
                <a:ea typeface="MS Mincho" charset="-128"/>
                <a:cs typeface="Times New Roman" pitchFamily="18" charset="0"/>
              </a:rPr>
            </a:br>
            <a:r>
              <a:rPr lang="ru-RU" sz="2000" b="1" dirty="0">
                <a:solidFill>
                  <a:srgbClr val="C00000"/>
                </a:solidFill>
                <a:latin typeface="Arial Black" pitchFamily="34" charset="0"/>
                <a:ea typeface="MS Mincho" charset="-128"/>
                <a:cs typeface="Times New Roman" pitchFamily="18" charset="0"/>
              </a:rPr>
              <a:t>В СТРАНАХ ЗАПАДНОЙ ЕВРОПЫ В XVII-XVIII ВВ.</a:t>
            </a:r>
            <a:br>
              <a:rPr lang="ru-RU" sz="2000" dirty="0">
                <a:solidFill>
                  <a:srgbClr val="C00000"/>
                </a:solidFill>
                <a:latin typeface="Arial Black" pitchFamily="34" charset="0"/>
                <a:cs typeface="Arial" pitchFamily="34" charset="0"/>
              </a:rPr>
            </a:br>
            <a:r>
              <a:rPr lang="ru-RU" sz="1200" b="1" i="1" dirty="0">
                <a:solidFill>
                  <a:srgbClr val="000000"/>
                </a:solidFill>
                <a:latin typeface="Arial Black" pitchFamily="34" charset="0"/>
                <a:ea typeface="MS Mincho" charset="-128"/>
                <a:cs typeface="Times New Roman" pitchFamily="18" charset="0"/>
              </a:rPr>
              <a:t>ОСНОВНЫЕ ПОНЯТИЯ ТЕМЫ:</a:t>
            </a:r>
            <a:br>
              <a:rPr lang="ru-RU" sz="1200" dirty="0">
                <a:latin typeface="Arial Black" pitchFamily="34" charset="0"/>
                <a:cs typeface="Arial" pitchFamily="34" charset="0"/>
              </a:rPr>
            </a:b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1981200" y="1052736"/>
            <a:ext cx="8435280" cy="5805264"/>
          </a:xfrm>
        </p:spPr>
        <p:txBody>
          <a:bodyPr>
            <a:normAutofit/>
          </a:bodyPr>
          <a:lstStyle/>
          <a:p>
            <a:pPr marL="0" indent="0">
              <a:buNone/>
            </a:pPr>
            <a:r>
              <a:rPr lang="ru-RU" sz="1800" b="1" dirty="0">
                <a:latin typeface="Arial Black" pitchFamily="34" charset="0"/>
              </a:rPr>
              <a:t> </a:t>
            </a:r>
            <a:endParaRPr lang="ru-RU" sz="1400" dirty="0">
              <a:latin typeface="Arial Black"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81223314"/>
              </p:ext>
            </p:extLst>
          </p:nvPr>
        </p:nvGraphicFramePr>
        <p:xfrm>
          <a:off x="235132" y="969609"/>
          <a:ext cx="11956868" cy="4593887"/>
        </p:xfrm>
        <a:graphic>
          <a:graphicData uri="http://schemas.openxmlformats.org/drawingml/2006/table">
            <a:tbl>
              <a:tblPr>
                <a:tableStyleId>{5C22544A-7EE6-4342-B048-85BDC9FD1C3A}</a:tableStyleId>
              </a:tblPr>
              <a:tblGrid>
                <a:gridCol w="2825931">
                  <a:extLst>
                    <a:ext uri="{9D8B030D-6E8A-4147-A177-3AD203B41FA5}">
                      <a16:colId xmlns:a16="http://schemas.microsoft.com/office/drawing/2014/main" val="20000"/>
                    </a:ext>
                  </a:extLst>
                </a:gridCol>
                <a:gridCol w="9130937">
                  <a:extLst>
                    <a:ext uri="{9D8B030D-6E8A-4147-A177-3AD203B41FA5}">
                      <a16:colId xmlns:a16="http://schemas.microsoft.com/office/drawing/2014/main" val="20001"/>
                    </a:ext>
                  </a:extLst>
                </a:gridCol>
              </a:tblGrid>
              <a:tr h="0">
                <a:tc>
                  <a:txBody>
                    <a:bodyPr/>
                    <a:lstStyle/>
                    <a:p>
                      <a:pPr algn="ctr">
                        <a:spcAft>
                          <a:spcPts val="0"/>
                        </a:spcAft>
                      </a:pPr>
                      <a:r>
                        <a:rPr lang="ru-RU" sz="1400" dirty="0">
                          <a:solidFill>
                            <a:schemeClr val="bg2">
                              <a:lumMod val="10000"/>
                            </a:schemeClr>
                          </a:solidFill>
                          <a:effectLst/>
                          <a:latin typeface="Arial Black" pitchFamily="34" charset="0"/>
                        </a:rPr>
                        <a:t>Понятия, персоналии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solidFill>
                      <a:schemeClr val="bg2">
                        <a:lumMod val="75000"/>
                      </a:schemeClr>
                    </a:solidFill>
                  </a:tcPr>
                </a:tc>
                <a:tc>
                  <a:txBody>
                    <a:bodyPr/>
                    <a:lstStyle/>
                    <a:p>
                      <a:pPr algn="ctr">
                        <a:spcAft>
                          <a:spcPts val="0"/>
                        </a:spcAft>
                      </a:pPr>
                      <a:r>
                        <a:rPr lang="ru-RU" sz="1400" dirty="0">
                          <a:solidFill>
                            <a:schemeClr val="bg2">
                              <a:lumMod val="10000"/>
                            </a:schemeClr>
                          </a:solidFill>
                          <a:effectLst/>
                          <a:latin typeface="Arial Black" pitchFamily="34" charset="0"/>
                        </a:rPr>
                        <a:t>Содержание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solidFill>
                      <a:schemeClr val="bg2">
                        <a:lumMod val="75000"/>
                      </a:schemeClr>
                    </a:solidFill>
                  </a:tcPr>
                </a:tc>
                <a:extLst>
                  <a:ext uri="{0D108BD9-81ED-4DB2-BD59-A6C34878D82A}">
                    <a16:rowId xmlns:a16="http://schemas.microsoft.com/office/drawing/2014/main" val="10000"/>
                  </a:ext>
                </a:extLst>
              </a:tr>
              <a:tr h="699827">
                <a:tc>
                  <a:txBody>
                    <a:bodyPr/>
                    <a:lstStyle/>
                    <a:p>
                      <a:pPr>
                        <a:spcAft>
                          <a:spcPts val="0"/>
                        </a:spcAft>
                      </a:pPr>
                      <a:r>
                        <a:rPr lang="ru-RU" sz="1400" dirty="0">
                          <a:solidFill>
                            <a:schemeClr val="bg2">
                              <a:lumMod val="10000"/>
                            </a:schemeClr>
                          </a:solidFill>
                          <a:effectLst/>
                          <a:latin typeface="Arial Black" pitchFamily="34" charset="0"/>
                        </a:rPr>
                        <a:t>Белл-ланкастерская система обучения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применялась в начальной школе, где старшие и более успевающие ученики под руководством учителя вели занятия с остальными учащимися. Основана английскими педагогами А. Беллом и Д. Ланкастером в конце XVIII века.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1"/>
                  </a:ext>
                </a:extLst>
              </a:tr>
              <a:tr h="699827">
                <a:tc>
                  <a:txBody>
                    <a:bodyPr/>
                    <a:lstStyle/>
                    <a:p>
                      <a:pPr>
                        <a:spcAft>
                          <a:spcPts val="0"/>
                        </a:spcAft>
                      </a:pPr>
                      <a:r>
                        <a:rPr lang="ru-RU" sz="1400" dirty="0">
                          <a:solidFill>
                            <a:schemeClr val="bg2">
                              <a:lumMod val="10000"/>
                            </a:schemeClr>
                          </a:solidFill>
                          <a:effectLst/>
                          <a:latin typeface="Arial Black" pitchFamily="34" charset="0"/>
                        </a:rPr>
                        <a:t>Материальное образование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теория общего образования, утверждавшая, что основной критерий отбора образовательного материала – степень его полезности, пригодности для жизни. Легла в основу </a:t>
                      </a:r>
                      <a:r>
                        <a:rPr lang="ru-RU" sz="1400" b="1" dirty="0">
                          <a:solidFill>
                            <a:schemeClr val="bg2">
                              <a:lumMod val="10000"/>
                            </a:schemeClr>
                          </a:solidFill>
                          <a:effectLst/>
                          <a:latin typeface="Arial Black" pitchFamily="34" charset="0"/>
                        </a:rPr>
                        <a:t>реального</a:t>
                      </a:r>
                      <a:r>
                        <a:rPr lang="ru-RU" sz="1400" dirty="0">
                          <a:solidFill>
                            <a:schemeClr val="bg2">
                              <a:lumMod val="10000"/>
                            </a:schemeClr>
                          </a:solidFill>
                          <a:effectLst/>
                          <a:latin typeface="Arial Black" pitchFamily="34" charset="0"/>
                        </a:rPr>
                        <a:t> направления образования. Термин появился во второй половине XVIII века.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2"/>
                  </a:ext>
                </a:extLst>
              </a:tr>
              <a:tr h="524870">
                <a:tc>
                  <a:txBody>
                    <a:bodyPr/>
                    <a:lstStyle/>
                    <a:p>
                      <a:pPr>
                        <a:spcAft>
                          <a:spcPts val="0"/>
                        </a:spcAft>
                      </a:pPr>
                      <a:r>
                        <a:rPr lang="ru-RU" sz="1400" dirty="0" err="1">
                          <a:solidFill>
                            <a:schemeClr val="bg2">
                              <a:lumMod val="10000"/>
                            </a:schemeClr>
                          </a:solidFill>
                          <a:effectLst/>
                          <a:latin typeface="Arial Black" pitchFamily="34" charset="0"/>
                        </a:rPr>
                        <a:t>Неогуманизм</a:t>
                      </a:r>
                      <a:r>
                        <a:rPr lang="ru-RU" sz="1400" dirty="0">
                          <a:solidFill>
                            <a:schemeClr val="bg2">
                              <a:lumMod val="10000"/>
                            </a:schemeClr>
                          </a:solidFill>
                          <a:effectLst/>
                          <a:latin typeface="Arial Black" pitchFamily="34" charset="0"/>
                        </a:rPr>
                        <a:t>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педагогическое течение середины XVIII века (Германия), способствовавшее новому возрождению интереса к культуре античного мира. Представители: Х.Г. Гейне, В. Гумбольдт, А. Вольф.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3"/>
                  </a:ext>
                </a:extLst>
              </a:tr>
              <a:tr h="524870">
                <a:tc>
                  <a:txBody>
                    <a:bodyPr/>
                    <a:lstStyle/>
                    <a:p>
                      <a:pPr>
                        <a:spcAft>
                          <a:spcPts val="0"/>
                        </a:spcAft>
                      </a:pPr>
                      <a:r>
                        <a:rPr lang="ru-RU" sz="1400" dirty="0">
                          <a:solidFill>
                            <a:schemeClr val="bg2">
                              <a:lumMod val="10000"/>
                            </a:schemeClr>
                          </a:solidFill>
                          <a:effectLst/>
                          <a:latin typeface="Arial Black" pitchFamily="34" charset="0"/>
                        </a:rPr>
                        <a:t>Пиетизм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религиозное течение протестантского типа в Германии во II половине XVII века. Уделяли большое внимание реальным предметам, трудовому воспитанию, обучению на родном языке. Основоположник А. Франке.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4"/>
                  </a:ext>
                </a:extLst>
              </a:tr>
              <a:tr h="693660">
                <a:tc>
                  <a:txBody>
                    <a:bodyPr/>
                    <a:lstStyle/>
                    <a:p>
                      <a:pPr>
                        <a:spcAft>
                          <a:spcPts val="0"/>
                        </a:spcAft>
                      </a:pPr>
                      <a:r>
                        <a:rPr lang="ru-RU" sz="1400" dirty="0">
                          <a:solidFill>
                            <a:schemeClr val="bg2">
                              <a:lumMod val="10000"/>
                            </a:schemeClr>
                          </a:solidFill>
                          <a:effectLst/>
                          <a:latin typeface="Arial Black" pitchFamily="34" charset="0"/>
                        </a:rPr>
                        <a:t>Филантропизм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педагогическое движение, возникшее в Германии в XVIII веке под влиянием идей французского Просвещения. Основной принцип педагогики – природа, школа, жизнь. Сторонниками этого течения были: И.Б. Базедов, Х.Г. </a:t>
                      </a:r>
                      <a:r>
                        <a:rPr lang="ru-RU" sz="1400" dirty="0" err="1">
                          <a:solidFill>
                            <a:schemeClr val="bg2">
                              <a:lumMod val="10000"/>
                            </a:schemeClr>
                          </a:solidFill>
                          <a:effectLst/>
                          <a:latin typeface="Arial Black" pitchFamily="34" charset="0"/>
                        </a:rPr>
                        <a:t>Зальцман</a:t>
                      </a:r>
                      <a:r>
                        <a:rPr lang="ru-RU" sz="1400" dirty="0">
                          <a:solidFill>
                            <a:schemeClr val="bg2">
                              <a:lumMod val="10000"/>
                            </a:schemeClr>
                          </a:solidFill>
                          <a:effectLst/>
                          <a:latin typeface="Arial Black" pitchFamily="34" charset="0"/>
                        </a:rPr>
                        <a:t>, Э. Трапп и др.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5"/>
                  </a:ext>
                </a:extLst>
              </a:tr>
              <a:tr h="827985">
                <a:tc>
                  <a:txBody>
                    <a:bodyPr/>
                    <a:lstStyle/>
                    <a:p>
                      <a:pPr>
                        <a:spcAft>
                          <a:spcPts val="0"/>
                        </a:spcAft>
                      </a:pPr>
                      <a:r>
                        <a:rPr lang="ru-RU" sz="1400" dirty="0">
                          <a:solidFill>
                            <a:schemeClr val="bg2">
                              <a:lumMod val="10000"/>
                            </a:schemeClr>
                          </a:solidFill>
                          <a:effectLst/>
                          <a:latin typeface="Arial Black" pitchFamily="34" charset="0"/>
                        </a:rPr>
                        <a:t>Формальное образование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tc>
                  <a:txBody>
                    <a:bodyPr/>
                    <a:lstStyle/>
                    <a:p>
                      <a:pPr>
                        <a:spcAft>
                          <a:spcPts val="0"/>
                        </a:spcAft>
                      </a:pPr>
                      <a:r>
                        <a:rPr lang="ru-RU" sz="1400" dirty="0">
                          <a:solidFill>
                            <a:schemeClr val="bg2">
                              <a:lumMod val="10000"/>
                            </a:schemeClr>
                          </a:solidFill>
                          <a:effectLst/>
                          <a:latin typeface="Arial Black" pitchFamily="34" charset="0"/>
                        </a:rPr>
                        <a:t>теория общего образования, утверждающая, что главное внимание школы должно быть направлено на развитие способностей учащихся, их мышления, воображения, памяти. Лучшим средством развития считали изучение древних языков, математики, отстаивали классическое направление образования. Термин появился в XVIII в. </a:t>
                      </a:r>
                      <a:endParaRPr lang="ru-RU" sz="1400" dirty="0">
                        <a:solidFill>
                          <a:schemeClr val="bg2">
                            <a:lumMod val="10000"/>
                          </a:schemeClr>
                        </a:solidFill>
                        <a:effectLst/>
                        <a:latin typeface="Arial Black" pitchFamily="34" charset="0"/>
                        <a:ea typeface="MS Mincho"/>
                        <a:cs typeface="Times New Roman"/>
                      </a:endParaRPr>
                    </a:p>
                  </a:txBody>
                  <a:tcPr marL="59034" marR="59034" marT="0" marB="0"/>
                </a:tc>
                <a:extLst>
                  <a:ext uri="{0D108BD9-81ED-4DB2-BD59-A6C34878D82A}">
                    <a16:rowId xmlns:a16="http://schemas.microsoft.com/office/drawing/2014/main" val="1000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068493220"/>
              </p:ext>
            </p:extLst>
          </p:nvPr>
        </p:nvGraphicFramePr>
        <p:xfrm>
          <a:off x="235132" y="5605153"/>
          <a:ext cx="4562499" cy="1066800"/>
        </p:xfrm>
        <a:graphic>
          <a:graphicData uri="http://schemas.openxmlformats.org/drawingml/2006/table">
            <a:tbl>
              <a:tblPr>
                <a:tableStyleId>{5C22544A-7EE6-4342-B048-85BDC9FD1C3A}</a:tableStyleId>
              </a:tblPr>
              <a:tblGrid>
                <a:gridCol w="2825931">
                  <a:extLst>
                    <a:ext uri="{9D8B030D-6E8A-4147-A177-3AD203B41FA5}">
                      <a16:colId xmlns:a16="http://schemas.microsoft.com/office/drawing/2014/main" val="20000"/>
                    </a:ext>
                  </a:extLst>
                </a:gridCol>
                <a:gridCol w="1736568">
                  <a:extLst>
                    <a:ext uri="{9D8B030D-6E8A-4147-A177-3AD203B41FA5}">
                      <a16:colId xmlns:a16="http://schemas.microsoft.com/office/drawing/2014/main" val="20001"/>
                    </a:ext>
                  </a:extLst>
                </a:gridCol>
              </a:tblGrid>
              <a:tr h="91737">
                <a:tc>
                  <a:txBody>
                    <a:bodyPr/>
                    <a:lstStyle/>
                    <a:p>
                      <a:pPr>
                        <a:spcAft>
                          <a:spcPts val="0"/>
                        </a:spcAft>
                      </a:pPr>
                      <a:r>
                        <a:rPr lang="ru-RU" sz="1400" dirty="0">
                          <a:effectLst/>
                          <a:latin typeface="Arial Black" pitchFamily="34" charset="0"/>
                        </a:rPr>
                        <a:t>Базедов Иоганн Бернхард</a:t>
                      </a:r>
                      <a:endParaRPr lang="ru-RU" sz="1400" dirty="0">
                        <a:effectLst/>
                        <a:latin typeface="Arial Black" pitchFamily="34" charset="0"/>
                        <a:ea typeface="MS Mincho"/>
                        <a:cs typeface="Times New Roman"/>
                      </a:endParaRPr>
                    </a:p>
                  </a:txBody>
                  <a:tcPr marL="59034" marR="59034"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Black" pitchFamily="34" charset="0"/>
                        </a:rPr>
                        <a:t>(1723 – 1790) </a:t>
                      </a:r>
                      <a:endParaRPr lang="ru-RU" sz="1400" dirty="0">
                        <a:effectLst/>
                        <a:latin typeface="Arial Black" pitchFamily="34" charset="0"/>
                        <a:ea typeface="MS Mincho"/>
                        <a:cs typeface="Times New Roman"/>
                      </a:endParaRPr>
                    </a:p>
                  </a:txBody>
                  <a:tcPr marL="59034" marR="59034" marT="0" marB="0">
                    <a:solidFill>
                      <a:schemeClr val="accent2"/>
                    </a:solidFill>
                  </a:tcPr>
                </a:tc>
                <a:extLst>
                  <a:ext uri="{0D108BD9-81ED-4DB2-BD59-A6C34878D82A}">
                    <a16:rowId xmlns:a16="http://schemas.microsoft.com/office/drawing/2014/main" val="10000"/>
                  </a:ext>
                </a:extLst>
              </a:tr>
              <a:tr h="74280">
                <a:tc>
                  <a:txBody>
                    <a:bodyPr/>
                    <a:lstStyle/>
                    <a:p>
                      <a:pPr>
                        <a:spcAft>
                          <a:spcPts val="0"/>
                        </a:spcAft>
                      </a:pPr>
                      <a:r>
                        <a:rPr lang="ru-RU" sz="1400" dirty="0">
                          <a:effectLst/>
                          <a:latin typeface="Arial Black" pitchFamily="34" charset="0"/>
                        </a:rPr>
                        <a:t>Коменский Ян Амос</a:t>
                      </a:r>
                      <a:endParaRPr lang="ru-RU" sz="1400" dirty="0">
                        <a:effectLst/>
                        <a:latin typeface="Arial Black" pitchFamily="34" charset="0"/>
                        <a:ea typeface="MS Mincho"/>
                        <a:cs typeface="Times New Roman"/>
                      </a:endParaRPr>
                    </a:p>
                  </a:txBody>
                  <a:tcPr marL="59034" marR="59034"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Black" pitchFamily="34" charset="0"/>
                        </a:rPr>
                        <a:t>(1592 – 1670) </a:t>
                      </a:r>
                      <a:endParaRPr lang="ru-RU" sz="1400" dirty="0">
                        <a:effectLst/>
                        <a:latin typeface="Arial Black" pitchFamily="34" charset="0"/>
                        <a:ea typeface="MS Mincho"/>
                        <a:cs typeface="Times New Roman"/>
                      </a:endParaRPr>
                    </a:p>
                  </a:txBody>
                  <a:tcPr marL="59034" marR="59034" marT="0" marB="0">
                    <a:solidFill>
                      <a:schemeClr val="accent2"/>
                    </a:solidFill>
                  </a:tcPr>
                </a:tc>
                <a:extLst>
                  <a:ext uri="{0D108BD9-81ED-4DB2-BD59-A6C34878D82A}">
                    <a16:rowId xmlns:a16="http://schemas.microsoft.com/office/drawing/2014/main" val="10001"/>
                  </a:ext>
                </a:extLst>
              </a:tr>
              <a:tr h="50656">
                <a:tc>
                  <a:txBody>
                    <a:bodyPr/>
                    <a:lstStyle/>
                    <a:p>
                      <a:pPr>
                        <a:spcAft>
                          <a:spcPts val="0"/>
                        </a:spcAft>
                      </a:pPr>
                      <a:r>
                        <a:rPr lang="ru-RU" sz="1400" dirty="0">
                          <a:effectLst/>
                          <a:latin typeface="Arial Black" pitchFamily="34" charset="0"/>
                        </a:rPr>
                        <a:t>Локк Джон</a:t>
                      </a:r>
                      <a:endParaRPr lang="ru-RU" sz="1400" dirty="0">
                        <a:effectLst/>
                        <a:latin typeface="Arial Black" pitchFamily="34" charset="0"/>
                        <a:ea typeface="MS Mincho"/>
                        <a:cs typeface="Times New Roman"/>
                      </a:endParaRPr>
                    </a:p>
                  </a:txBody>
                  <a:tcPr marL="59034" marR="59034"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7030A0"/>
                          </a:solidFill>
                          <a:effectLst/>
                          <a:latin typeface="Arial Black" pitchFamily="34" charset="0"/>
                        </a:rPr>
                        <a:t>(</a:t>
                      </a:r>
                      <a:r>
                        <a:rPr lang="ru-RU" sz="1400" dirty="0">
                          <a:solidFill>
                            <a:schemeClr val="tx1"/>
                          </a:solidFill>
                          <a:effectLst/>
                          <a:latin typeface="Arial Black" pitchFamily="34" charset="0"/>
                        </a:rPr>
                        <a:t>1632 – 1704) </a:t>
                      </a:r>
                      <a:endParaRPr lang="ru-RU" sz="1400" dirty="0">
                        <a:solidFill>
                          <a:schemeClr val="tx1"/>
                        </a:solidFill>
                        <a:effectLst/>
                        <a:latin typeface="Arial Black" pitchFamily="34" charset="0"/>
                        <a:ea typeface="MS Mincho"/>
                        <a:cs typeface="Times New Roman"/>
                      </a:endParaRPr>
                    </a:p>
                  </a:txBody>
                  <a:tcPr marL="59034" marR="59034" marT="0" marB="0">
                    <a:solidFill>
                      <a:schemeClr val="accent2"/>
                    </a:solidFill>
                  </a:tcPr>
                </a:tc>
                <a:extLst>
                  <a:ext uri="{0D108BD9-81ED-4DB2-BD59-A6C34878D82A}">
                    <a16:rowId xmlns:a16="http://schemas.microsoft.com/office/drawing/2014/main" val="10002"/>
                  </a:ext>
                </a:extLst>
              </a:tr>
              <a:tr h="27032">
                <a:tc>
                  <a:txBody>
                    <a:bodyPr/>
                    <a:lstStyle/>
                    <a:p>
                      <a:pPr>
                        <a:spcAft>
                          <a:spcPts val="0"/>
                        </a:spcAft>
                      </a:pPr>
                      <a:r>
                        <a:rPr lang="ru-RU" sz="1400" dirty="0">
                          <a:effectLst/>
                          <a:latin typeface="Arial Black" pitchFamily="34" charset="0"/>
                        </a:rPr>
                        <a:t>Руссо Жан-Жак</a:t>
                      </a:r>
                      <a:endParaRPr lang="ru-RU" sz="1400" dirty="0">
                        <a:effectLst/>
                        <a:latin typeface="Arial Black" pitchFamily="34" charset="0"/>
                        <a:ea typeface="MS Mincho"/>
                        <a:cs typeface="Times New Roman"/>
                      </a:endParaRPr>
                    </a:p>
                  </a:txBody>
                  <a:tcPr marL="59034" marR="59034"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effectLst/>
                          <a:latin typeface="Arial Black" pitchFamily="34" charset="0"/>
                        </a:rPr>
                        <a:t>(1712 – 1718) </a:t>
                      </a:r>
                      <a:endParaRPr lang="ru-RU" sz="1400" dirty="0">
                        <a:effectLst/>
                        <a:latin typeface="Arial Black" pitchFamily="34" charset="0"/>
                        <a:ea typeface="MS Mincho"/>
                        <a:cs typeface="Times New Roman"/>
                      </a:endParaRPr>
                    </a:p>
                  </a:txBody>
                  <a:tcPr marL="59034" marR="59034" marT="0" marB="0">
                    <a:solidFill>
                      <a:schemeClr val="accent2"/>
                    </a:solidFill>
                  </a:tcPr>
                </a:tc>
                <a:extLst>
                  <a:ext uri="{0D108BD9-81ED-4DB2-BD59-A6C34878D82A}">
                    <a16:rowId xmlns:a16="http://schemas.microsoft.com/office/drawing/2014/main" val="10003"/>
                  </a:ext>
                </a:extLst>
              </a:tr>
              <a:tr h="197346">
                <a:tc>
                  <a:txBody>
                    <a:bodyPr/>
                    <a:lstStyle/>
                    <a:p>
                      <a:pPr>
                        <a:spcAft>
                          <a:spcPts val="0"/>
                        </a:spcAft>
                      </a:pPr>
                      <a:r>
                        <a:rPr lang="ru-RU" sz="1400" dirty="0">
                          <a:effectLst/>
                          <a:latin typeface="Arial Black" pitchFamily="34" charset="0"/>
                        </a:rPr>
                        <a:t>Дидро Дени</a:t>
                      </a:r>
                      <a:endParaRPr lang="ru-RU" sz="1400" dirty="0">
                        <a:effectLst/>
                        <a:latin typeface="Arial Black" pitchFamily="34" charset="0"/>
                        <a:ea typeface="MS Mincho"/>
                        <a:cs typeface="Times New Roman"/>
                      </a:endParaRPr>
                    </a:p>
                  </a:txBody>
                  <a:tcPr marL="59034" marR="59034" marT="0" marB="0">
                    <a:solidFill>
                      <a:schemeClr val="accent2"/>
                    </a:solidFill>
                  </a:tcPr>
                </a:tc>
                <a:tc>
                  <a:txBody>
                    <a:bodyPr/>
                    <a:lstStyle/>
                    <a:p>
                      <a:pPr>
                        <a:spcAft>
                          <a:spcPts val="0"/>
                        </a:spcAft>
                      </a:pPr>
                      <a:r>
                        <a:rPr lang="ru-RU" sz="1400" dirty="0">
                          <a:effectLst/>
                          <a:latin typeface="Arial Black" pitchFamily="34" charset="0"/>
                        </a:rPr>
                        <a:t>(1713 – 1784) </a:t>
                      </a:r>
                      <a:endParaRPr lang="ru-RU" sz="1400" dirty="0">
                        <a:effectLst/>
                        <a:latin typeface="Arial Black" pitchFamily="34" charset="0"/>
                        <a:ea typeface="MS Mincho"/>
                        <a:cs typeface="Times New Roman"/>
                      </a:endParaRPr>
                    </a:p>
                  </a:txBody>
                  <a:tcPr marL="59034" marR="59034" marT="0" marB="0">
                    <a:solidFill>
                      <a:schemeClr val="accent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3179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03" y="260648"/>
            <a:ext cx="10260657" cy="823569"/>
          </a:xfrm>
        </p:spPr>
        <p:txBody>
          <a:bodyPr>
            <a:noAutofit/>
          </a:bodyPr>
          <a:lstStyle/>
          <a:p>
            <a:br>
              <a:rPr lang="ru-RU" sz="2400" dirty="0">
                <a:latin typeface="Arial Black" pitchFamily="34" charset="0"/>
              </a:rPr>
            </a:br>
            <a:r>
              <a:rPr lang="ru-RU" sz="2200" b="1" dirty="0">
                <a:latin typeface="Arial Black" pitchFamily="34" charset="0"/>
              </a:rPr>
              <a:t>РАЗВИТИЕ ОБРАЗОВАНИЯ В ЭПОХУ ПРОСВЕЩЕНИЯ</a:t>
            </a:r>
            <a:br>
              <a:rPr lang="ru-RU" sz="2200" b="1" dirty="0">
                <a:latin typeface="Arial Black" pitchFamily="34" charset="0"/>
              </a:rPr>
            </a:br>
            <a:br>
              <a:rPr lang="ru-RU" sz="2000" dirty="0">
                <a:latin typeface="Arial Black" pitchFamily="34" charset="0"/>
              </a:rPr>
            </a:br>
            <a:r>
              <a:rPr lang="ru-RU" sz="1200" i="1" dirty="0">
                <a:latin typeface="Arial Black" pitchFamily="34" charset="0"/>
              </a:rPr>
              <a:t>Основной тезис – «Мнение правит миром» </a:t>
            </a:r>
            <a:br>
              <a:rPr lang="ru-RU" sz="1200" dirty="0">
                <a:latin typeface="Arial Black" pitchFamily="34" charset="0"/>
              </a:rPr>
            </a:br>
            <a:br>
              <a:rPr lang="ru-RU" sz="1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155823" y="1628800"/>
            <a:ext cx="11744440" cy="4824536"/>
          </a:xfrm>
        </p:spPr>
        <p:txBody>
          <a:bodyPr>
            <a:normAutofit fontScale="92500" lnSpcReduction="10000"/>
          </a:bodyPr>
          <a:lstStyle/>
          <a:p>
            <a:pPr marL="0" indent="0">
              <a:buNone/>
            </a:pPr>
            <a:r>
              <a:rPr lang="ru-RU" b="1" dirty="0">
                <a:solidFill>
                  <a:srgbClr val="C00000"/>
                </a:solidFill>
                <a:latin typeface="Arial Black" pitchFamily="34" charset="0"/>
              </a:rPr>
              <a:t>Главные идеи французского Просвещения: </a:t>
            </a:r>
            <a:endParaRPr lang="ru-RU" dirty="0">
              <a:solidFill>
                <a:srgbClr val="C00000"/>
              </a:solidFill>
              <a:latin typeface="Arial Black" pitchFamily="34" charset="0"/>
            </a:endParaRPr>
          </a:p>
          <a:p>
            <a:pPr marL="400050" lvl="1" indent="0">
              <a:buNone/>
            </a:pPr>
            <a:r>
              <a:rPr lang="ru-RU" sz="1400" dirty="0">
                <a:solidFill>
                  <a:srgbClr val="C00000"/>
                </a:solidFill>
                <a:latin typeface="Arial Black" pitchFamily="34" charset="0"/>
              </a:rPr>
              <a:t> образование и воспитание – </a:t>
            </a:r>
            <a:r>
              <a:rPr lang="ru-RU" sz="1400" b="1" dirty="0">
                <a:solidFill>
                  <a:srgbClr val="C00000"/>
                </a:solidFill>
                <a:latin typeface="Arial Black" pitchFamily="34" charset="0"/>
              </a:rPr>
              <a:t>дело государства</a:t>
            </a:r>
            <a:r>
              <a:rPr lang="ru-RU" sz="1400" dirty="0">
                <a:solidFill>
                  <a:srgbClr val="C00000"/>
                </a:solidFill>
                <a:latin typeface="Arial Black" pitchFamily="34" charset="0"/>
              </a:rPr>
              <a:t>; </a:t>
            </a:r>
          </a:p>
          <a:p>
            <a:pPr marL="400050" lvl="1" indent="0">
              <a:buNone/>
            </a:pPr>
            <a:r>
              <a:rPr lang="ru-RU" sz="1400" dirty="0">
                <a:solidFill>
                  <a:srgbClr val="C00000"/>
                </a:solidFill>
                <a:latin typeface="Arial Black" pitchFamily="34" charset="0"/>
              </a:rPr>
              <a:t> </a:t>
            </a:r>
            <a:r>
              <a:rPr lang="ru-RU" sz="1400" b="1" dirty="0">
                <a:solidFill>
                  <a:srgbClr val="C00000"/>
                </a:solidFill>
                <a:latin typeface="Arial Black" pitchFamily="34" charset="0"/>
              </a:rPr>
              <a:t>церковь не должна</a:t>
            </a:r>
            <a:r>
              <a:rPr lang="ru-RU" sz="1400" dirty="0">
                <a:solidFill>
                  <a:srgbClr val="C00000"/>
                </a:solidFill>
                <a:latin typeface="Arial Black" pitchFamily="34" charset="0"/>
              </a:rPr>
              <a:t> контролировать образование; </a:t>
            </a:r>
          </a:p>
          <a:p>
            <a:pPr marL="400050" lvl="1" indent="0">
              <a:buNone/>
            </a:pPr>
            <a:r>
              <a:rPr lang="ru-RU" sz="1400" dirty="0">
                <a:solidFill>
                  <a:srgbClr val="C00000"/>
                </a:solidFill>
                <a:latin typeface="Arial Black" pitchFamily="34" charset="0"/>
              </a:rPr>
              <a:t> начальная школа должна быть </a:t>
            </a:r>
            <a:r>
              <a:rPr lang="ru-RU" sz="1400" b="1" dirty="0">
                <a:solidFill>
                  <a:srgbClr val="C00000"/>
                </a:solidFill>
                <a:latin typeface="Arial Black" pitchFamily="34" charset="0"/>
              </a:rPr>
              <a:t>всеобщей и обязательной</a:t>
            </a:r>
            <a:r>
              <a:rPr lang="ru-RU" sz="1400" dirty="0">
                <a:solidFill>
                  <a:srgbClr val="C00000"/>
                </a:solidFill>
                <a:latin typeface="Arial Black" pitchFamily="34" charset="0"/>
              </a:rPr>
              <a:t>; </a:t>
            </a:r>
          </a:p>
          <a:p>
            <a:pPr marL="400050" lvl="1" indent="0">
              <a:buNone/>
            </a:pPr>
            <a:r>
              <a:rPr lang="ru-RU" sz="1400" dirty="0">
                <a:solidFill>
                  <a:srgbClr val="C00000"/>
                </a:solidFill>
                <a:latin typeface="Arial Black" pitchFamily="34" charset="0"/>
              </a:rPr>
              <a:t> основу образования должны составлять </a:t>
            </a:r>
            <a:r>
              <a:rPr lang="ru-RU" sz="1400" b="1" dirty="0">
                <a:solidFill>
                  <a:srgbClr val="C00000"/>
                </a:solidFill>
                <a:latin typeface="Arial Black" pitchFamily="34" charset="0"/>
              </a:rPr>
              <a:t>естественные науки;</a:t>
            </a:r>
            <a:r>
              <a:rPr lang="ru-RU" sz="1400" dirty="0">
                <a:solidFill>
                  <a:srgbClr val="C00000"/>
                </a:solidFill>
                <a:latin typeface="Arial Black" pitchFamily="34" charset="0"/>
              </a:rPr>
              <a:t> </a:t>
            </a:r>
          </a:p>
          <a:p>
            <a:pPr marL="400050" lvl="1" indent="0">
              <a:buNone/>
            </a:pPr>
            <a:r>
              <a:rPr lang="ru-RU" sz="1400" dirty="0">
                <a:solidFill>
                  <a:srgbClr val="C00000"/>
                </a:solidFill>
                <a:latin typeface="Arial Black" pitchFamily="34" charset="0"/>
              </a:rPr>
              <a:t> внимание к </a:t>
            </a:r>
            <a:r>
              <a:rPr lang="ru-RU" sz="1400" b="1" dirty="0">
                <a:solidFill>
                  <a:srgbClr val="C00000"/>
                </a:solidFill>
                <a:latin typeface="Arial Black" pitchFamily="34" charset="0"/>
              </a:rPr>
              <a:t>гражданскому, патриотическому воспитанию</a:t>
            </a:r>
            <a:r>
              <a:rPr lang="ru-RU" sz="1400" dirty="0">
                <a:solidFill>
                  <a:srgbClr val="C00000"/>
                </a:solidFill>
                <a:latin typeface="Arial Black" pitchFamily="34" charset="0"/>
              </a:rPr>
              <a:t>. </a:t>
            </a:r>
          </a:p>
          <a:p>
            <a:pPr marL="0" indent="0">
              <a:buNone/>
            </a:pPr>
            <a:r>
              <a:rPr lang="ru-RU" b="1" dirty="0">
                <a:solidFill>
                  <a:srgbClr val="C00000"/>
                </a:solidFill>
                <a:latin typeface="Arial Black" pitchFamily="34" charset="0"/>
              </a:rPr>
              <a:t>Видные представители: </a:t>
            </a:r>
            <a:endParaRPr lang="ru-RU" dirty="0">
              <a:solidFill>
                <a:srgbClr val="C00000"/>
              </a:solidFill>
              <a:latin typeface="Arial Black" pitchFamily="34" charset="0"/>
            </a:endParaRPr>
          </a:p>
          <a:p>
            <a:pPr lvl="1"/>
            <a:r>
              <a:rPr lang="ru-RU" sz="1400" dirty="0">
                <a:solidFill>
                  <a:srgbClr val="C00000"/>
                </a:solidFill>
                <a:latin typeface="Arial Black" pitchFamily="34" charset="0"/>
              </a:rPr>
              <a:t>Д. Дидро, К. Гельвеций, Ж.-Ж. Руссо (Франция); </a:t>
            </a:r>
          </a:p>
          <a:p>
            <a:pPr lvl="1"/>
            <a:r>
              <a:rPr lang="ru-RU" sz="1400" dirty="0">
                <a:solidFill>
                  <a:srgbClr val="C00000"/>
                </a:solidFill>
                <a:latin typeface="Arial Black" pitchFamily="34" charset="0"/>
              </a:rPr>
              <a:t>Д. </a:t>
            </a:r>
            <a:r>
              <a:rPr lang="ru-RU" sz="1400" dirty="0" err="1">
                <a:solidFill>
                  <a:srgbClr val="C00000"/>
                </a:solidFill>
                <a:latin typeface="Arial Black" pitchFamily="34" charset="0"/>
              </a:rPr>
              <a:t>Беллерс</a:t>
            </a:r>
            <a:r>
              <a:rPr lang="ru-RU" sz="1400" dirty="0">
                <a:solidFill>
                  <a:srgbClr val="C00000"/>
                </a:solidFill>
                <a:latin typeface="Arial Black" pitchFamily="34" charset="0"/>
              </a:rPr>
              <a:t>, Э. Белл, Д. Ланкастер (Англия); </a:t>
            </a:r>
          </a:p>
          <a:p>
            <a:pPr lvl="1"/>
            <a:r>
              <a:rPr lang="ru-RU" sz="1400" dirty="0">
                <a:solidFill>
                  <a:srgbClr val="C00000"/>
                </a:solidFill>
                <a:latin typeface="Arial Black" pitchFamily="34" charset="0"/>
              </a:rPr>
              <a:t>А. Франке, И. Базедов (Германия); </a:t>
            </a:r>
          </a:p>
          <a:p>
            <a:pPr lvl="1"/>
            <a:r>
              <a:rPr lang="ru-RU" sz="1400" dirty="0">
                <a:solidFill>
                  <a:srgbClr val="C00000"/>
                </a:solidFill>
                <a:latin typeface="Arial Black" pitchFamily="34" charset="0"/>
              </a:rPr>
              <a:t>И. Бецкой, М. Ломоносов, Ф. Янкович (Россия); </a:t>
            </a:r>
          </a:p>
          <a:p>
            <a:pPr lvl="1"/>
            <a:endParaRPr lang="ru-RU" sz="1400" dirty="0">
              <a:latin typeface="Arial Black" pitchFamily="34" charset="0"/>
            </a:endParaRPr>
          </a:p>
          <a:p>
            <a:pPr lvl="1"/>
            <a:endParaRPr lang="ru-RU" sz="1400" dirty="0">
              <a:latin typeface="Arial Black" pitchFamily="34" charset="0"/>
            </a:endParaRPr>
          </a:p>
          <a:p>
            <a:pPr lvl="1"/>
            <a:endParaRPr lang="ru-RU" dirty="0">
              <a:latin typeface="Arial Black" pitchFamily="34" charset="0"/>
            </a:endParaRPr>
          </a:p>
          <a:p>
            <a:pPr lvl="1"/>
            <a:r>
              <a:rPr lang="ru-RU" dirty="0">
                <a:solidFill>
                  <a:srgbClr val="C00000"/>
                </a:solidFill>
                <a:latin typeface="Arial Black" pitchFamily="34" charset="0"/>
              </a:rPr>
              <a:t>Г. </a:t>
            </a:r>
            <a:r>
              <a:rPr lang="ru-RU" dirty="0" err="1">
                <a:solidFill>
                  <a:srgbClr val="C00000"/>
                </a:solidFill>
                <a:latin typeface="Arial Black" pitchFamily="34" charset="0"/>
              </a:rPr>
              <a:t>Канисский</a:t>
            </a:r>
            <a:r>
              <a:rPr lang="ru-RU" dirty="0">
                <a:solidFill>
                  <a:srgbClr val="C00000"/>
                </a:solidFill>
                <a:latin typeface="Arial Black" pitchFamily="34" charset="0"/>
              </a:rPr>
              <a:t>, К. Нарбут, Ф. Карпинский</a:t>
            </a:r>
            <a:r>
              <a:rPr lang="ru-RU" dirty="0">
                <a:latin typeface="Arial Black" pitchFamily="34" charset="0"/>
              </a:rPr>
              <a:t> </a:t>
            </a:r>
            <a:r>
              <a:rPr lang="ru-RU" dirty="0">
                <a:solidFill>
                  <a:srgbClr val="C00000"/>
                </a:solidFill>
                <a:latin typeface="Arial Black" pitchFamily="34" charset="0"/>
              </a:rPr>
              <a:t>(белорусские земли в составе Речи Посполитой)</a:t>
            </a:r>
            <a:r>
              <a:rPr lang="ru-RU" dirty="0">
                <a:latin typeface="Arial Black" pitchFamily="34" charset="0"/>
              </a:rPr>
              <a:t> </a:t>
            </a:r>
          </a:p>
          <a:p>
            <a:pPr marL="0" indent="0" algn="r">
              <a:buNone/>
            </a:pPr>
            <a:endParaRPr lang="ru-RU" sz="1400" dirty="0">
              <a:solidFill>
                <a:srgbClr val="C00000"/>
              </a:solidFill>
              <a:latin typeface="Arial Black" pitchFamily="34" charset="0"/>
            </a:endParaRPr>
          </a:p>
        </p:txBody>
      </p:sp>
    </p:spTree>
    <p:extLst>
      <p:ext uri="{BB962C8B-B14F-4D97-AF65-F5344CB8AC3E}">
        <p14:creationId xmlns:p14="http://schemas.microsoft.com/office/powerpoint/2010/main" val="37466304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3" y="169208"/>
            <a:ext cx="10365160" cy="692941"/>
          </a:xfrm>
        </p:spPr>
        <p:txBody>
          <a:bodyPr>
            <a:noAutofit/>
          </a:bodyPr>
          <a:lstStyle/>
          <a:p>
            <a:r>
              <a:rPr lang="ru-RU" sz="1800" b="1" dirty="0">
                <a:latin typeface="Arial Black" pitchFamily="34" charset="0"/>
              </a:rPr>
              <a:t> </a:t>
            </a:r>
            <a:r>
              <a:rPr lang="ru-RU" sz="2000" b="1" dirty="0">
                <a:latin typeface="Arial Black" pitchFamily="34" charset="0"/>
              </a:rPr>
              <a:t>ОБРАЗОВАНИЕ И ПЕДАГОГИЧЕСКАЯ МЫСЛЬ </a:t>
            </a:r>
            <a:br>
              <a:rPr lang="ru-RU" sz="2000" b="1" dirty="0">
                <a:latin typeface="Arial Black" pitchFamily="34" charset="0"/>
              </a:rPr>
            </a:br>
            <a:r>
              <a:rPr lang="ru-RU" sz="2000" b="1" dirty="0">
                <a:latin typeface="Arial Black" pitchFamily="34" charset="0"/>
              </a:rPr>
              <a:t>НА БЕЛОРУССКИХ ЗЕМЛЯХ В XVIII ВЕКЕ</a:t>
            </a:r>
            <a:br>
              <a:rPr lang="ru-RU" sz="2000" dirty="0">
                <a:latin typeface="Arial Black" pitchFamily="34" charset="0"/>
              </a:rPr>
            </a:br>
            <a:br>
              <a:rPr lang="ru-RU" sz="20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326571" y="1052736"/>
            <a:ext cx="11469189" cy="5805264"/>
          </a:xfrm>
        </p:spPr>
        <p:txBody>
          <a:bodyPr>
            <a:noAutofit/>
          </a:bodyPr>
          <a:lstStyle/>
          <a:p>
            <a:pPr marL="0" indent="0">
              <a:buNone/>
            </a:pPr>
            <a:r>
              <a:rPr lang="ru-RU" sz="2000" b="1" dirty="0">
                <a:solidFill>
                  <a:srgbClr val="C00000"/>
                </a:solidFill>
                <a:latin typeface="Arial Black" pitchFamily="34" charset="0"/>
              </a:rPr>
              <a:t>Видные представители в Беларуси:</a:t>
            </a:r>
            <a:endParaRPr lang="ru-RU" sz="2000" dirty="0">
              <a:solidFill>
                <a:srgbClr val="C00000"/>
              </a:solidFill>
              <a:latin typeface="Arial Black" pitchFamily="34" charset="0"/>
            </a:endParaRPr>
          </a:p>
          <a:p>
            <a:pPr lvl="1"/>
            <a:r>
              <a:rPr lang="ru-RU" dirty="0">
                <a:solidFill>
                  <a:schemeClr val="tx1"/>
                </a:solidFill>
                <a:latin typeface="Arial Black" pitchFamily="34" charset="0"/>
              </a:rPr>
              <a:t>С. Канарский (1700 – 1773);  Г. </a:t>
            </a:r>
            <a:r>
              <a:rPr lang="ru-RU" dirty="0" err="1">
                <a:solidFill>
                  <a:schemeClr val="tx1"/>
                </a:solidFill>
                <a:latin typeface="Arial Black" pitchFamily="34" charset="0"/>
              </a:rPr>
              <a:t>Канисский</a:t>
            </a:r>
            <a:r>
              <a:rPr lang="ru-RU" dirty="0">
                <a:solidFill>
                  <a:schemeClr val="tx1"/>
                </a:solidFill>
                <a:latin typeface="Arial Black" pitchFamily="34" charset="0"/>
              </a:rPr>
              <a:t> (1717 – 1795); </a:t>
            </a:r>
          </a:p>
          <a:p>
            <a:pPr lvl="1"/>
            <a:r>
              <a:rPr lang="ru-RU" dirty="0">
                <a:solidFill>
                  <a:schemeClr val="tx1"/>
                </a:solidFill>
                <a:latin typeface="Arial Black" pitchFamily="34" charset="0"/>
              </a:rPr>
              <a:t>Ф. Карпинский (1741 – 1825); - К. Нарбут (1738 – 1807)</a:t>
            </a:r>
          </a:p>
          <a:p>
            <a:pPr marL="0" indent="0">
              <a:buNone/>
            </a:pPr>
            <a:endParaRPr lang="ru-RU" sz="2000" b="1" dirty="0">
              <a:solidFill>
                <a:srgbClr val="C00000"/>
              </a:solidFill>
              <a:latin typeface="Arial Black" pitchFamily="34" charset="0"/>
            </a:endParaRPr>
          </a:p>
          <a:p>
            <a:pPr marL="0" indent="0">
              <a:buNone/>
            </a:pPr>
            <a:r>
              <a:rPr lang="ru-RU" sz="2800" b="1" dirty="0">
                <a:solidFill>
                  <a:srgbClr val="C00000"/>
                </a:solidFill>
                <a:latin typeface="Arial Black" pitchFamily="34" charset="0"/>
              </a:rPr>
              <a:t>ПРОСВЕЩЕНИЕ В БЕЛАРУСИ </a:t>
            </a:r>
            <a:endParaRPr lang="ru-RU" sz="2800" dirty="0">
              <a:solidFill>
                <a:srgbClr val="C00000"/>
              </a:solidFill>
              <a:latin typeface="Arial Black" pitchFamily="34" charset="0"/>
            </a:endParaRPr>
          </a:p>
          <a:p>
            <a:pPr lvl="1"/>
            <a:r>
              <a:rPr lang="ru-RU" dirty="0">
                <a:solidFill>
                  <a:srgbClr val="C00000"/>
                </a:solidFill>
                <a:latin typeface="Arial Black" pitchFamily="34" charset="0"/>
              </a:rPr>
              <a:t>I половина XVIII века </a:t>
            </a:r>
          </a:p>
          <a:p>
            <a:pPr lvl="2"/>
            <a:r>
              <a:rPr lang="ru-RU" sz="2000" dirty="0">
                <a:solidFill>
                  <a:schemeClr val="tx1"/>
                </a:solidFill>
                <a:latin typeface="Arial Black" pitchFamily="34" charset="0"/>
              </a:rPr>
              <a:t>Иезуитские, </a:t>
            </a:r>
            <a:r>
              <a:rPr lang="ru-RU" sz="2000" dirty="0" err="1">
                <a:solidFill>
                  <a:schemeClr val="tx1"/>
                </a:solidFill>
                <a:latin typeface="Arial Black" pitchFamily="34" charset="0"/>
              </a:rPr>
              <a:t>базилианские</a:t>
            </a:r>
            <a:r>
              <a:rPr lang="ru-RU" sz="2000" dirty="0">
                <a:solidFill>
                  <a:schemeClr val="tx1"/>
                </a:solidFill>
                <a:latin typeface="Arial Black" pitchFamily="34" charset="0"/>
              </a:rPr>
              <a:t>, </a:t>
            </a:r>
            <a:r>
              <a:rPr lang="ru-RU" sz="2000" dirty="0" err="1">
                <a:solidFill>
                  <a:schemeClr val="tx1"/>
                </a:solidFill>
                <a:latin typeface="Arial Black" pitchFamily="34" charset="0"/>
              </a:rPr>
              <a:t>пиарские</a:t>
            </a:r>
            <a:r>
              <a:rPr lang="ru-RU" sz="2000" dirty="0">
                <a:solidFill>
                  <a:schemeClr val="tx1"/>
                </a:solidFill>
                <a:latin typeface="Arial Black" pitchFamily="34" charset="0"/>
              </a:rPr>
              <a:t> школы. </a:t>
            </a:r>
          </a:p>
          <a:p>
            <a:pPr lvl="1"/>
            <a:r>
              <a:rPr lang="ru-RU" dirty="0">
                <a:solidFill>
                  <a:srgbClr val="C00000"/>
                </a:solidFill>
                <a:latin typeface="Arial Black" pitchFamily="34" charset="0"/>
              </a:rPr>
              <a:t>II половина XVIII века </a:t>
            </a:r>
          </a:p>
          <a:p>
            <a:pPr lvl="2"/>
            <a:r>
              <a:rPr lang="ru-RU" sz="2000" dirty="0" err="1">
                <a:solidFill>
                  <a:schemeClr val="tx1"/>
                </a:solidFill>
                <a:latin typeface="Arial Black" pitchFamily="34" charset="0"/>
              </a:rPr>
              <a:t>Эдукационная</a:t>
            </a:r>
            <a:r>
              <a:rPr lang="ru-RU" sz="2000" dirty="0">
                <a:solidFill>
                  <a:schemeClr val="tx1"/>
                </a:solidFill>
                <a:latin typeface="Arial Black" pitchFamily="34" charset="0"/>
              </a:rPr>
              <a:t> комиссия (учебные округа, светская направленность школ, трехступенчатая система образования). Основной тип школы – католическая школа. </a:t>
            </a:r>
          </a:p>
          <a:p>
            <a:pPr lvl="1"/>
            <a:r>
              <a:rPr lang="ru-RU" dirty="0">
                <a:solidFill>
                  <a:srgbClr val="C00000"/>
                </a:solidFill>
                <a:latin typeface="Arial Black" pitchFamily="34" charset="0"/>
              </a:rPr>
              <a:t>Последняя четверть XVIII века </a:t>
            </a:r>
          </a:p>
          <a:p>
            <a:pPr lvl="2"/>
            <a:r>
              <a:rPr lang="ru-RU" sz="2000" dirty="0">
                <a:solidFill>
                  <a:schemeClr val="tx1"/>
                </a:solidFill>
                <a:latin typeface="Arial Black" pitchFamily="34" charset="0"/>
              </a:rPr>
              <a:t>Первые русские школы: малые и главные народные училища. </a:t>
            </a:r>
          </a:p>
          <a:p>
            <a:pPr marL="457200" lvl="1" indent="0">
              <a:buNone/>
            </a:pPr>
            <a:r>
              <a:rPr lang="ru-RU" b="1" dirty="0">
                <a:solidFill>
                  <a:srgbClr val="C00000"/>
                </a:solidFill>
                <a:latin typeface="Arial Black" pitchFamily="34" charset="0"/>
              </a:rPr>
              <a:t>______________________________________________________________________________________________________</a:t>
            </a:r>
          </a:p>
          <a:p>
            <a:pPr marL="57150" indent="0" algn="r">
              <a:buNone/>
            </a:pPr>
            <a:endParaRPr lang="ru-RU" sz="1400" dirty="0">
              <a:latin typeface="Arial Black" pitchFamily="34" charset="0"/>
            </a:endParaRPr>
          </a:p>
        </p:txBody>
      </p:sp>
    </p:spTree>
    <p:extLst>
      <p:ext uri="{BB962C8B-B14F-4D97-AF65-F5344CB8AC3E}">
        <p14:creationId xmlns:p14="http://schemas.microsoft.com/office/powerpoint/2010/main" val="19375740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116632"/>
            <a:ext cx="8229600" cy="792088"/>
          </a:xfrm>
        </p:spPr>
        <p:txBody>
          <a:bodyPr>
            <a:noAutofit/>
          </a:bodyPr>
          <a:lstStyle/>
          <a:p>
            <a:pPr marL="0" lvl="0" indent="0" fontAlgn="base">
              <a:spcAft>
                <a:spcPct val="0"/>
              </a:spcAft>
              <a:buNone/>
            </a:pPr>
            <a:r>
              <a:rPr lang="ru-RU" sz="2000" b="1" dirty="0">
                <a:solidFill>
                  <a:srgbClr val="000000"/>
                </a:solidFill>
                <a:latin typeface="Arial Black" pitchFamily="34" charset="0"/>
                <a:ea typeface="MS Mincho" charset="-128"/>
                <a:cs typeface="Times New Roman" pitchFamily="18" charset="0"/>
              </a:rPr>
              <a:t>ОБРАЗОВАНИЕ И ПЕДАГОГИЧЕСКАЯ МЫСЛЬ </a:t>
            </a:r>
            <a:br>
              <a:rPr lang="ru-RU" sz="2000" b="1" dirty="0">
                <a:solidFill>
                  <a:srgbClr val="000000"/>
                </a:solidFill>
                <a:latin typeface="Arial Black" pitchFamily="34" charset="0"/>
                <a:ea typeface="MS Mincho" charset="-128"/>
                <a:cs typeface="Times New Roman" pitchFamily="18" charset="0"/>
              </a:rPr>
            </a:br>
            <a:r>
              <a:rPr lang="ru-RU" sz="2000" b="1" dirty="0">
                <a:solidFill>
                  <a:srgbClr val="000000"/>
                </a:solidFill>
                <a:latin typeface="Arial Black" pitchFamily="34" charset="0"/>
                <a:ea typeface="MS Mincho" charset="-128"/>
                <a:cs typeface="Times New Roman" pitchFamily="18" charset="0"/>
              </a:rPr>
              <a:t>на белорусских землях В XVIII ВЕКЕ</a:t>
            </a:r>
            <a:br>
              <a:rPr lang="ru-RU" sz="2000" dirty="0">
                <a:latin typeface="Arial Black" pitchFamily="34" charset="0"/>
                <a:cs typeface="Arial"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1981200" y="1052736"/>
            <a:ext cx="8435280" cy="5805264"/>
          </a:xfrm>
        </p:spPr>
        <p:txBody>
          <a:bodyPr>
            <a:noAutofit/>
          </a:bodyPr>
          <a:lstStyle/>
          <a:p>
            <a:pPr marL="0" indent="0">
              <a:spcBef>
                <a:spcPts val="0"/>
              </a:spcBef>
              <a:buNone/>
            </a:pPr>
            <a:endParaRPr lang="ru-RU" sz="1100" dirty="0">
              <a:latin typeface="Arial Black"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90620796"/>
              </p:ext>
            </p:extLst>
          </p:nvPr>
        </p:nvGraphicFramePr>
        <p:xfrm>
          <a:off x="243840" y="1072055"/>
          <a:ext cx="11560233" cy="5429845"/>
        </p:xfrm>
        <a:graphic>
          <a:graphicData uri="http://schemas.openxmlformats.org/drawingml/2006/table">
            <a:tbl>
              <a:tblPr>
                <a:tableStyleId>{5C22544A-7EE6-4342-B048-85BDC9FD1C3A}</a:tableStyleId>
              </a:tblPr>
              <a:tblGrid>
                <a:gridCol w="1967113">
                  <a:extLst>
                    <a:ext uri="{9D8B030D-6E8A-4147-A177-3AD203B41FA5}">
                      <a16:colId xmlns:a16="http://schemas.microsoft.com/office/drawing/2014/main" val="20000"/>
                    </a:ext>
                  </a:extLst>
                </a:gridCol>
                <a:gridCol w="9593120">
                  <a:extLst>
                    <a:ext uri="{9D8B030D-6E8A-4147-A177-3AD203B41FA5}">
                      <a16:colId xmlns:a16="http://schemas.microsoft.com/office/drawing/2014/main" val="20001"/>
                    </a:ext>
                  </a:extLst>
                </a:gridCol>
              </a:tblGrid>
              <a:tr h="744234">
                <a:tc>
                  <a:txBody>
                    <a:bodyPr/>
                    <a:lstStyle/>
                    <a:p>
                      <a:pPr algn="ctr">
                        <a:spcAft>
                          <a:spcPts val="0"/>
                        </a:spcAft>
                      </a:pPr>
                      <a:r>
                        <a:rPr lang="ru-RU" sz="1400" dirty="0">
                          <a:solidFill>
                            <a:srgbClr val="7030A0"/>
                          </a:solidFill>
                          <a:effectLst/>
                          <a:latin typeface="Arial Black" pitchFamily="34" charset="0"/>
                        </a:rPr>
                        <a:t>Понятия, персоналии </a:t>
                      </a:r>
                      <a:endParaRPr lang="ru-RU" sz="1400" dirty="0">
                        <a:solidFill>
                          <a:srgbClr val="7030A0"/>
                        </a:solidFill>
                        <a:effectLst/>
                        <a:latin typeface="Arial Black" pitchFamily="34" charset="0"/>
                        <a:ea typeface="MS Mincho"/>
                        <a:cs typeface="Times New Roman"/>
                      </a:endParaRPr>
                    </a:p>
                  </a:txBody>
                  <a:tcPr marL="53668" marR="53668" marT="0" marB="0">
                    <a:solidFill>
                      <a:schemeClr val="bg2">
                        <a:lumMod val="90000"/>
                      </a:schemeClr>
                    </a:solidFill>
                  </a:tcPr>
                </a:tc>
                <a:tc>
                  <a:txBody>
                    <a:bodyPr/>
                    <a:lstStyle/>
                    <a:p>
                      <a:pPr algn="ctr">
                        <a:spcAft>
                          <a:spcPts val="0"/>
                        </a:spcAft>
                      </a:pPr>
                      <a:endParaRPr lang="ru-RU" sz="1400" dirty="0">
                        <a:solidFill>
                          <a:srgbClr val="C00000"/>
                        </a:solidFill>
                        <a:effectLst/>
                        <a:latin typeface="Arial Black" pitchFamily="34" charset="0"/>
                      </a:endParaRPr>
                    </a:p>
                    <a:p>
                      <a:pPr algn="ctr">
                        <a:spcAft>
                          <a:spcPts val="0"/>
                        </a:spcAft>
                      </a:pPr>
                      <a:r>
                        <a:rPr lang="ru-RU" sz="1400" dirty="0">
                          <a:solidFill>
                            <a:srgbClr val="C00000"/>
                          </a:solidFill>
                          <a:effectLst/>
                          <a:latin typeface="Arial Black" pitchFamily="34" charset="0"/>
                        </a:rPr>
                        <a:t>Содержание </a:t>
                      </a:r>
                      <a:endParaRPr lang="ru-RU" sz="1400" dirty="0">
                        <a:solidFill>
                          <a:srgbClr val="C00000"/>
                        </a:solidFill>
                        <a:effectLst/>
                        <a:latin typeface="Arial Black" pitchFamily="34" charset="0"/>
                        <a:ea typeface="MS Mincho"/>
                        <a:cs typeface="Times New Roman"/>
                      </a:endParaRPr>
                    </a:p>
                  </a:txBody>
                  <a:tcPr marL="53668" marR="53668" marT="0" marB="0">
                    <a:solidFill>
                      <a:schemeClr val="bg2">
                        <a:lumMod val="90000"/>
                      </a:schemeClr>
                    </a:solidFill>
                  </a:tcPr>
                </a:tc>
                <a:extLst>
                  <a:ext uri="{0D108BD9-81ED-4DB2-BD59-A6C34878D82A}">
                    <a16:rowId xmlns:a16="http://schemas.microsoft.com/office/drawing/2014/main" val="10000"/>
                  </a:ext>
                </a:extLst>
              </a:tr>
              <a:tr h="1049106">
                <a:tc>
                  <a:txBody>
                    <a:bodyPr/>
                    <a:lstStyle/>
                    <a:p>
                      <a:pPr>
                        <a:spcAft>
                          <a:spcPts val="0"/>
                        </a:spcAft>
                      </a:pPr>
                      <a:r>
                        <a:rPr lang="ru-RU" sz="1400" dirty="0" err="1">
                          <a:solidFill>
                            <a:srgbClr val="7030A0"/>
                          </a:solidFill>
                          <a:effectLst/>
                          <a:latin typeface="Arial Black" pitchFamily="34" charset="0"/>
                        </a:rPr>
                        <a:t>Канарский</a:t>
                      </a:r>
                      <a:r>
                        <a:rPr lang="ru-RU" sz="1400" dirty="0">
                          <a:solidFill>
                            <a:srgbClr val="7030A0"/>
                          </a:solidFill>
                          <a:effectLst/>
                          <a:latin typeface="Arial Black" pitchFamily="34" charset="0"/>
                        </a:rPr>
                        <a:t> Станислав (1700 – 1773)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600" dirty="0">
                          <a:effectLst/>
                          <a:latin typeface="Arial Black" pitchFamily="34" charset="0"/>
                        </a:rPr>
                        <a:t>польский педагог, один из инициаторов </a:t>
                      </a:r>
                      <a:r>
                        <a:rPr lang="ru-RU" sz="1600" dirty="0" err="1">
                          <a:effectLst/>
                          <a:latin typeface="Arial Black" pitchFamily="34" charset="0"/>
                        </a:rPr>
                        <a:t>Эдукационной</a:t>
                      </a:r>
                      <a:r>
                        <a:rPr lang="ru-RU" sz="1600" dirty="0">
                          <a:effectLst/>
                          <a:latin typeface="Arial Black" pitchFamily="34" charset="0"/>
                        </a:rPr>
                        <a:t> комиссии, учитель </a:t>
                      </a:r>
                      <a:r>
                        <a:rPr lang="ru-RU" sz="1600" dirty="0" err="1">
                          <a:effectLst/>
                          <a:latin typeface="Arial Black" pitchFamily="34" charset="0"/>
                        </a:rPr>
                        <a:t>пиарских</a:t>
                      </a:r>
                      <a:r>
                        <a:rPr lang="ru-RU" sz="1600" dirty="0">
                          <a:effectLst/>
                          <a:latin typeface="Arial Black" pitchFamily="34" charset="0"/>
                        </a:rPr>
                        <a:t> школ, первым осуществил реформу </a:t>
                      </a:r>
                      <a:r>
                        <a:rPr lang="ru-RU" sz="1600" dirty="0" err="1">
                          <a:effectLst/>
                          <a:latin typeface="Arial Black" pitchFamily="34" charset="0"/>
                        </a:rPr>
                        <a:t>пиарской</a:t>
                      </a:r>
                      <a:r>
                        <a:rPr lang="ru-RU" sz="1600" dirty="0">
                          <a:effectLst/>
                          <a:latin typeface="Arial Black" pitchFamily="34" charset="0"/>
                        </a:rPr>
                        <a:t> школы. Основное произведение – «О воспитании честного человека и доброго гражданина». </a:t>
                      </a:r>
                      <a:endParaRPr lang="ru-RU" sz="16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5"/>
                  </a:ext>
                </a:extLst>
              </a:tr>
              <a:tr h="1311383">
                <a:tc>
                  <a:txBody>
                    <a:bodyPr/>
                    <a:lstStyle/>
                    <a:p>
                      <a:pPr>
                        <a:spcAft>
                          <a:spcPts val="0"/>
                        </a:spcAft>
                      </a:pPr>
                      <a:r>
                        <a:rPr lang="ru-RU" sz="1400" dirty="0">
                          <a:solidFill>
                            <a:srgbClr val="7030A0"/>
                          </a:solidFill>
                          <a:effectLst/>
                          <a:latin typeface="Arial Black" pitchFamily="34" charset="0"/>
                        </a:rPr>
                        <a:t>Казимир Нарбут (1738 – 1807)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600" dirty="0">
                          <a:effectLst/>
                          <a:latin typeface="Arial Black" pitchFamily="34" charset="0"/>
                        </a:rPr>
                        <a:t>видный представитель педагогической и естественно-научной мысли в Беларуси XVIII века. Выступал против схоластики в обучении, принял участие в работе </a:t>
                      </a:r>
                      <a:r>
                        <a:rPr lang="ru-RU" sz="1600" dirty="0" err="1">
                          <a:effectLst/>
                          <a:latin typeface="Arial Black" pitchFamily="34" charset="0"/>
                        </a:rPr>
                        <a:t>Эдукационной</a:t>
                      </a:r>
                      <a:r>
                        <a:rPr lang="ru-RU" sz="1600" dirty="0">
                          <a:effectLst/>
                          <a:latin typeface="Arial Black" pitchFamily="34" charset="0"/>
                        </a:rPr>
                        <a:t> комиссии. Его книга «Логика…» использовалась в качестве учебника в школах ВКЛ. </a:t>
                      </a:r>
                    </a:p>
                    <a:p>
                      <a:pPr>
                        <a:spcAft>
                          <a:spcPts val="0"/>
                        </a:spcAft>
                      </a:pPr>
                      <a:endParaRPr lang="ru-RU" sz="16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7"/>
                  </a:ext>
                </a:extLst>
              </a:tr>
              <a:tr h="983801">
                <a:tc>
                  <a:txBody>
                    <a:bodyPr/>
                    <a:lstStyle/>
                    <a:p>
                      <a:pPr>
                        <a:spcAft>
                          <a:spcPts val="0"/>
                        </a:spcAft>
                      </a:pPr>
                      <a:r>
                        <a:rPr lang="ru-RU" sz="1400" dirty="0" err="1">
                          <a:solidFill>
                            <a:srgbClr val="7030A0"/>
                          </a:solidFill>
                          <a:effectLst/>
                          <a:latin typeface="Arial Black" pitchFamily="34" charset="0"/>
                        </a:rPr>
                        <a:t>Пиарские</a:t>
                      </a:r>
                      <a:r>
                        <a:rPr lang="ru-RU" sz="1400" dirty="0">
                          <a:solidFill>
                            <a:srgbClr val="7030A0"/>
                          </a:solidFill>
                          <a:effectLst/>
                          <a:latin typeface="Arial Black" pitchFamily="34" charset="0"/>
                        </a:rPr>
                        <a:t> школы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600" dirty="0">
                          <a:effectLst/>
                          <a:latin typeface="Arial Black" pitchFamily="34" charset="0"/>
                        </a:rPr>
                        <a:t>школы римско-католического ордена пиар. На территории Беларуси стали создаваться в начале XVIII века. Особую известность имел </a:t>
                      </a:r>
                      <a:r>
                        <a:rPr lang="ru-RU" sz="1600" dirty="0" err="1">
                          <a:effectLst/>
                          <a:latin typeface="Arial Black" pitchFamily="34" charset="0"/>
                        </a:rPr>
                        <a:t>Щучинский</a:t>
                      </a:r>
                      <a:r>
                        <a:rPr lang="ru-RU" sz="1600" dirty="0">
                          <a:effectLst/>
                          <a:latin typeface="Arial Black" pitchFamily="34" charset="0"/>
                        </a:rPr>
                        <a:t> </a:t>
                      </a:r>
                      <a:r>
                        <a:rPr lang="ru-RU" sz="1600" dirty="0" err="1">
                          <a:effectLst/>
                          <a:latin typeface="Arial Black" pitchFamily="34" charset="0"/>
                        </a:rPr>
                        <a:t>пиарский</a:t>
                      </a:r>
                      <a:r>
                        <a:rPr lang="ru-RU" sz="1600" dirty="0">
                          <a:effectLst/>
                          <a:latin typeface="Arial Black" pitchFamily="34" charset="0"/>
                        </a:rPr>
                        <a:t> коллегиум (1718 г.). </a:t>
                      </a:r>
                      <a:endParaRPr lang="ru-RU" sz="16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8"/>
                  </a:ext>
                </a:extLst>
              </a:tr>
              <a:tr h="1341321">
                <a:tc>
                  <a:txBody>
                    <a:bodyPr/>
                    <a:lstStyle/>
                    <a:p>
                      <a:pPr>
                        <a:spcAft>
                          <a:spcPts val="0"/>
                        </a:spcAft>
                      </a:pPr>
                      <a:r>
                        <a:rPr lang="ru-RU" sz="1400" dirty="0" err="1">
                          <a:solidFill>
                            <a:srgbClr val="7030A0"/>
                          </a:solidFill>
                          <a:effectLst/>
                          <a:latin typeface="Arial Black" pitchFamily="34" charset="0"/>
                        </a:rPr>
                        <a:t>Эдукационная</a:t>
                      </a:r>
                      <a:r>
                        <a:rPr lang="ru-RU" sz="1400" dirty="0">
                          <a:solidFill>
                            <a:srgbClr val="7030A0"/>
                          </a:solidFill>
                          <a:effectLst/>
                          <a:latin typeface="Arial Black" pitchFamily="34" charset="0"/>
                        </a:rPr>
                        <a:t> комиссия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600" dirty="0">
                          <a:effectLst/>
                          <a:latin typeface="Arial Black" pitchFamily="34" charset="0"/>
                        </a:rPr>
                        <a:t>первый светский правительственный орган управления народным образованием, созданный в Речи Посполитой  по решению Сейма в 1773 г. Провела школьную реформу, в ходе которой школа приобрела светскую направленность, духовенство отстранялось от управления делом образования, из школы изгонялись зубрежка и схоластика. </a:t>
                      </a:r>
                      <a:endParaRPr lang="ru-RU" sz="16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065219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09297" y="200055"/>
            <a:ext cx="10531366" cy="3724119"/>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ru-RU" sz="1600" dirty="0">
                <a:latin typeface="Arial Black" panose="020B0A04020102020204" pitchFamily="34" charset="0"/>
                <a:cs typeface="Arial Black"/>
              </a:rPr>
              <a:t>Полоцкая иезуитская </a:t>
            </a:r>
            <a:r>
              <a:rPr lang="ru-RU" sz="1600" b="1" dirty="0">
                <a:latin typeface="Arial Black" panose="020B0A04020102020204" pitchFamily="34" charset="0"/>
                <a:cs typeface="Calibri" panose="020F0502020204030204" pitchFamily="34" charset="0"/>
              </a:rPr>
              <a:t>академия  </a:t>
            </a:r>
          </a:p>
          <a:p>
            <a:pPr marL="45720" indent="0">
              <a:buNone/>
            </a:pPr>
            <a:r>
              <a:rPr lang="ru-RU" sz="1800" b="1" dirty="0">
                <a:latin typeface="Calibri" panose="020F0502020204030204" pitchFamily="34" charset="0"/>
                <a:cs typeface="Calibri" panose="020F0502020204030204" pitchFamily="34" charset="0"/>
              </a:rPr>
              <a:t>(коллегиум с 1580 г. по указу короля Ст. </a:t>
            </a:r>
            <a:r>
              <a:rPr lang="ru-RU" sz="1800" b="1" dirty="0" err="1">
                <a:latin typeface="Calibri" panose="020F0502020204030204" pitchFamily="34" charset="0"/>
                <a:cs typeface="Calibri" panose="020F0502020204030204" pitchFamily="34" charset="0"/>
              </a:rPr>
              <a:t>Батория</a:t>
            </a:r>
            <a:r>
              <a:rPr lang="ru-RU" sz="1800" b="1" dirty="0">
                <a:latin typeface="Calibri" panose="020F0502020204030204" pitchFamily="34" charset="0"/>
                <a:cs typeface="Calibri" panose="020F0502020204030204" pitchFamily="34" charset="0"/>
              </a:rPr>
              <a:t>, первый ректор – проповедник Петр </a:t>
            </a:r>
            <a:r>
              <a:rPr lang="ru-RU" sz="1800" b="1" dirty="0" err="1">
                <a:latin typeface="Calibri" panose="020F0502020204030204" pitchFamily="34" charset="0"/>
                <a:cs typeface="Calibri" panose="020F0502020204030204" pitchFamily="34" charset="0"/>
              </a:rPr>
              <a:t>Скарга</a:t>
            </a:r>
            <a:r>
              <a:rPr lang="ru-RU" sz="1800" b="1" dirty="0">
                <a:latin typeface="Calibri" panose="020F0502020204030204" pitchFamily="34" charset="0"/>
                <a:cs typeface="Calibri" panose="020F0502020204030204" pitchFamily="34" charset="0"/>
              </a:rPr>
              <a:t>); </a:t>
            </a:r>
            <a:r>
              <a:rPr lang="ru-RU" sz="1800" b="1" dirty="0">
                <a:solidFill>
                  <a:srgbClr val="000000"/>
                </a:solidFill>
                <a:latin typeface="Calibri" panose="020F0502020204030204" pitchFamily="34" charset="0"/>
                <a:ea typeface="ＭＳ 明朝"/>
                <a:cs typeface="Calibri" panose="020F0502020204030204" pitchFamily="34" charset="0"/>
              </a:rPr>
              <a:t> академия  (1812 – 1820 гг.), три факультета: теологии, языков и литературы, философии и свободных наук; </a:t>
            </a:r>
            <a:r>
              <a:rPr lang="ru-RU" sz="1800" b="1" dirty="0">
                <a:latin typeface="Calibri" panose="020F0502020204030204" pitchFamily="34" charset="0"/>
                <a:cs typeface="Calibri" panose="020F0502020204030204" pitchFamily="34" charset="0"/>
              </a:rPr>
              <a:t>астрономический зал с уникальным телескопом, физический и механический кабинеты с редким оборудованием, химическая лаборатория, минералогический кабинет; 50 тыс. библиотека, музей (коллекции оружия, произведений декоративно-прикладного искусства, гравюр, живописных полотен, геологические и зоологические экспонаты, различные механизмы и приборы, в том числе механическая голова; типография, научно-литературный журнал. </a:t>
            </a:r>
          </a:p>
          <a:p>
            <a:r>
              <a:rPr lang="ru-RU" sz="1800" b="1" dirty="0">
                <a:latin typeface="Calibri" panose="020F0502020204030204" pitchFamily="34" charset="0"/>
                <a:cs typeface="Calibri" panose="020F0502020204030204" pitchFamily="34" charset="0"/>
              </a:rPr>
              <a:t> в 1820 г . Закрыта, книги были частично расхищены, распределены между различными учебными заведениями России. Оборудование полоцкой типографии в 1833 году отправлено в Киев.</a:t>
            </a:r>
          </a:p>
          <a:p>
            <a:r>
              <a:rPr lang="ru-RU" sz="1800" b="1" dirty="0">
                <a:latin typeface="Calibri" panose="020F0502020204030204" pitchFamily="34" charset="0"/>
                <a:cs typeface="Calibri" panose="020F0502020204030204" pitchFamily="34" charset="0"/>
              </a:rPr>
              <a:t>С 1822 по 1830 годы в корпусах бывшей Полоцкой иезуитской академии располагалась Полоцкое высшее </a:t>
            </a:r>
            <a:r>
              <a:rPr lang="ru-RU" sz="1800" b="1" dirty="0" err="1">
                <a:latin typeface="Calibri" panose="020F0502020204030204" pitchFamily="34" charset="0"/>
                <a:cs typeface="Calibri" panose="020F0502020204030204" pitchFamily="34" charset="0"/>
              </a:rPr>
              <a:t>пиарское</a:t>
            </a:r>
            <a:r>
              <a:rPr lang="ru-RU" sz="1800" b="1" dirty="0">
                <a:latin typeface="Calibri" panose="020F0502020204030204" pitchFamily="34" charset="0"/>
                <a:cs typeface="Calibri" panose="020F0502020204030204" pitchFamily="34" charset="0"/>
              </a:rPr>
              <a:t> училище, 1830—1835 гг. Полоцкий кадетский корпус.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9491"/>
            <a:ext cx="3194461" cy="244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544" y="4210157"/>
            <a:ext cx="1432432" cy="20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337748" y="6240239"/>
            <a:ext cx="1685515" cy="553998"/>
          </a:xfrm>
          <a:prstGeom prst="rect">
            <a:avLst/>
          </a:prstGeom>
        </p:spPr>
        <p:txBody>
          <a:bodyPr wrap="square">
            <a:spAutoFit/>
          </a:bodyPr>
          <a:lstStyle/>
          <a:p>
            <a:r>
              <a:rPr lang="ru-RU" sz="1600" b="1" dirty="0">
                <a:latin typeface="Calibri" panose="020F0502020204030204" pitchFamily="34" charset="0"/>
                <a:cs typeface="Calibri" panose="020F0502020204030204" pitchFamily="34" charset="0"/>
              </a:rPr>
              <a:t>Ян </a:t>
            </a:r>
            <a:r>
              <a:rPr lang="ru-RU" sz="1600" b="1" dirty="0" err="1">
                <a:latin typeface="Calibri" panose="020F0502020204030204" pitchFamily="34" charset="0"/>
                <a:cs typeface="Calibri" panose="020F0502020204030204" pitchFamily="34" charset="0"/>
              </a:rPr>
              <a:t>Ротан</a:t>
            </a:r>
            <a:r>
              <a:rPr lang="ru-RU" sz="1600" b="1" dirty="0">
                <a:latin typeface="Calibri" panose="020F0502020204030204" pitchFamily="34" charset="0"/>
                <a:cs typeface="Calibri" panose="020F0502020204030204" pitchFamily="34" charset="0"/>
              </a:rPr>
              <a:t> </a:t>
            </a:r>
            <a:r>
              <a:rPr lang="ru-RU" sz="1400" b="1" dirty="0">
                <a:latin typeface="Calibri" panose="020F0502020204030204" pitchFamily="34" charset="0"/>
                <a:cs typeface="Calibri" panose="020F0502020204030204" pitchFamily="34" charset="0"/>
              </a:rPr>
              <a:t>(генерал Общества Иисуса)</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263" y="4585571"/>
            <a:ext cx="1448790" cy="19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615340" y="4585570"/>
            <a:ext cx="2564285" cy="2062103"/>
          </a:xfrm>
          <a:prstGeom prst="rect">
            <a:avLst/>
          </a:prstGeom>
        </p:spPr>
        <p:txBody>
          <a:bodyPr wrap="square">
            <a:spAutoFit/>
          </a:bodyPr>
          <a:lstStyle/>
          <a:p>
            <a:r>
              <a:rPr lang="ru-RU" sz="1600" b="1" dirty="0">
                <a:latin typeface="Calibri" panose="020F0502020204030204" pitchFamily="34" charset="0"/>
                <a:cs typeface="Calibri" panose="020F0502020204030204" pitchFamily="34" charset="0"/>
              </a:rPr>
              <a:t>Ф.П. Толстой, вице-президент рос. Академии искусств, </a:t>
            </a:r>
          </a:p>
          <a:p>
            <a:endParaRPr lang="ru-RU" sz="1600" b="1" dirty="0">
              <a:latin typeface="Calibri" panose="020F0502020204030204" pitchFamily="34" charset="0"/>
              <a:cs typeface="Calibri" panose="020F0502020204030204" pitchFamily="34" charset="0"/>
            </a:endParaRPr>
          </a:p>
          <a:p>
            <a:r>
              <a:rPr lang="ru-RU" sz="1600" b="1" dirty="0">
                <a:latin typeface="Calibri" panose="020F0502020204030204" pitchFamily="34" charset="0"/>
                <a:cs typeface="Calibri" panose="020F0502020204030204" pitchFamily="34" charset="0"/>
              </a:rPr>
              <a:t>живописец </a:t>
            </a:r>
            <a:r>
              <a:rPr lang="ru-RU" sz="1600" b="1" dirty="0" err="1">
                <a:latin typeface="Calibri" panose="020F0502020204030204" pitchFamily="34" charset="0"/>
                <a:cs typeface="Calibri" panose="020F0502020204030204" pitchFamily="34" charset="0"/>
              </a:rPr>
              <a:t>Валентий</a:t>
            </a:r>
            <a:r>
              <a:rPr lang="ru-RU" sz="1600" b="1" dirty="0">
                <a:latin typeface="Calibri" panose="020F0502020204030204" pitchFamily="34" charset="0"/>
                <a:cs typeface="Calibri" panose="020F0502020204030204" pitchFamily="34" charset="0"/>
              </a:rPr>
              <a:t> Ванькович, </a:t>
            </a:r>
          </a:p>
          <a:p>
            <a:endParaRPr lang="ru-RU" sz="1600" b="1" dirty="0">
              <a:latin typeface="Calibri" panose="020F0502020204030204" pitchFamily="34" charset="0"/>
              <a:cs typeface="Calibri" panose="020F0502020204030204" pitchFamily="34" charset="0"/>
            </a:endParaRPr>
          </a:p>
          <a:p>
            <a:r>
              <a:rPr lang="ru-RU" sz="1600" b="1" dirty="0">
                <a:latin typeface="Calibri" panose="020F0502020204030204" pitchFamily="34" charset="0"/>
                <a:cs typeface="Calibri" panose="020F0502020204030204" pitchFamily="34" charset="0"/>
              </a:rPr>
              <a:t>писатель Ян Борщевский</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9625" y="4731611"/>
            <a:ext cx="1318162" cy="177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1543" y="4731611"/>
            <a:ext cx="1329194" cy="19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68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055" y="10510"/>
            <a:ext cx="9860972" cy="908720"/>
          </a:xfrm>
        </p:spPr>
        <p:txBody>
          <a:bodyPr>
            <a:noAutofit/>
          </a:bodyPr>
          <a:lstStyle/>
          <a:p>
            <a:pPr marL="0" lvl="0" indent="0" algn="ctr" fontAlgn="base">
              <a:spcAft>
                <a:spcPct val="0"/>
              </a:spcAft>
              <a:buNone/>
            </a:pPr>
            <a:r>
              <a:rPr lang="ru-RU" sz="2000" b="1" dirty="0">
                <a:solidFill>
                  <a:srgbClr val="000000"/>
                </a:solidFill>
                <a:latin typeface="Arial Black" pitchFamily="34" charset="0"/>
                <a:ea typeface="MS Mincho" charset="-128"/>
                <a:cs typeface="Times New Roman" pitchFamily="18" charset="0"/>
              </a:rPr>
              <a:t>ОБРАЗОВАНИЕ И ПЕДАГОГИЧЕСКАЯ МЫСЛЬ </a:t>
            </a:r>
            <a:br>
              <a:rPr lang="ru-RU" sz="2000" b="1" dirty="0">
                <a:solidFill>
                  <a:srgbClr val="000000"/>
                </a:solidFill>
                <a:latin typeface="Arial Black" pitchFamily="34" charset="0"/>
                <a:ea typeface="MS Mincho" charset="-128"/>
                <a:cs typeface="Times New Roman" pitchFamily="18" charset="0"/>
              </a:rPr>
            </a:br>
            <a:r>
              <a:rPr lang="ru-RU" sz="2000" b="1" dirty="0">
                <a:solidFill>
                  <a:srgbClr val="000000"/>
                </a:solidFill>
                <a:latin typeface="Arial Black" pitchFamily="34" charset="0"/>
                <a:ea typeface="MS Mincho" charset="-128"/>
                <a:cs typeface="Times New Roman" pitchFamily="18" charset="0"/>
              </a:rPr>
              <a:t>В РОССИИ В XVIII ВЕКЕ</a:t>
            </a:r>
            <a:br>
              <a:rPr lang="ru-RU" sz="2000" b="1" dirty="0">
                <a:solidFill>
                  <a:srgbClr val="000000"/>
                </a:solidFill>
                <a:latin typeface="Arial Black" pitchFamily="34" charset="0"/>
                <a:ea typeface="MS Mincho" charset="-128"/>
                <a:cs typeface="Times New Roman" pitchFamily="18" charset="0"/>
              </a:rPr>
            </a:br>
            <a:br>
              <a:rPr lang="ru-RU" sz="2000" dirty="0">
                <a:latin typeface="Arial Black" pitchFamily="34" charset="0"/>
                <a:cs typeface="Arial"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1981200" y="1052736"/>
            <a:ext cx="8435280" cy="5805264"/>
          </a:xfrm>
        </p:spPr>
        <p:txBody>
          <a:bodyPr>
            <a:noAutofit/>
          </a:bodyPr>
          <a:lstStyle/>
          <a:p>
            <a:pPr marL="0" indent="0">
              <a:spcBef>
                <a:spcPts val="0"/>
              </a:spcBef>
              <a:buNone/>
            </a:pPr>
            <a:endParaRPr lang="ru-RU" sz="1100" dirty="0">
              <a:latin typeface="Arial Black"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10780762"/>
              </p:ext>
            </p:extLst>
          </p:nvPr>
        </p:nvGraphicFramePr>
        <p:xfrm>
          <a:off x="195492" y="861926"/>
          <a:ext cx="11801015" cy="5654488"/>
        </p:xfrm>
        <a:graphic>
          <a:graphicData uri="http://schemas.openxmlformats.org/drawingml/2006/table">
            <a:tbl>
              <a:tblPr>
                <a:tableStyleId>{5C22544A-7EE6-4342-B048-85BDC9FD1C3A}</a:tableStyleId>
              </a:tblPr>
              <a:tblGrid>
                <a:gridCol w="2034233">
                  <a:extLst>
                    <a:ext uri="{9D8B030D-6E8A-4147-A177-3AD203B41FA5}">
                      <a16:colId xmlns:a16="http://schemas.microsoft.com/office/drawing/2014/main" val="20000"/>
                    </a:ext>
                  </a:extLst>
                </a:gridCol>
                <a:gridCol w="9766782">
                  <a:extLst>
                    <a:ext uri="{9D8B030D-6E8A-4147-A177-3AD203B41FA5}">
                      <a16:colId xmlns:a16="http://schemas.microsoft.com/office/drawing/2014/main" val="20001"/>
                    </a:ext>
                  </a:extLst>
                </a:gridCol>
              </a:tblGrid>
              <a:tr h="457408">
                <a:tc>
                  <a:txBody>
                    <a:bodyPr/>
                    <a:lstStyle/>
                    <a:p>
                      <a:pPr algn="ctr">
                        <a:spcAft>
                          <a:spcPts val="0"/>
                        </a:spcAft>
                      </a:pPr>
                      <a:r>
                        <a:rPr lang="ru-RU" sz="1400" dirty="0">
                          <a:solidFill>
                            <a:srgbClr val="7030A0"/>
                          </a:solidFill>
                          <a:effectLst/>
                          <a:latin typeface="Arial Black" pitchFamily="34" charset="0"/>
                        </a:rPr>
                        <a:t>Понятия, персоналии </a:t>
                      </a:r>
                      <a:endParaRPr lang="ru-RU" sz="1400" dirty="0">
                        <a:solidFill>
                          <a:srgbClr val="7030A0"/>
                        </a:solidFill>
                        <a:effectLst/>
                        <a:latin typeface="Arial Black" pitchFamily="34" charset="0"/>
                        <a:ea typeface="MS Mincho"/>
                        <a:cs typeface="Times New Roman"/>
                      </a:endParaRPr>
                    </a:p>
                  </a:txBody>
                  <a:tcPr marL="53668" marR="53668" marT="0" marB="0">
                    <a:solidFill>
                      <a:schemeClr val="accent2">
                        <a:lumMod val="40000"/>
                        <a:lumOff val="60000"/>
                      </a:schemeClr>
                    </a:solidFill>
                  </a:tcPr>
                </a:tc>
                <a:tc>
                  <a:txBody>
                    <a:bodyPr/>
                    <a:lstStyle/>
                    <a:p>
                      <a:pPr algn="ctr">
                        <a:spcAft>
                          <a:spcPts val="0"/>
                        </a:spcAft>
                      </a:pPr>
                      <a:r>
                        <a:rPr lang="ru-RU" sz="1000" dirty="0">
                          <a:solidFill>
                            <a:srgbClr val="7030A0"/>
                          </a:solidFill>
                          <a:effectLst/>
                          <a:latin typeface="Arial Black" pitchFamily="34" charset="0"/>
                        </a:rPr>
                        <a:t>СОДЕРЖАНИЕ</a:t>
                      </a:r>
                      <a:r>
                        <a:rPr lang="ru-RU" sz="1400" dirty="0">
                          <a:solidFill>
                            <a:srgbClr val="7030A0"/>
                          </a:solidFill>
                          <a:effectLst/>
                          <a:latin typeface="Arial Black" pitchFamily="34" charset="0"/>
                        </a:rPr>
                        <a:t> </a:t>
                      </a:r>
                      <a:endParaRPr lang="ru-RU" sz="1400" dirty="0">
                        <a:solidFill>
                          <a:srgbClr val="7030A0"/>
                        </a:solidFill>
                        <a:effectLst/>
                        <a:latin typeface="Arial Black" pitchFamily="34" charset="0"/>
                        <a:ea typeface="MS Mincho"/>
                        <a:cs typeface="Times New Roman"/>
                      </a:endParaRPr>
                    </a:p>
                  </a:txBody>
                  <a:tcPr marL="53668" marR="53668" marT="0" marB="0">
                    <a:solidFill>
                      <a:schemeClr val="accent2">
                        <a:lumMod val="40000"/>
                        <a:lumOff val="60000"/>
                      </a:schemeClr>
                    </a:solidFill>
                  </a:tcPr>
                </a:tc>
                <a:extLst>
                  <a:ext uri="{0D108BD9-81ED-4DB2-BD59-A6C34878D82A}">
                    <a16:rowId xmlns:a16="http://schemas.microsoft.com/office/drawing/2014/main" val="10000"/>
                  </a:ext>
                </a:extLst>
              </a:tr>
              <a:tr h="902640">
                <a:tc>
                  <a:txBody>
                    <a:bodyPr/>
                    <a:lstStyle/>
                    <a:p>
                      <a:pPr>
                        <a:spcAft>
                          <a:spcPts val="0"/>
                        </a:spcAft>
                      </a:pPr>
                      <a:r>
                        <a:rPr lang="ru-RU" sz="1400" dirty="0">
                          <a:solidFill>
                            <a:srgbClr val="7030A0"/>
                          </a:solidFill>
                          <a:effectLst/>
                          <a:latin typeface="Arial Black" pitchFamily="34" charset="0"/>
                        </a:rPr>
                        <a:t>Бецкой Иван Иванович (1704 – 1795)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видный деятель просвещения в России, организатор воспитательных домов, Смольного института благородных девиц и др., стремился создать «новую породу людей», способных гуманно обращаться с крестьянами. Главный труд – «Генеральное учреждение о воспитании обоего пола юношества». </a:t>
                      </a:r>
                    </a:p>
                    <a:p>
                      <a:pPr>
                        <a:spcAft>
                          <a:spcPts val="0"/>
                        </a:spcAft>
                      </a:pP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1"/>
                  </a:ext>
                </a:extLst>
              </a:tr>
              <a:tr h="784128">
                <a:tc>
                  <a:txBody>
                    <a:bodyPr/>
                    <a:lstStyle/>
                    <a:p>
                      <a:pPr>
                        <a:spcAft>
                          <a:spcPts val="0"/>
                        </a:spcAft>
                      </a:pPr>
                      <a:r>
                        <a:rPr lang="ru-RU" sz="1400" dirty="0">
                          <a:solidFill>
                            <a:srgbClr val="7030A0"/>
                          </a:solidFill>
                          <a:effectLst/>
                          <a:latin typeface="Arial Black" pitchFamily="34" charset="0"/>
                        </a:rPr>
                        <a:t>Главные народные училища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начальные учебные заведения повышенного типа в губернских городах России с 80-х годов XVIII века. Принимались дети </a:t>
                      </a:r>
                      <a:r>
                        <a:rPr lang="ru-RU" sz="1200" dirty="0">
                          <a:solidFill>
                            <a:srgbClr val="7030A0"/>
                          </a:solidFill>
                          <a:effectLst/>
                          <a:latin typeface="Arial Black" pitchFamily="34" charset="0"/>
                        </a:rPr>
                        <a:t>всех сословий, кроме крепостных. </a:t>
                      </a:r>
                      <a:r>
                        <a:rPr lang="ru-RU" sz="1200" dirty="0">
                          <a:effectLst/>
                          <a:latin typeface="Arial Black" pitchFamily="34" charset="0"/>
                        </a:rPr>
                        <a:t>Курс обучения 5 лет. В 1804 г. преобразованы в гимназии. </a:t>
                      </a:r>
                    </a:p>
                    <a:p>
                      <a:pPr>
                        <a:spcAft>
                          <a:spcPts val="0"/>
                        </a:spcAft>
                      </a:pP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2"/>
                  </a:ext>
                </a:extLst>
              </a:tr>
              <a:tr h="784128">
                <a:tc>
                  <a:txBody>
                    <a:bodyPr/>
                    <a:lstStyle/>
                    <a:p>
                      <a:pPr>
                        <a:spcAft>
                          <a:spcPts val="0"/>
                        </a:spcAft>
                      </a:pPr>
                      <a:r>
                        <a:rPr lang="ru-RU" sz="1400" dirty="0">
                          <a:solidFill>
                            <a:srgbClr val="7030A0"/>
                          </a:solidFill>
                          <a:effectLst/>
                          <a:latin typeface="Arial Black" pitchFamily="34" charset="0"/>
                        </a:rPr>
                        <a:t>Институт благородных девиц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сословное среднее учебное заведение закрытого типа, созданное в Петербурге в 1764 г. по инициативе И. Бецкого для дочерей дворян. Это было </a:t>
                      </a:r>
                      <a:r>
                        <a:rPr lang="ru-RU" sz="1200" dirty="0">
                          <a:solidFill>
                            <a:srgbClr val="7030A0"/>
                          </a:solidFill>
                          <a:effectLst/>
                          <a:latin typeface="Arial Black" pitchFamily="34" charset="0"/>
                        </a:rPr>
                        <a:t>первое государственное </a:t>
                      </a:r>
                      <a:r>
                        <a:rPr lang="ru-RU" sz="1200" dirty="0">
                          <a:effectLst/>
                          <a:latin typeface="Arial Black" pitchFamily="34" charset="0"/>
                        </a:rPr>
                        <a:t>среднее женское учебное заведение в Европе. </a:t>
                      </a:r>
                    </a:p>
                    <a:p>
                      <a:pPr>
                        <a:spcAft>
                          <a:spcPts val="0"/>
                        </a:spcAft>
                      </a:pP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3"/>
                  </a:ext>
                </a:extLst>
              </a:tr>
              <a:tr h="784128">
                <a:tc>
                  <a:txBody>
                    <a:bodyPr/>
                    <a:lstStyle/>
                    <a:p>
                      <a:pPr>
                        <a:spcAft>
                          <a:spcPts val="0"/>
                        </a:spcAft>
                      </a:pPr>
                      <a:r>
                        <a:rPr lang="ru-RU" sz="1400" dirty="0">
                          <a:solidFill>
                            <a:srgbClr val="7030A0"/>
                          </a:solidFill>
                          <a:effectLst/>
                          <a:latin typeface="Arial Black" pitchFamily="34" charset="0"/>
                        </a:rPr>
                        <a:t>Кадетский корпус</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solidFill>
                            <a:srgbClr val="7030A0"/>
                          </a:solidFill>
                          <a:effectLst/>
                          <a:latin typeface="Arial Black" pitchFamily="34" charset="0"/>
                        </a:rPr>
                        <a:t>сословное среднее учебно-воспитательное учреждение </a:t>
                      </a:r>
                      <a:r>
                        <a:rPr lang="ru-RU" sz="1200" dirty="0">
                          <a:solidFill>
                            <a:schemeClr val="tx1"/>
                          </a:solidFill>
                          <a:effectLst/>
                          <a:latin typeface="Arial Black" pitchFamily="34" charset="0"/>
                        </a:rPr>
                        <a:t>закрытого типа, созданное в России в 1731 г. для мальчиков из дворянских семей. Готовил не только офицеров, но и гражданских чиновников, дипломатов, судей. </a:t>
                      </a:r>
                    </a:p>
                    <a:p>
                      <a:pPr>
                        <a:spcAft>
                          <a:spcPts val="0"/>
                        </a:spcAft>
                      </a:pPr>
                      <a:endParaRPr lang="ru-RU" sz="1200" dirty="0">
                        <a:solidFill>
                          <a:schemeClr val="tx1"/>
                        </a:solidFill>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4"/>
                  </a:ext>
                </a:extLst>
              </a:tr>
              <a:tr h="588096">
                <a:tc>
                  <a:txBody>
                    <a:bodyPr/>
                    <a:lstStyle/>
                    <a:p>
                      <a:pPr>
                        <a:spcAft>
                          <a:spcPts val="0"/>
                        </a:spcAft>
                      </a:pPr>
                      <a:r>
                        <a:rPr lang="ru-RU" sz="1400" dirty="0">
                          <a:solidFill>
                            <a:srgbClr val="7030A0"/>
                          </a:solidFill>
                          <a:effectLst/>
                          <a:latin typeface="Arial Black" pitchFamily="34" charset="0"/>
                        </a:rPr>
                        <a:t>Малые нар. училища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с 1786 г. 2-х годичные начальные учебные заведения для </a:t>
                      </a:r>
                      <a:r>
                        <a:rPr lang="ru-RU" sz="1200" dirty="0">
                          <a:solidFill>
                            <a:srgbClr val="7030A0"/>
                          </a:solidFill>
                          <a:effectLst/>
                          <a:latin typeface="Arial Black" pitchFamily="34" charset="0"/>
                        </a:rPr>
                        <a:t>непривилегированных сословий </a:t>
                      </a:r>
                      <a:r>
                        <a:rPr lang="ru-RU" sz="1200" dirty="0">
                          <a:effectLst/>
                          <a:latin typeface="Arial Black" pitchFamily="34" charset="0"/>
                        </a:rPr>
                        <a:t>в губернских и уездных городах России. </a:t>
                      </a:r>
                    </a:p>
                    <a:p>
                      <a:pPr>
                        <a:spcAft>
                          <a:spcPts val="0"/>
                        </a:spcAft>
                      </a:pP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6"/>
                  </a:ext>
                </a:extLst>
              </a:tr>
              <a:tr h="676980">
                <a:tc>
                  <a:txBody>
                    <a:bodyPr/>
                    <a:lstStyle/>
                    <a:p>
                      <a:pPr>
                        <a:spcAft>
                          <a:spcPts val="0"/>
                        </a:spcAft>
                      </a:pPr>
                      <a:r>
                        <a:rPr lang="ru-RU" sz="1400" dirty="0">
                          <a:solidFill>
                            <a:srgbClr val="7030A0"/>
                          </a:solidFill>
                          <a:effectLst/>
                          <a:latin typeface="Arial Black" pitchFamily="34" charset="0"/>
                        </a:rPr>
                        <a:t>Реальное образование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тип общего среднего образования (XVIII в.), в основе которого положено усвоение учащимися практически полезных знаний, прежде всего предметов естественно-математического цикла. Первая реальная школа (училище) создана в России в 1701 г. </a:t>
                      </a: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09"/>
                  </a:ext>
                </a:extLst>
              </a:tr>
              <a:tr h="676980">
                <a:tc>
                  <a:txBody>
                    <a:bodyPr/>
                    <a:lstStyle/>
                    <a:p>
                      <a:pPr>
                        <a:spcAft>
                          <a:spcPts val="0"/>
                        </a:spcAft>
                      </a:pPr>
                      <a:r>
                        <a:rPr lang="ru-RU" sz="1400" dirty="0">
                          <a:solidFill>
                            <a:srgbClr val="7030A0"/>
                          </a:solidFill>
                          <a:effectLst/>
                          <a:latin typeface="Arial Black" pitchFamily="34" charset="0"/>
                        </a:rPr>
                        <a:t>Цифирные школы </a:t>
                      </a:r>
                      <a:endParaRPr lang="ru-RU" sz="1400" dirty="0">
                        <a:solidFill>
                          <a:srgbClr val="7030A0"/>
                        </a:solidFill>
                        <a:effectLst/>
                        <a:latin typeface="Arial Black" pitchFamily="34" charset="0"/>
                        <a:ea typeface="MS Mincho"/>
                        <a:cs typeface="Times New Roman"/>
                      </a:endParaRPr>
                    </a:p>
                  </a:txBody>
                  <a:tcPr marL="53668" marR="53668" marT="0" marB="0"/>
                </a:tc>
                <a:tc>
                  <a:txBody>
                    <a:bodyPr/>
                    <a:lstStyle/>
                    <a:p>
                      <a:pPr>
                        <a:spcAft>
                          <a:spcPts val="0"/>
                        </a:spcAft>
                      </a:pPr>
                      <a:r>
                        <a:rPr lang="ru-RU" sz="1200" dirty="0">
                          <a:effectLst/>
                          <a:latin typeface="Arial Black" pitchFamily="34" charset="0"/>
                        </a:rPr>
                        <a:t>государственные начальные общеобразовательные школы для мальчиков всех сословий (кроме крестьян в России 1714-1744 гг.). Обучали грамоте, письму, арифметике, началам геометрии. Преобразованы в гарнизонные, архиерейские и горнозаводские школы. </a:t>
                      </a:r>
                      <a:endParaRPr lang="ru-RU" sz="1200" dirty="0">
                        <a:effectLst/>
                        <a:latin typeface="Arial Black" pitchFamily="34" charset="0"/>
                        <a:ea typeface="MS Mincho"/>
                        <a:cs typeface="Times New Roman"/>
                      </a:endParaRPr>
                    </a:p>
                  </a:txBody>
                  <a:tcPr marL="53668" marR="53668"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8154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1751" y="1292771"/>
            <a:ext cx="9435753" cy="53493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400" b="1" i="1" dirty="0">
                <a:latin typeface="Times New Roman" panose="02020603050405020304" pitchFamily="18" charset="0"/>
                <a:cs typeface="Times New Roman" panose="02020603050405020304" pitchFamily="18" charset="0"/>
              </a:rPr>
              <a:t>	</a:t>
            </a:r>
          </a:p>
          <a:p>
            <a:r>
              <a:rPr lang="ru-RU" sz="3600" b="1" i="1" dirty="0">
                <a:latin typeface="Arial Black" panose="020B0A04020102020204" pitchFamily="34" charset="0"/>
                <a:cs typeface="Times New Roman" panose="02020603050405020304" pitchFamily="18" charset="0"/>
              </a:rPr>
              <a:t>Вопросы:</a:t>
            </a:r>
          </a:p>
          <a:p>
            <a:endParaRPr lang="ru-RU" sz="2400" b="1" i="1" dirty="0">
              <a:latin typeface="Times New Roman" panose="02020603050405020304" pitchFamily="18" charset="0"/>
              <a:cs typeface="Times New Roman" panose="02020603050405020304" pitchFamily="18" charset="0"/>
            </a:endParaRPr>
          </a:p>
          <a:p>
            <a:r>
              <a:rPr lang="ru-RU" sz="2400" b="1" dirty="0">
                <a:solidFill>
                  <a:srgbClr val="002060"/>
                </a:solidFill>
                <a:latin typeface="Calibri" panose="020F0502020204030204" pitchFamily="34" charset="0"/>
                <a:cs typeface="Calibri" panose="020F0502020204030204" pitchFamily="34" charset="0"/>
              </a:rPr>
              <a:t>1.</a:t>
            </a:r>
            <a:r>
              <a:rPr lang="ru-RU" sz="2400" b="1" dirty="0">
                <a:latin typeface="Calibri" panose="020F0502020204030204" pitchFamily="34" charset="0"/>
                <a:cs typeface="Calibri" panose="020F0502020204030204" pitchFamily="34" charset="0"/>
              </a:rPr>
              <a:t> Белорусская народная педагогика </a:t>
            </a:r>
          </a:p>
          <a:p>
            <a:r>
              <a:rPr lang="ru-RU" sz="2400" b="1" dirty="0">
                <a:latin typeface="Calibri" panose="020F0502020204030204" pitchFamily="34" charset="0"/>
                <a:cs typeface="Calibri" panose="020F0502020204030204" pitchFamily="34" charset="0"/>
              </a:rPr>
              <a:t>2. В</a:t>
            </a:r>
            <a:r>
              <a:rPr lang="ru-RU" sz="2400" b="1" dirty="0">
                <a:solidFill>
                  <a:srgbClr val="000000"/>
                </a:solidFill>
                <a:latin typeface="Calibri" panose="020F0502020204030204" pitchFamily="34" charset="0"/>
                <a:ea typeface="MS Mincho" charset="-128"/>
                <a:cs typeface="Calibri" panose="020F0502020204030204" pitchFamily="34" charset="0"/>
              </a:rPr>
              <a:t>оспитание, школа и педагогическая мысль в Беларуси (с древнейших времен до XVIII века)</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3. Образование и педагогическая мысль в XVIII веке</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4. Школа и педагогическая мысль в российской империи (включая белорусские земли) в XIX – начале XX веков </a:t>
            </a:r>
          </a:p>
          <a:p>
            <a:r>
              <a:rPr lang="ru-RU" sz="2400" b="1" dirty="0">
                <a:latin typeface="Calibri" panose="020F0502020204030204" pitchFamily="34" charset="0"/>
                <a:cs typeface="Calibri" panose="020F0502020204030204" pitchFamily="34" charset="0"/>
              </a:rPr>
              <a:t>5. Развитие образования в БССР (1917-1941 гг.) </a:t>
            </a:r>
          </a:p>
          <a:p>
            <a:r>
              <a:rPr lang="ru-RU" sz="2400" b="1" dirty="0">
                <a:latin typeface="Calibri" panose="020F0502020204030204" pitchFamily="34" charset="0"/>
                <a:cs typeface="Calibri" panose="020F0502020204030204" pitchFamily="34" charset="0"/>
              </a:rPr>
              <a:t>6. Развитие системы образования в СССР (1945 – 1991 гг.) </a:t>
            </a:r>
          </a:p>
          <a:p>
            <a:r>
              <a:rPr lang="ru-RU" sz="2400" b="1" dirty="0">
                <a:latin typeface="Calibri" panose="020F0502020204030204" pitchFamily="34" charset="0"/>
                <a:cs typeface="Calibri" panose="020F0502020204030204" pitchFamily="34" charset="0"/>
              </a:rPr>
              <a:t>7. Система образования и педагогическая мысль в Беларуси (с 90-х годов ХХ века по настоящее время)</a:t>
            </a:r>
            <a:br>
              <a:rPr lang="ru-RU" sz="2000" dirty="0">
                <a:latin typeface="Calibri" panose="020F0502020204030204" pitchFamily="34" charset="0"/>
                <a:cs typeface="Calibri" panose="020F0502020204030204" pitchFamily="34" charset="0"/>
              </a:rPr>
            </a:br>
            <a:r>
              <a:rPr lang="ru-RU" sz="2000" b="1" dirty="0">
                <a:solidFill>
                  <a:srgbClr val="002060"/>
                </a:solidFill>
                <a:latin typeface="Calibri" panose="020F0502020204030204" pitchFamily="34" charset="0"/>
                <a:cs typeface="Calibri" panose="020F0502020204030204" pitchFamily="34" charset="0"/>
              </a:rPr>
              <a:t>			</a:t>
            </a:r>
          </a:p>
        </p:txBody>
      </p:sp>
      <p:pic>
        <p:nvPicPr>
          <p:cNvPr id="3" name="Рисунок 2" descr="Академическая шапочка">
            <a:extLst>
              <a:ext uri="{FF2B5EF4-FFF2-40B4-BE49-F238E27FC236}">
                <a16:creationId xmlns:a16="http://schemas.microsoft.com/office/drawing/2014/main" id="{249D4AD1-C1AE-48A2-A82C-46ABF1C31B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1830" y="517143"/>
            <a:ext cx="665732" cy="665732"/>
          </a:xfrm>
          <a:prstGeom prst="rect">
            <a:avLst/>
          </a:prstGeom>
        </p:spPr>
      </p:pic>
    </p:spTree>
    <p:extLst>
      <p:ext uri="{BB962C8B-B14F-4D97-AF65-F5344CB8AC3E}">
        <p14:creationId xmlns:p14="http://schemas.microsoft.com/office/powerpoint/2010/main" val="39101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24562" y="265514"/>
            <a:ext cx="11075700" cy="1049235"/>
          </a:xfrm>
        </p:spPr>
        <p:txBody>
          <a:bodyPr>
            <a:noAutofit/>
          </a:bodyPr>
          <a:lstStyle/>
          <a:p>
            <a:pPr marL="0" indent="0">
              <a:buNone/>
            </a:pPr>
            <a:r>
              <a:rPr lang="ru-RU" sz="2000" dirty="0">
                <a:latin typeface="Arial Black"/>
                <a:cs typeface="Arial Black"/>
              </a:rPr>
              <a:t>ШКОЛА И ПЕДАГОГИЧЕСКАЯ МЫСЛЬ В РОССИЙСКОЙ ИМПЕРИИ (ВКЛЮЧАЯ БЕЛОРУССКИЕ ЗЕМЛИ) В XIX – НАЧАЛЕ XX ВЕКОВ</a:t>
            </a:r>
            <a:br>
              <a:rPr lang="ru-RU" sz="2000" dirty="0">
                <a:latin typeface="Arial Black"/>
                <a:cs typeface="Arial Black"/>
              </a:rPr>
            </a:br>
            <a:r>
              <a:rPr lang="ru-RU" sz="1200" b="1" i="1" dirty="0">
                <a:latin typeface="Arial Black"/>
                <a:cs typeface="Arial Black"/>
              </a:rPr>
              <a:t>ОСНОВНЫЕ ПОНЯТИЯ ТЕМЫ:</a:t>
            </a:r>
            <a:br>
              <a:rPr lang="ru-RU" sz="1200" dirty="0">
                <a:latin typeface="Arial Black"/>
                <a:cs typeface="Arial Black"/>
              </a:rPr>
            </a:br>
            <a:endParaRPr lang="ru-RU" sz="1200" dirty="0">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3104895832"/>
              </p:ext>
            </p:extLst>
          </p:nvPr>
        </p:nvGraphicFramePr>
        <p:xfrm>
          <a:off x="134983" y="904009"/>
          <a:ext cx="11717383" cy="5835764"/>
        </p:xfrm>
        <a:graphic>
          <a:graphicData uri="http://schemas.openxmlformats.org/drawingml/2006/table">
            <a:tbl>
              <a:tblPr firstRow="1" bandRow="1">
                <a:tableStyleId>{5C22544A-7EE6-4342-B048-85BDC9FD1C3A}</a:tableStyleId>
              </a:tblPr>
              <a:tblGrid>
                <a:gridCol w="2372819">
                  <a:extLst>
                    <a:ext uri="{9D8B030D-6E8A-4147-A177-3AD203B41FA5}">
                      <a16:colId xmlns:a16="http://schemas.microsoft.com/office/drawing/2014/main" val="20000"/>
                    </a:ext>
                  </a:extLst>
                </a:gridCol>
                <a:gridCol w="9344564">
                  <a:extLst>
                    <a:ext uri="{9D8B030D-6E8A-4147-A177-3AD203B41FA5}">
                      <a16:colId xmlns:a16="http://schemas.microsoft.com/office/drawing/2014/main" val="20001"/>
                    </a:ext>
                  </a:extLst>
                </a:gridCol>
              </a:tblGrid>
              <a:tr h="227805">
                <a:tc>
                  <a:txBody>
                    <a:bodyPr/>
                    <a:lstStyle/>
                    <a:p>
                      <a:pPr algn="ctr">
                        <a:spcAft>
                          <a:spcPts val="0"/>
                        </a:spcAft>
                      </a:pPr>
                      <a:r>
                        <a:rPr lang="ru-RU" sz="1400" i="1" dirty="0">
                          <a:solidFill>
                            <a:srgbClr val="FF0000"/>
                          </a:solidFill>
                          <a:effectLst/>
                          <a:latin typeface="Times New Roman"/>
                          <a:ea typeface="ＭＳ 明朝"/>
                          <a:cs typeface="Times New Roman"/>
                        </a:rPr>
                        <a:t>Понятия, персоналии </a:t>
                      </a:r>
                      <a:endParaRPr lang="ru-RU" sz="1400" dirty="0">
                        <a:solidFill>
                          <a:srgbClr val="FF0000"/>
                        </a:solidFill>
                        <a:effectLst/>
                        <a:latin typeface="Cambria"/>
                        <a:ea typeface="ＭＳ 明朝"/>
                        <a:cs typeface="Times New Roman"/>
                      </a:endParaRPr>
                    </a:p>
                  </a:txBody>
                  <a:tcPr marL="68580" marR="68580" marT="0" marB="0">
                    <a:solidFill>
                      <a:schemeClr val="bg2"/>
                    </a:solidFill>
                  </a:tcPr>
                </a:tc>
                <a:tc>
                  <a:txBody>
                    <a:bodyPr/>
                    <a:lstStyle/>
                    <a:p>
                      <a:pPr algn="ctr">
                        <a:spcAft>
                          <a:spcPts val="0"/>
                        </a:spcAft>
                      </a:pPr>
                      <a:r>
                        <a:rPr lang="ru-RU" sz="1400" i="1" dirty="0">
                          <a:solidFill>
                            <a:srgbClr val="FF0000"/>
                          </a:solidFill>
                          <a:effectLst/>
                          <a:latin typeface="Times New Roman"/>
                          <a:ea typeface="ＭＳ 明朝"/>
                          <a:cs typeface="Times New Roman"/>
                        </a:rPr>
                        <a:t>Содержание </a:t>
                      </a:r>
                      <a:endParaRPr lang="ru-RU" sz="1400" dirty="0">
                        <a:solidFill>
                          <a:srgbClr val="FF0000"/>
                        </a:solidFill>
                        <a:effectLst/>
                        <a:latin typeface="Cambria"/>
                        <a:ea typeface="ＭＳ 明朝"/>
                        <a:cs typeface="Times New Roman"/>
                      </a:endParaRPr>
                    </a:p>
                  </a:txBody>
                  <a:tcPr marL="68580" marR="68580" marT="0" marB="0">
                    <a:solidFill>
                      <a:schemeClr val="bg2"/>
                    </a:solidFill>
                  </a:tcPr>
                </a:tc>
                <a:extLst>
                  <a:ext uri="{0D108BD9-81ED-4DB2-BD59-A6C34878D82A}">
                    <a16:rowId xmlns:a16="http://schemas.microsoft.com/office/drawing/2014/main" val="10000"/>
                  </a:ext>
                </a:extLst>
              </a:tr>
              <a:tr h="670043">
                <a:tc>
                  <a:txBody>
                    <a:bodyPr/>
                    <a:lstStyle/>
                    <a:p>
                      <a:pPr>
                        <a:spcAft>
                          <a:spcPts val="0"/>
                        </a:spcAft>
                      </a:pPr>
                      <a:r>
                        <a:rPr lang="ru-RU" sz="1400" b="1" dirty="0">
                          <a:solidFill>
                            <a:srgbClr val="000000"/>
                          </a:solidFill>
                          <a:effectLst/>
                          <a:latin typeface="Times New Roman"/>
                          <a:ea typeface="ＭＳ 明朝"/>
                          <a:cs typeface="Times New Roman"/>
                        </a:rPr>
                        <a:t>Богданович Адам Егорович (1862 – 1940)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белорусский фольклорист, этнограф, педагог. Вскрыл недостатки системы образования того времени, наметил пути совершенствования обучения и воспитания. Особое внимание уделял изучению народной педагогики. Основная работа – «Педагогические воззрения белорусского народа».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1"/>
                  </a:ext>
                </a:extLst>
              </a:tr>
              <a:tr h="670043">
                <a:tc>
                  <a:txBody>
                    <a:bodyPr/>
                    <a:lstStyle/>
                    <a:p>
                      <a:pPr>
                        <a:spcAft>
                          <a:spcPts val="0"/>
                        </a:spcAft>
                      </a:pPr>
                      <a:r>
                        <a:rPr lang="ru-RU" sz="1400" b="1" dirty="0">
                          <a:solidFill>
                            <a:srgbClr val="FF0000"/>
                          </a:solidFill>
                          <a:effectLst/>
                          <a:highlight>
                            <a:srgbClr val="FFFF00"/>
                          </a:highlight>
                          <a:latin typeface="Times New Roman"/>
                          <a:ea typeface="ＭＳ 明朝"/>
                          <a:cs typeface="Times New Roman"/>
                        </a:rPr>
                        <a:t>Западники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направление русской общественной мысли середины XIX века (П.Я. Чаадаев, В.Г. Белинский, А.И. Герцен и др.), выступавшее за развитие России по западно-европейскому пути, приветствовавшее западно-европейскую образованность.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2"/>
                  </a:ext>
                </a:extLst>
              </a:tr>
              <a:tr h="446696">
                <a:tc>
                  <a:txBody>
                    <a:bodyPr/>
                    <a:lstStyle/>
                    <a:p>
                      <a:pPr>
                        <a:spcAft>
                          <a:spcPts val="0"/>
                        </a:spcAft>
                      </a:pPr>
                      <a:r>
                        <a:rPr lang="ru-RU" sz="1400" b="1" dirty="0">
                          <a:solidFill>
                            <a:srgbClr val="FF0000"/>
                          </a:solidFill>
                          <a:effectLst/>
                          <a:latin typeface="Times New Roman"/>
                          <a:ea typeface="ＭＳ 明朝"/>
                          <a:cs typeface="Times New Roman"/>
                        </a:rPr>
                        <a:t>Земские школы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начальные школы в дореволюционной России с 3-х и 4-х летним сроком обучения. Открывались с 60-х годов XIX века земствами.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3"/>
                  </a:ext>
                </a:extLst>
              </a:tr>
              <a:tr h="446696">
                <a:tc>
                  <a:txBody>
                    <a:bodyPr/>
                    <a:lstStyle/>
                    <a:p>
                      <a:pPr>
                        <a:spcAft>
                          <a:spcPts val="0"/>
                        </a:spcAft>
                      </a:pPr>
                      <a:r>
                        <a:rPr lang="ru-RU" sz="1400" b="1" dirty="0">
                          <a:solidFill>
                            <a:srgbClr val="000000"/>
                          </a:solidFill>
                          <a:effectLst/>
                          <a:latin typeface="Times New Roman"/>
                          <a:ea typeface="ＭＳ 明朝"/>
                          <a:cs typeface="Times New Roman"/>
                        </a:rPr>
                        <a:t>Пашкевич Элоиза (Тетка) (1876 – 1916)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белорусская поэтесса, развернула работу по организации народных школ, издала учебную книгу «Першае чытанне для дзетак беларусаў», была организатором и редактором журнала «Лучынка».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4"/>
                  </a:ext>
                </a:extLst>
              </a:tr>
              <a:tr h="0">
                <a:tc>
                  <a:txBody>
                    <a:bodyPr/>
                    <a:lstStyle/>
                    <a:p>
                      <a:pPr>
                        <a:spcAft>
                          <a:spcPts val="0"/>
                        </a:spcAft>
                      </a:pP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6"/>
                  </a:ext>
                </a:extLst>
              </a:tr>
              <a:tr h="670043">
                <a:tc>
                  <a:txBody>
                    <a:bodyPr/>
                    <a:lstStyle/>
                    <a:p>
                      <a:pPr>
                        <a:spcAft>
                          <a:spcPts val="0"/>
                        </a:spcAft>
                      </a:pPr>
                      <a:r>
                        <a:rPr lang="ru-RU" sz="1400" b="1" dirty="0">
                          <a:solidFill>
                            <a:srgbClr val="FF0000"/>
                          </a:solidFill>
                          <a:effectLst/>
                          <a:highlight>
                            <a:srgbClr val="FFFF00"/>
                          </a:highlight>
                          <a:latin typeface="Times New Roman"/>
                          <a:ea typeface="ＭＳ 明朝"/>
                          <a:cs typeface="Times New Roman"/>
                        </a:rPr>
                        <a:t>Славянофилы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направление русской общественной мысли середины XIX века (А.С. Хомяков, С.П. Шевырев и др.), выступавшее за отличный от западно-европейского путь развития России на основе ее самобытности. Основой народного воспитания считали религиозность, нравственность, любовь к ближнему.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7"/>
                  </a:ext>
                </a:extLst>
              </a:tr>
              <a:tr h="670043">
                <a:tc>
                  <a:txBody>
                    <a:bodyPr/>
                    <a:lstStyle/>
                    <a:p>
                      <a:pPr>
                        <a:spcAft>
                          <a:spcPts val="0"/>
                        </a:spcAft>
                      </a:pPr>
                      <a:r>
                        <a:rPr lang="ru-RU" sz="1400" b="1" dirty="0">
                          <a:solidFill>
                            <a:srgbClr val="000000"/>
                          </a:solidFill>
                          <a:effectLst/>
                          <a:latin typeface="Times New Roman"/>
                          <a:ea typeface="ＭＳ 明朝"/>
                          <a:cs typeface="Times New Roman"/>
                        </a:rPr>
                        <a:t>Толстой Лев Николаевич (1829 – 1910)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русский писатель и педагог, основоположник Яснополянской школы. Реализовывал идеи свободного воспитания, гуманистической ненасильственной педагогики. Называли «русским Руссо». Педагогические работы: «Азбука», «Народное образование» и др.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8"/>
                  </a:ext>
                </a:extLst>
              </a:tr>
              <a:tr h="704296">
                <a:tc>
                  <a:txBody>
                    <a:bodyPr/>
                    <a:lstStyle/>
                    <a:p>
                      <a:pPr>
                        <a:spcAft>
                          <a:spcPts val="0"/>
                        </a:spcAft>
                      </a:pPr>
                      <a:r>
                        <a:rPr lang="ru-RU" sz="1400" b="1" dirty="0">
                          <a:solidFill>
                            <a:srgbClr val="000000"/>
                          </a:solidFill>
                          <a:effectLst/>
                          <a:latin typeface="Times New Roman"/>
                          <a:ea typeface="ＭＳ 明朝"/>
                          <a:cs typeface="Times New Roman"/>
                        </a:rPr>
                        <a:t>Ушинский Константин Дмитриевич (1824 – 1870)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русский педагог, один из основоположников русской научной педагогики и народной школы, заложил основы педагогической антропологии. Основные работы: «Человек как предмет воспитания», «Родное слово», «Детский мир» и др.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9"/>
                  </a:ext>
                </a:extLst>
              </a:tr>
              <a:tr h="670043">
                <a:tc>
                  <a:txBody>
                    <a:bodyPr/>
                    <a:lstStyle/>
                    <a:p>
                      <a:pPr>
                        <a:spcAft>
                          <a:spcPts val="0"/>
                        </a:spcAft>
                      </a:pPr>
                      <a:r>
                        <a:rPr lang="ru-RU" sz="1400" b="1" dirty="0">
                          <a:solidFill>
                            <a:srgbClr val="000000"/>
                          </a:solidFill>
                          <a:effectLst/>
                          <a:latin typeface="Times New Roman"/>
                          <a:ea typeface="ＭＳ 明朝"/>
                          <a:cs typeface="Times New Roman"/>
                        </a:rPr>
                        <a:t>Учебный округ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административная единица территории России в ведении которого находились все учебные заведения во главе с университетом. В 1804 году было образовано шесть учебных округов: Московский, Петербургский, Казанский, Виленский, Харьковский, Дерптский.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10"/>
                  </a:ext>
                </a:extLst>
              </a:tr>
              <a:tr h="446696">
                <a:tc>
                  <a:txBody>
                    <a:bodyPr/>
                    <a:lstStyle/>
                    <a:p>
                      <a:pPr>
                        <a:spcAft>
                          <a:spcPts val="0"/>
                        </a:spcAft>
                      </a:pPr>
                      <a:r>
                        <a:rPr lang="ru-RU" sz="1400" b="1" dirty="0">
                          <a:solidFill>
                            <a:srgbClr val="000000"/>
                          </a:solidFill>
                          <a:effectLst/>
                          <a:latin typeface="Times New Roman"/>
                          <a:ea typeface="ＭＳ 明朝"/>
                          <a:cs typeface="Times New Roman"/>
                        </a:rPr>
                        <a:t>Царскосельский лицей </a:t>
                      </a:r>
                      <a:endParaRPr lang="ru-RU" sz="1400" dirty="0">
                        <a:effectLst/>
                        <a:latin typeface="Cambria"/>
                        <a:ea typeface="ＭＳ 明朝"/>
                        <a:cs typeface="Times New Roman"/>
                      </a:endParaRPr>
                    </a:p>
                  </a:txBody>
                  <a:tcPr marL="68580" marR="68580" marT="0" marB="0">
                    <a:solidFill>
                      <a:schemeClr val="bg1"/>
                    </a:solidFill>
                  </a:tcPr>
                </a:tc>
                <a:tc>
                  <a:txBody>
                    <a:bodyPr/>
                    <a:lstStyle/>
                    <a:p>
                      <a:pPr>
                        <a:spcAft>
                          <a:spcPts val="0"/>
                        </a:spcAft>
                      </a:pPr>
                      <a:r>
                        <a:rPr lang="ru-RU" sz="1200" b="1" dirty="0">
                          <a:solidFill>
                            <a:srgbClr val="000000"/>
                          </a:solidFill>
                          <a:effectLst/>
                          <a:latin typeface="Calibri" panose="020F0502020204030204" pitchFamily="34" charset="0"/>
                          <a:ea typeface="ＭＳ 明朝"/>
                          <a:cs typeface="Calibri" panose="020F0502020204030204" pitchFamily="34" charset="0"/>
                        </a:rPr>
                        <a:t>высшее привилегированное закрытое учебное заведение России, учрежденное в 1811 г. для детей дворян. По своим правам приравнивался к университету. </a:t>
                      </a:r>
                      <a:endParaRPr lang="ru-RU" sz="12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808804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58883" y="126124"/>
            <a:ext cx="11482251" cy="500575"/>
          </a:xfrm>
        </p:spPr>
        <p:txBody>
          <a:bodyPr>
            <a:normAutofit fontScale="90000"/>
          </a:bodyPr>
          <a:lstStyle/>
          <a:p>
            <a:pPr marL="0" indent="0">
              <a:buNone/>
            </a:pPr>
            <a:r>
              <a:rPr lang="ru-RU" sz="2800" b="1" dirty="0">
                <a:latin typeface="Arial Black"/>
                <a:cs typeface="Arial Black"/>
              </a:rPr>
              <a:t>ОБРАЗОВАНИЕ В БЕЛАРУСИ В XIX – НАЧАЛЕ ХХ ВВ.</a:t>
            </a:r>
            <a:endParaRPr lang="ru-RU" sz="2800" dirty="0">
              <a:latin typeface="Arial Black"/>
              <a:cs typeface="Arial Black"/>
            </a:endParaRPr>
          </a:p>
        </p:txBody>
      </p:sp>
      <p:sp>
        <p:nvSpPr>
          <p:cNvPr id="3" name="Содержимое 2"/>
          <p:cNvSpPr>
            <a:spLocks noGrp="1"/>
          </p:cNvSpPr>
          <p:nvPr>
            <p:ph sz="quarter" idx="13"/>
          </p:nvPr>
        </p:nvSpPr>
        <p:spPr>
          <a:xfrm>
            <a:off x="588580" y="1135117"/>
            <a:ext cx="11035862" cy="5517930"/>
          </a:xfrm>
        </p:spPr>
        <p:txBody>
          <a:bodyPr>
            <a:noAutofit/>
          </a:bodyPr>
          <a:lstStyle/>
          <a:p>
            <a:pPr marL="0" indent="0">
              <a:buNone/>
            </a:pPr>
            <a:r>
              <a:rPr lang="ru-RU" sz="1600" b="1" dirty="0">
                <a:solidFill>
                  <a:srgbClr val="FF0000"/>
                </a:solidFill>
                <a:latin typeface="Arial Black"/>
                <a:cs typeface="Arial Black"/>
              </a:rPr>
              <a:t>Первая половина XIX века</a:t>
            </a:r>
            <a:endParaRPr lang="ru-RU" sz="1600" dirty="0">
              <a:solidFill>
                <a:srgbClr val="FF0000"/>
              </a:solidFill>
              <a:latin typeface="Arial Black"/>
              <a:cs typeface="Arial Black"/>
            </a:endParaRPr>
          </a:p>
          <a:p>
            <a:pPr marL="0" indent="0">
              <a:buNone/>
            </a:pPr>
            <a:r>
              <a:rPr lang="ru-RU" sz="1600" dirty="0">
                <a:latin typeface="Arial Black"/>
                <a:cs typeface="Arial Black"/>
              </a:rPr>
              <a:t> </a:t>
            </a:r>
            <a:r>
              <a:rPr lang="ru-RU" sz="1600" b="1" dirty="0">
                <a:solidFill>
                  <a:srgbClr val="FF0000"/>
                </a:solidFill>
                <a:latin typeface="Arial Black"/>
                <a:cs typeface="Arial Black"/>
              </a:rPr>
              <a:t>Основные тенденции в системе образования: </a:t>
            </a:r>
            <a:endParaRPr lang="ru-RU" sz="1600" dirty="0">
              <a:solidFill>
                <a:srgbClr val="FF0000"/>
              </a:solidFill>
              <a:latin typeface="Arial Black"/>
              <a:cs typeface="Arial Black"/>
            </a:endParaRPr>
          </a:p>
          <a:p>
            <a:r>
              <a:rPr lang="ru-RU" sz="1600" dirty="0">
                <a:solidFill>
                  <a:schemeClr val="tx1"/>
                </a:solidFill>
                <a:latin typeface="Arial Black"/>
                <a:cs typeface="Arial Black"/>
              </a:rPr>
              <a:t> </a:t>
            </a:r>
            <a:r>
              <a:rPr lang="ru-RU" sz="1200" dirty="0">
                <a:solidFill>
                  <a:schemeClr val="tx1"/>
                </a:solidFill>
                <a:latin typeface="Arial Black"/>
                <a:cs typeface="Arial Black"/>
              </a:rPr>
              <a:t>создание и расширение государственных общеобразовательных школ; </a:t>
            </a:r>
          </a:p>
          <a:p>
            <a:r>
              <a:rPr lang="ru-RU" sz="1200" dirty="0">
                <a:solidFill>
                  <a:schemeClr val="tx1"/>
                </a:solidFill>
                <a:latin typeface="Arial Black"/>
                <a:cs typeface="Arial Black"/>
              </a:rPr>
              <a:t> сохранение ведущего положения за католическими учебными заведениями; </a:t>
            </a:r>
          </a:p>
          <a:p>
            <a:r>
              <a:rPr lang="ru-RU" sz="1200" dirty="0">
                <a:solidFill>
                  <a:schemeClr val="tx1"/>
                </a:solidFill>
                <a:latin typeface="Arial Black"/>
                <a:cs typeface="Arial Black"/>
              </a:rPr>
              <a:t> русификация школ. </a:t>
            </a:r>
          </a:p>
          <a:p>
            <a:pPr marL="0" indent="0">
              <a:buNone/>
            </a:pPr>
            <a:r>
              <a:rPr lang="ru-RU" sz="1600" dirty="0">
                <a:latin typeface="Arial Black"/>
                <a:cs typeface="Arial Black"/>
              </a:rPr>
              <a:t> </a:t>
            </a:r>
            <a:r>
              <a:rPr lang="ru-RU" sz="1600" b="1" dirty="0">
                <a:solidFill>
                  <a:srgbClr val="FF0000"/>
                </a:solidFill>
                <a:latin typeface="Arial Black"/>
                <a:cs typeface="Arial Black"/>
              </a:rPr>
              <a:t>Реформа 1803 – 1804 гг. </a:t>
            </a:r>
            <a:endParaRPr lang="ru-RU" sz="1600" dirty="0">
              <a:solidFill>
                <a:srgbClr val="FF0000"/>
              </a:solidFill>
              <a:latin typeface="Arial Black"/>
              <a:cs typeface="Arial Black"/>
            </a:endParaRPr>
          </a:p>
          <a:p>
            <a:r>
              <a:rPr lang="ru-RU" sz="1200" dirty="0">
                <a:solidFill>
                  <a:schemeClr val="tx1"/>
                </a:solidFill>
                <a:latin typeface="Arial Black" panose="020B0A04020102020204" pitchFamily="34" charset="0"/>
                <a:cs typeface="Arial Black"/>
              </a:rPr>
              <a:t> возникновение первого в России Министерства народного просвещения; </a:t>
            </a:r>
          </a:p>
          <a:p>
            <a:r>
              <a:rPr lang="ru-RU" sz="1200" dirty="0">
                <a:solidFill>
                  <a:schemeClr val="tx1"/>
                </a:solidFill>
                <a:latin typeface="Arial Black" panose="020B0A04020102020204" pitchFamily="34" charset="0"/>
                <a:cs typeface="Arial Black"/>
              </a:rPr>
              <a:t> деление на учебные округа; </a:t>
            </a:r>
          </a:p>
          <a:p>
            <a:r>
              <a:rPr lang="ru-RU" sz="1200" dirty="0">
                <a:solidFill>
                  <a:schemeClr val="tx1"/>
                </a:solidFill>
                <a:latin typeface="Arial Black" panose="020B0A04020102020204" pitchFamily="34" charset="0"/>
                <a:cs typeface="Arial Black"/>
              </a:rPr>
              <a:t> государственное руководство школами; </a:t>
            </a:r>
          </a:p>
          <a:p>
            <a:r>
              <a:rPr lang="ru-RU" sz="1200" dirty="0">
                <a:solidFill>
                  <a:schemeClr val="tx1"/>
                </a:solidFill>
                <a:latin typeface="Arial Black" panose="020B0A04020102020204" pitchFamily="34" charset="0"/>
              </a:rPr>
              <a:t>просветительная концепция образовательной политики;</a:t>
            </a:r>
            <a:endParaRPr lang="ru-RU" sz="1200" dirty="0">
              <a:solidFill>
                <a:schemeClr val="tx1"/>
              </a:solidFill>
              <a:latin typeface="Arial Black" panose="020B0A04020102020204" pitchFamily="34" charset="0"/>
              <a:cs typeface="Arial Black"/>
            </a:endParaRPr>
          </a:p>
          <a:p>
            <a:r>
              <a:rPr lang="ru-RU" sz="1200" dirty="0">
                <a:solidFill>
                  <a:schemeClr val="tx1"/>
                </a:solidFill>
                <a:latin typeface="Arial Black" panose="020B0A04020102020204" pitchFamily="34" charset="0"/>
                <a:cs typeface="Arial Black"/>
              </a:rPr>
              <a:t> установление преемственности между учебными заведениями. </a:t>
            </a:r>
          </a:p>
          <a:p>
            <a:pPr marL="0" indent="0">
              <a:buNone/>
            </a:pPr>
            <a:r>
              <a:rPr lang="ru-RU" sz="1600" dirty="0">
                <a:latin typeface="Arial Black"/>
                <a:cs typeface="Arial Black"/>
              </a:rPr>
              <a:t> </a:t>
            </a:r>
            <a:r>
              <a:rPr lang="ru-RU" sz="1600" dirty="0">
                <a:solidFill>
                  <a:srgbClr val="C00000"/>
                </a:solidFill>
                <a:latin typeface="Arial Black"/>
                <a:cs typeface="Arial Black"/>
              </a:rPr>
              <a:t>Закон 1807 г.  Создание одноклассных, двухклассных училищ. </a:t>
            </a:r>
          </a:p>
          <a:p>
            <a:pPr marL="0" indent="0">
              <a:buNone/>
            </a:pPr>
            <a:r>
              <a:rPr lang="ru-RU" sz="1400" b="1" dirty="0">
                <a:latin typeface="Calibri" panose="020F0502020204030204" pitchFamily="34" charset="0"/>
                <a:cs typeface="Calibri" panose="020F0502020204030204" pitchFamily="34" charset="0"/>
              </a:rPr>
              <a:t>Манифест от 13 июля 1826 г. приговор декабристам и впервые провозглашено, что реформа образования - самое главное и самое действенное средство «отрезвления общества от дерзновенных мечтаний». Доктрина «охранительного просвещения», учебные заведения - трансляторы государственной политики. </a:t>
            </a:r>
          </a:p>
          <a:p>
            <a:pPr marL="0" indent="0">
              <a:buNone/>
            </a:pPr>
            <a:r>
              <a:rPr lang="ru-RU" sz="1600" dirty="0">
                <a:solidFill>
                  <a:srgbClr val="C00000"/>
                </a:solidFill>
                <a:latin typeface="Arial Black"/>
                <a:cs typeface="Arial Black"/>
              </a:rPr>
              <a:t>Закон 1828 г. Контрреформа в области образования</a:t>
            </a:r>
            <a:r>
              <a:rPr lang="ru-RU" sz="1600" dirty="0">
                <a:latin typeface="Arial Black"/>
                <a:cs typeface="Arial Black"/>
              </a:rPr>
              <a:t>: </a:t>
            </a:r>
          </a:p>
          <a:p>
            <a:pPr marL="0" indent="0">
              <a:buNone/>
            </a:pPr>
            <a:r>
              <a:rPr lang="ru-RU" sz="1400" b="1" dirty="0">
                <a:latin typeface="Calibri" panose="020F0502020204030204" pitchFamily="34" charset="0"/>
                <a:cs typeface="Calibri" panose="020F0502020204030204" pitchFamily="34" charset="0"/>
              </a:rPr>
              <a:t>унификация учебных заведений, введение единообразия в воспитании и обучении; создание жесткой сословной образовательной системы (для  крепостных крестьян - только приходские и уездные училища и частные заведения, одногодичные, не финансируемые государством; уездные училища с 3-годичным курсом  для детей городских сословий (купцов, ремесленников, низших чиновников и низших военных офицерских чинов) , гимназии - для детей дворян, высших чиновников и военных. </a:t>
            </a:r>
          </a:p>
        </p:txBody>
      </p:sp>
      <p:sp>
        <p:nvSpPr>
          <p:cNvPr id="4" name="Прямоугольник: скругленные углы 3">
            <a:extLst>
              <a:ext uri="{FF2B5EF4-FFF2-40B4-BE49-F238E27FC236}">
                <a16:creationId xmlns:a16="http://schemas.microsoft.com/office/drawing/2014/main" id="{19C2D231-ACDE-4B5E-8084-C1BBFECBFE53}"/>
              </a:ext>
            </a:extLst>
          </p:cNvPr>
          <p:cNvSpPr/>
          <p:nvPr/>
        </p:nvSpPr>
        <p:spPr>
          <a:xfrm>
            <a:off x="8376745" y="809297"/>
            <a:ext cx="3247697" cy="3668110"/>
          </a:xfrm>
          <a:prstGeom prst="roundRect">
            <a:avLst/>
          </a:prstGeom>
          <a:solidFill>
            <a:schemeClr val="accent4">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FF0000"/>
                </a:solidFill>
                <a:latin typeface="Arial Black"/>
                <a:cs typeface="Arial Black"/>
              </a:rPr>
              <a:t>Новое в системе образования: </a:t>
            </a:r>
            <a:endParaRPr lang="ru-RU" sz="1200" dirty="0">
              <a:solidFill>
                <a:srgbClr val="FF0000"/>
              </a:solidFill>
              <a:latin typeface="Arial Black"/>
              <a:cs typeface="Arial Black"/>
            </a:endParaRPr>
          </a:p>
          <a:p>
            <a:r>
              <a:rPr lang="ru-RU" sz="1200" dirty="0">
                <a:solidFill>
                  <a:schemeClr val="tx1"/>
                </a:solidFill>
                <a:latin typeface="Arial Black"/>
                <a:cs typeface="Arial Black"/>
              </a:rPr>
              <a:t> развитие женского образования; </a:t>
            </a:r>
          </a:p>
          <a:p>
            <a:r>
              <a:rPr lang="ru-RU" sz="1200" dirty="0">
                <a:solidFill>
                  <a:schemeClr val="tx1"/>
                </a:solidFill>
                <a:latin typeface="Arial Black"/>
                <a:cs typeface="Arial Black"/>
              </a:rPr>
              <a:t> развитие высшего образования; </a:t>
            </a:r>
          </a:p>
          <a:p>
            <a:r>
              <a:rPr lang="ru-RU" sz="1200" dirty="0">
                <a:solidFill>
                  <a:schemeClr val="tx1"/>
                </a:solidFill>
                <a:latin typeface="Arial Black"/>
                <a:cs typeface="Arial Black"/>
              </a:rPr>
              <a:t> развитие школ взаимного обучения. </a:t>
            </a:r>
          </a:p>
          <a:p>
            <a:r>
              <a:rPr lang="ru-RU" sz="1200" dirty="0">
                <a:solidFill>
                  <a:schemeClr val="tx1"/>
                </a:solidFill>
                <a:latin typeface="Arial Black"/>
                <a:cs typeface="Arial Black"/>
              </a:rPr>
              <a:t> </a:t>
            </a:r>
          </a:p>
          <a:p>
            <a:r>
              <a:rPr lang="ru-RU" sz="1200" dirty="0">
                <a:solidFill>
                  <a:schemeClr val="tx1"/>
                </a:solidFill>
                <a:latin typeface="Arial Black"/>
                <a:cs typeface="Arial Black"/>
              </a:rPr>
              <a:t>1832 г. – закрыт </a:t>
            </a:r>
            <a:r>
              <a:rPr lang="ru-RU" sz="1200" dirty="0" err="1">
                <a:solidFill>
                  <a:schemeClr val="tx1"/>
                </a:solidFill>
                <a:latin typeface="Arial Black"/>
                <a:cs typeface="Arial Black"/>
              </a:rPr>
              <a:t>Виленский</a:t>
            </a:r>
            <a:r>
              <a:rPr lang="ru-RU" sz="1200" dirty="0">
                <a:solidFill>
                  <a:schemeClr val="tx1"/>
                </a:solidFill>
                <a:latin typeface="Arial Black"/>
                <a:cs typeface="Arial Black"/>
              </a:rPr>
              <a:t> университет </a:t>
            </a:r>
          </a:p>
          <a:p>
            <a:r>
              <a:rPr lang="ru-RU" sz="1200" dirty="0">
                <a:solidFill>
                  <a:schemeClr val="tx1"/>
                </a:solidFill>
                <a:latin typeface="Arial Black"/>
                <a:cs typeface="Arial Black"/>
              </a:rPr>
              <a:t>1834 – 1839 гг. – первая в Белоруссии учительская семинария (г. Витебск) </a:t>
            </a:r>
          </a:p>
          <a:p>
            <a:pPr lvl="0"/>
            <a:r>
              <a:rPr lang="ru-RU" sz="1200" dirty="0">
                <a:solidFill>
                  <a:schemeClr val="tx1"/>
                </a:solidFill>
                <a:latin typeface="Arial Black"/>
                <a:cs typeface="Arial Black"/>
              </a:rPr>
              <a:t>1843 г. – первые школы для девочек </a:t>
            </a:r>
          </a:p>
          <a:p>
            <a:pPr lvl="0"/>
            <a:r>
              <a:rPr lang="ru-RU" sz="1200" dirty="0">
                <a:solidFill>
                  <a:schemeClr val="tx1"/>
                </a:solidFill>
                <a:latin typeface="Arial Black"/>
                <a:cs typeface="Arial Black"/>
              </a:rPr>
              <a:t>1848 – 1863 гг. – первое высшее учебное заведение (Горы-Горецкий земледельческий институт)</a:t>
            </a:r>
            <a:endParaRPr lang="ru-RU" sz="1200" dirty="0"/>
          </a:p>
        </p:txBody>
      </p:sp>
    </p:spTree>
    <p:extLst>
      <p:ext uri="{BB962C8B-B14F-4D97-AF65-F5344CB8AC3E}">
        <p14:creationId xmlns:p14="http://schemas.microsoft.com/office/powerpoint/2010/main" val="18536514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22069" y="274638"/>
            <a:ext cx="9983476" cy="509133"/>
          </a:xfrm>
        </p:spPr>
        <p:txBody>
          <a:bodyPr>
            <a:normAutofit fontScale="90000"/>
          </a:bodyPr>
          <a:lstStyle/>
          <a:p>
            <a:pPr marL="0" indent="0">
              <a:buNone/>
            </a:pPr>
            <a:r>
              <a:rPr lang="ru-RU" sz="2800" b="1" dirty="0">
                <a:latin typeface="Arial Black"/>
                <a:cs typeface="Arial Black"/>
              </a:rPr>
              <a:t>ОБРАЗОВАНИЕ В БЕЛАРУСИ В XIX – НАЧАЛЕ ХХ ВВ.</a:t>
            </a:r>
            <a:endParaRPr lang="ru-RU" sz="2800" dirty="0">
              <a:latin typeface="Arial Black"/>
              <a:cs typeface="Arial Black"/>
            </a:endParaRPr>
          </a:p>
        </p:txBody>
      </p:sp>
      <p:sp>
        <p:nvSpPr>
          <p:cNvPr id="3" name="Содержимое 2"/>
          <p:cNvSpPr>
            <a:spLocks noGrp="1"/>
          </p:cNvSpPr>
          <p:nvPr>
            <p:ph sz="quarter" idx="13"/>
          </p:nvPr>
        </p:nvSpPr>
        <p:spPr>
          <a:xfrm>
            <a:off x="384222" y="1114097"/>
            <a:ext cx="6935477" cy="5118138"/>
          </a:xfrm>
        </p:spPr>
        <p:txBody>
          <a:bodyPr>
            <a:noAutofit/>
          </a:bodyPr>
          <a:lstStyle/>
          <a:p>
            <a:pPr marL="0" indent="0" algn="ctr">
              <a:buNone/>
            </a:pPr>
            <a:r>
              <a:rPr lang="ru-RU" sz="1050" b="1" dirty="0">
                <a:latin typeface="Arial Black"/>
                <a:cs typeface="Arial Black"/>
              </a:rPr>
              <a:t> </a:t>
            </a:r>
            <a:r>
              <a:rPr lang="ru-RU" sz="2000" b="1" dirty="0">
                <a:solidFill>
                  <a:srgbClr val="FF0000"/>
                </a:solidFill>
                <a:latin typeface="Arial Black"/>
                <a:cs typeface="Arial Black"/>
              </a:rPr>
              <a:t>Вторая половина XIX века</a:t>
            </a:r>
            <a:endParaRPr lang="ru-RU" sz="2000" dirty="0">
              <a:solidFill>
                <a:srgbClr val="FF0000"/>
              </a:solidFill>
              <a:latin typeface="Arial Black"/>
              <a:cs typeface="Arial Black"/>
            </a:endParaRPr>
          </a:p>
          <a:p>
            <a:pPr marL="0" indent="0">
              <a:buNone/>
            </a:pPr>
            <a:r>
              <a:rPr lang="ru-RU" sz="1400" dirty="0">
                <a:latin typeface="Arial Black"/>
                <a:cs typeface="Arial Black"/>
              </a:rPr>
              <a:t> </a:t>
            </a:r>
            <a:r>
              <a:rPr lang="ru-RU" sz="1500" b="1" dirty="0">
                <a:solidFill>
                  <a:srgbClr val="FF0000"/>
                </a:solidFill>
                <a:latin typeface="Arial Black"/>
                <a:cs typeface="Arial Black"/>
              </a:rPr>
              <a:t>Школьные реформы 1860-х годов </a:t>
            </a:r>
            <a:endParaRPr lang="ru-RU" sz="1500" dirty="0">
              <a:solidFill>
                <a:srgbClr val="FF0000"/>
              </a:solidFill>
              <a:latin typeface="Arial Black"/>
              <a:cs typeface="Arial Black"/>
            </a:endParaRPr>
          </a:p>
          <a:p>
            <a:pPr marL="0" indent="0">
              <a:buNone/>
            </a:pPr>
            <a:r>
              <a:rPr lang="ru-RU" sz="1400" dirty="0">
                <a:latin typeface="Arial Black"/>
                <a:cs typeface="Arial Black"/>
              </a:rPr>
              <a:t>Прогрессивные черты: </a:t>
            </a:r>
          </a:p>
          <a:p>
            <a:r>
              <a:rPr lang="ru-RU" sz="1400" dirty="0">
                <a:latin typeface="Arial Black"/>
                <a:cs typeface="Arial Black"/>
              </a:rPr>
              <a:t> установление в законодательном порядке народной школы; </a:t>
            </a:r>
          </a:p>
          <a:p>
            <a:r>
              <a:rPr lang="ru-RU" sz="1400" dirty="0">
                <a:latin typeface="Arial Black"/>
                <a:cs typeface="Arial Black"/>
              </a:rPr>
              <a:t> провозглашение общедоступности и бессословности образования; </a:t>
            </a:r>
          </a:p>
          <a:p>
            <a:r>
              <a:rPr lang="ru-RU" sz="1400" dirty="0">
                <a:latin typeface="Arial Black"/>
                <a:cs typeface="Arial Black"/>
              </a:rPr>
              <a:t> развитие женского образования; </a:t>
            </a:r>
          </a:p>
          <a:p>
            <a:r>
              <a:rPr lang="ru-RU" sz="1400" dirty="0">
                <a:latin typeface="Arial Black"/>
                <a:cs typeface="Arial Black"/>
              </a:rPr>
              <a:t> открытие реальных гимназий; </a:t>
            </a:r>
          </a:p>
          <a:p>
            <a:r>
              <a:rPr lang="ru-RU" sz="1400" dirty="0">
                <a:latin typeface="Arial Black"/>
                <a:cs typeface="Arial Black"/>
              </a:rPr>
              <a:t> развитие профессионального образования. </a:t>
            </a:r>
          </a:p>
          <a:p>
            <a:pPr marL="0" indent="0">
              <a:buNone/>
            </a:pPr>
            <a:r>
              <a:rPr lang="ru-RU" sz="1400" dirty="0">
                <a:latin typeface="Arial Black"/>
                <a:cs typeface="Arial Black"/>
              </a:rPr>
              <a:t> Учительские семинарии: Молодечно (1864); Полоцк (1872), Несвиж (1875), Свислочь (1876). </a:t>
            </a:r>
          </a:p>
          <a:p>
            <a:pPr marL="0" indent="0">
              <a:buNone/>
            </a:pPr>
            <a:r>
              <a:rPr lang="ru-RU" sz="1400" b="1" dirty="0">
                <a:latin typeface="Arial Black"/>
                <a:cs typeface="Arial Black"/>
              </a:rPr>
              <a:t> </a:t>
            </a:r>
            <a:r>
              <a:rPr lang="ru-RU" sz="1500" b="1" dirty="0">
                <a:solidFill>
                  <a:srgbClr val="FF0000"/>
                </a:solidFill>
                <a:latin typeface="Arial Black"/>
                <a:cs typeface="Arial Black"/>
              </a:rPr>
              <a:t>Школьная реформа 1870-х годов </a:t>
            </a:r>
            <a:endParaRPr lang="ru-RU" sz="1500" dirty="0">
              <a:solidFill>
                <a:srgbClr val="FF0000"/>
              </a:solidFill>
              <a:latin typeface="Arial Black"/>
              <a:cs typeface="Arial Black"/>
            </a:endParaRPr>
          </a:p>
          <a:p>
            <a:pPr marL="0" indent="0">
              <a:buNone/>
            </a:pPr>
            <a:r>
              <a:rPr lang="ru-RU" sz="1400" b="1" dirty="0">
                <a:latin typeface="Arial Black"/>
                <a:cs typeface="Arial Black"/>
              </a:rPr>
              <a:t>Основные черты: </a:t>
            </a:r>
            <a:endParaRPr lang="ru-RU" sz="1400" dirty="0">
              <a:latin typeface="Arial Black"/>
              <a:cs typeface="Arial Black"/>
            </a:endParaRPr>
          </a:p>
          <a:p>
            <a:r>
              <a:rPr lang="ru-RU" sz="1400" dirty="0">
                <a:latin typeface="Arial Black"/>
                <a:cs typeface="Arial Black"/>
              </a:rPr>
              <a:t> восстановление сословной разобщенности школ; </a:t>
            </a:r>
          </a:p>
          <a:p>
            <a:r>
              <a:rPr lang="ru-RU" sz="1400" dirty="0">
                <a:latin typeface="Arial Black"/>
                <a:cs typeface="Arial Black"/>
              </a:rPr>
              <a:t> нарушение единства системы образования; </a:t>
            </a:r>
          </a:p>
          <a:p>
            <a:r>
              <a:rPr lang="ru-RU" sz="1400" dirty="0">
                <a:latin typeface="Arial Black"/>
                <a:cs typeface="Arial Black"/>
              </a:rPr>
              <a:t> усиление государственного контроля за школой; </a:t>
            </a:r>
          </a:p>
          <a:p>
            <a:r>
              <a:rPr lang="ru-RU" sz="1400" dirty="0">
                <a:latin typeface="Arial Black"/>
                <a:cs typeface="Arial Black"/>
              </a:rPr>
              <a:t> усиление классицизма в гимназическом образовании. </a:t>
            </a:r>
          </a:p>
          <a:p>
            <a:pPr marL="0" indent="0">
              <a:buNone/>
            </a:pPr>
            <a:r>
              <a:rPr lang="ru-RU" sz="1400" dirty="0">
                <a:latin typeface="Arial Black"/>
                <a:cs typeface="Arial Black"/>
              </a:rPr>
              <a:t> </a:t>
            </a:r>
          </a:p>
          <a:p>
            <a:pPr>
              <a:spcBef>
                <a:spcPts val="0"/>
              </a:spcBef>
            </a:pPr>
            <a:endParaRPr lang="ru-RU" sz="4400" dirty="0">
              <a:latin typeface="Arial Black"/>
              <a:cs typeface="Arial Black"/>
            </a:endParaRPr>
          </a:p>
          <a:p>
            <a:endParaRPr lang="ru-RU" dirty="0"/>
          </a:p>
        </p:txBody>
      </p:sp>
      <p:sp>
        <p:nvSpPr>
          <p:cNvPr id="4" name="Прямоугольник: скругленные углы 3">
            <a:extLst>
              <a:ext uri="{FF2B5EF4-FFF2-40B4-BE49-F238E27FC236}">
                <a16:creationId xmlns:a16="http://schemas.microsoft.com/office/drawing/2014/main" id="{3F4C2CC0-ABD5-4AEF-9D79-F7B1096F3EC4}"/>
              </a:ext>
            </a:extLst>
          </p:cNvPr>
          <p:cNvSpPr/>
          <p:nvPr/>
        </p:nvSpPr>
        <p:spPr>
          <a:xfrm>
            <a:off x="8340040" y="987972"/>
            <a:ext cx="3304903" cy="2729703"/>
          </a:xfrm>
          <a:prstGeom prst="roundRect">
            <a:avLst/>
          </a:prstGeom>
          <a:solidFill>
            <a:schemeClr val="accent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FF0000"/>
                </a:solidFill>
                <a:latin typeface="Arial Black"/>
                <a:cs typeface="Arial Black"/>
              </a:rPr>
              <a:t>Основные тенденции в развитии образования </a:t>
            </a:r>
            <a:endParaRPr lang="ru-RU" sz="1400" dirty="0">
              <a:solidFill>
                <a:srgbClr val="FF0000"/>
              </a:solidFill>
              <a:latin typeface="Arial Black"/>
              <a:cs typeface="Arial Black"/>
            </a:endParaRPr>
          </a:p>
          <a:p>
            <a:pPr lvl="1"/>
            <a:r>
              <a:rPr lang="ru-RU" sz="1400" dirty="0">
                <a:latin typeface="Arial Black"/>
                <a:cs typeface="Arial Black"/>
              </a:rPr>
              <a:t> </a:t>
            </a:r>
            <a:r>
              <a:rPr lang="ru-RU" sz="1400" dirty="0">
                <a:solidFill>
                  <a:schemeClr val="tx1"/>
                </a:solidFill>
                <a:latin typeface="Arial Black"/>
                <a:cs typeface="Arial Black"/>
              </a:rPr>
              <a:t>расширение системы образования; </a:t>
            </a:r>
          </a:p>
          <a:p>
            <a:pPr lvl="1"/>
            <a:r>
              <a:rPr lang="ru-RU" sz="1400" dirty="0">
                <a:solidFill>
                  <a:schemeClr val="tx1"/>
                </a:solidFill>
                <a:latin typeface="Arial Black"/>
                <a:cs typeface="Arial Black"/>
              </a:rPr>
              <a:t> удерживание основной массы населения в невежестве; </a:t>
            </a:r>
          </a:p>
          <a:p>
            <a:pPr lvl="1"/>
            <a:r>
              <a:rPr lang="ru-RU" sz="1400" dirty="0">
                <a:solidFill>
                  <a:schemeClr val="tx1"/>
                </a:solidFill>
                <a:latin typeface="Arial Black"/>
                <a:cs typeface="Arial Black"/>
              </a:rPr>
              <a:t> усиление русификации школ. </a:t>
            </a:r>
          </a:p>
          <a:p>
            <a:pPr algn="ctr"/>
            <a:endParaRPr lang="ru-RU" dirty="0"/>
          </a:p>
        </p:txBody>
      </p:sp>
      <p:sp>
        <p:nvSpPr>
          <p:cNvPr id="5" name="Прямоугольник: скругленные углы 4">
            <a:extLst>
              <a:ext uri="{FF2B5EF4-FFF2-40B4-BE49-F238E27FC236}">
                <a16:creationId xmlns:a16="http://schemas.microsoft.com/office/drawing/2014/main" id="{35D658CC-230E-42DD-8255-39CFADD45424}"/>
              </a:ext>
            </a:extLst>
          </p:cNvPr>
          <p:cNvSpPr/>
          <p:nvPr/>
        </p:nvSpPr>
        <p:spPr>
          <a:xfrm>
            <a:off x="6662058" y="4048001"/>
            <a:ext cx="5368832" cy="2820390"/>
          </a:xfrm>
          <a:prstGeom prst="roundRect">
            <a:avLst/>
          </a:prstGeom>
          <a:solidFill>
            <a:schemeClr val="accent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latin typeface="Arial Black"/>
                <a:cs typeface="Arial Black"/>
              </a:rPr>
              <a:t>Характерные черты школы </a:t>
            </a:r>
          </a:p>
          <a:p>
            <a:r>
              <a:rPr lang="ru-RU" sz="1400" b="1" dirty="0">
                <a:solidFill>
                  <a:schemeClr val="tx1"/>
                </a:solidFill>
                <a:latin typeface="Arial Black"/>
                <a:cs typeface="Arial Black"/>
              </a:rPr>
              <a:t>на рубеже XIX-XX вв. </a:t>
            </a:r>
            <a:endParaRPr lang="ru-RU" sz="1400" dirty="0">
              <a:solidFill>
                <a:schemeClr val="tx1"/>
              </a:solidFill>
              <a:latin typeface="Arial Black"/>
              <a:cs typeface="Arial Black"/>
            </a:endParaRPr>
          </a:p>
          <a:p>
            <a:pPr lvl="1"/>
            <a:r>
              <a:rPr lang="ru-RU" sz="1400" dirty="0">
                <a:solidFill>
                  <a:schemeClr val="tx1"/>
                </a:solidFill>
                <a:latin typeface="Arial Black"/>
                <a:cs typeface="Arial Black"/>
              </a:rPr>
              <a:t> </a:t>
            </a:r>
            <a:r>
              <a:rPr lang="ru-RU" sz="1400" dirty="0" err="1">
                <a:solidFill>
                  <a:schemeClr val="tx1"/>
                </a:solidFill>
                <a:latin typeface="Arial Black"/>
                <a:cs typeface="Arial Black"/>
              </a:rPr>
              <a:t>многотипность</a:t>
            </a:r>
            <a:r>
              <a:rPr lang="ru-RU" sz="1400" dirty="0">
                <a:solidFill>
                  <a:schemeClr val="tx1"/>
                </a:solidFill>
                <a:latin typeface="Arial Black"/>
                <a:cs typeface="Arial Black"/>
              </a:rPr>
              <a:t> школ; </a:t>
            </a:r>
          </a:p>
          <a:p>
            <a:pPr lvl="1"/>
            <a:r>
              <a:rPr lang="ru-RU" sz="1400" dirty="0">
                <a:solidFill>
                  <a:schemeClr val="tx1"/>
                </a:solidFill>
                <a:latin typeface="Arial Black"/>
                <a:cs typeface="Arial Black"/>
              </a:rPr>
              <a:t> отсутствие преемственности между начальной и средней школами; </a:t>
            </a:r>
          </a:p>
          <a:p>
            <a:pPr lvl="1"/>
            <a:r>
              <a:rPr lang="ru-RU" sz="1400" dirty="0">
                <a:solidFill>
                  <a:schemeClr val="tx1"/>
                </a:solidFill>
                <a:latin typeface="Arial Black"/>
                <a:cs typeface="Arial Black"/>
              </a:rPr>
              <a:t> подчинение учебных заведений различным ведомствам; </a:t>
            </a:r>
          </a:p>
          <a:p>
            <a:pPr lvl="1"/>
            <a:r>
              <a:rPr lang="ru-RU" sz="1400" dirty="0">
                <a:solidFill>
                  <a:schemeClr val="tx1"/>
                </a:solidFill>
                <a:latin typeface="Arial Black"/>
                <a:cs typeface="Arial Black"/>
              </a:rPr>
              <a:t> сословно-классовый характер образования; </a:t>
            </a:r>
          </a:p>
          <a:p>
            <a:pPr lvl="1"/>
            <a:r>
              <a:rPr lang="ru-RU" sz="1400" dirty="0">
                <a:solidFill>
                  <a:schemeClr val="tx1"/>
                </a:solidFill>
                <a:latin typeface="Arial Black"/>
                <a:cs typeface="Arial Black"/>
              </a:rPr>
              <a:t> ограничение образования для лиц женского пола. </a:t>
            </a:r>
          </a:p>
          <a:p>
            <a:pPr algn="ctr"/>
            <a:endParaRPr lang="ru-RU" dirty="0"/>
          </a:p>
        </p:txBody>
      </p:sp>
    </p:spTree>
    <p:extLst>
      <p:ext uri="{BB962C8B-B14F-4D97-AF65-F5344CB8AC3E}">
        <p14:creationId xmlns:p14="http://schemas.microsoft.com/office/powerpoint/2010/main" val="966728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126" y="178676"/>
            <a:ext cx="10903577" cy="811994"/>
          </a:xfrm>
        </p:spPr>
        <p:txBody>
          <a:bodyPr/>
          <a:lstStyle/>
          <a:p>
            <a:pPr marL="0" indent="0">
              <a:buNone/>
            </a:pPr>
            <a:r>
              <a:rPr lang="ru-RU" sz="2400" dirty="0">
                <a:latin typeface="Arial Black" panose="020B0A04020102020204" pitchFamily="34" charset="0"/>
                <a:cs typeface="Calibri" panose="020F0502020204030204" pitchFamily="34" charset="0"/>
              </a:rPr>
              <a:t>Горы-Горецкий земледельческий институт </a:t>
            </a:r>
            <a:br>
              <a:rPr lang="ru-RU" sz="2400" dirty="0">
                <a:latin typeface="Arial Black" panose="020B0A04020102020204" pitchFamily="34" charset="0"/>
                <a:cs typeface="Calibri" panose="020F0502020204030204" pitchFamily="34" charset="0"/>
              </a:rPr>
            </a:br>
            <a:r>
              <a:rPr lang="ru-RU" sz="2400" dirty="0">
                <a:latin typeface="Arial Black" panose="020B0A04020102020204" pitchFamily="34" charset="0"/>
                <a:cs typeface="Calibri" panose="020F0502020204030204" pitchFamily="34" charset="0"/>
              </a:rPr>
              <a:t>с правами университета </a:t>
            </a:r>
            <a:br>
              <a:rPr lang="ru-RU" sz="2400" dirty="0">
                <a:latin typeface="Arial Black" panose="020B0A04020102020204" pitchFamily="34" charset="0"/>
                <a:cs typeface="Calibri" panose="020F0502020204030204" pitchFamily="34" charset="0"/>
              </a:rPr>
            </a:br>
            <a:endParaRPr lang="ru-RU" sz="2400" dirty="0">
              <a:latin typeface="Arial Black" panose="020B0A04020102020204" pitchFamily="34" charset="0"/>
            </a:endParaRPr>
          </a:p>
        </p:txBody>
      </p:sp>
      <p:sp>
        <p:nvSpPr>
          <p:cNvPr id="3" name="Объект 2"/>
          <p:cNvSpPr>
            <a:spLocks noGrp="1"/>
          </p:cNvSpPr>
          <p:nvPr>
            <p:ph sz="quarter" idx="13"/>
          </p:nvPr>
        </p:nvSpPr>
        <p:spPr>
          <a:xfrm>
            <a:off x="852995" y="1333297"/>
            <a:ext cx="10372054" cy="2374179"/>
          </a:xfrm>
        </p:spPr>
        <p:style>
          <a:lnRef idx="1">
            <a:schemeClr val="accent2"/>
          </a:lnRef>
          <a:fillRef idx="2">
            <a:schemeClr val="accent2"/>
          </a:fillRef>
          <a:effectRef idx="1">
            <a:schemeClr val="accent2"/>
          </a:effectRef>
          <a:fontRef idx="minor">
            <a:schemeClr val="dk1"/>
          </a:fontRef>
        </p:style>
        <p:txBody>
          <a:bodyPr>
            <a:noAutofit/>
          </a:bodyPr>
          <a:lstStyle/>
          <a:p>
            <a:r>
              <a:rPr lang="ru-RU" sz="1400" b="1" dirty="0">
                <a:latin typeface="Calibri" panose="020F0502020204030204" pitchFamily="34" charset="0"/>
                <a:cs typeface="Calibri" panose="020F0502020204030204" pitchFamily="34" charset="0"/>
              </a:rPr>
              <a:t>1836 г. решение об открытии Горы-Горецкой земледельческой школы, в местечке Горки (Горы-Горки) Оршанского уезда Могилевской  губернии, 1840 г. – первый набор; срок обучения -  3 года. Подготовка агрономов и управителей для казённых и частных имений, в 1842 году впервые в мировой </a:t>
            </a:r>
            <a:r>
              <a:rPr lang="ru-RU" sz="1400" b="1" dirty="0">
                <a:solidFill>
                  <a:schemeClr val="tx1"/>
                </a:solidFill>
                <a:latin typeface="Calibri" panose="020F0502020204030204" pitchFamily="34" charset="0"/>
                <a:cs typeface="Calibri" panose="020F0502020204030204" pitchFamily="34" charset="0"/>
              </a:rPr>
              <a:t>практике -  </a:t>
            </a:r>
            <a:r>
              <a:rPr lang="ru-RU" sz="1400" b="1" dirty="0">
                <a:solidFill>
                  <a:schemeClr val="tx1"/>
                </a:solidFill>
                <a:latin typeface="Calibri" panose="020F0502020204030204" pitchFamily="34" charset="0"/>
                <a:cs typeface="Calibri" panose="020F0502020204030204" pitchFamily="34" charset="0"/>
                <a:hlinkClick r:id="rId2" tooltip="Менеджер">
                  <a:extLst>
                    <a:ext uri="{A12FA001-AC4F-418D-AE19-62706E023703}">
                      <ahyp:hlinkClr xmlns:ahyp="http://schemas.microsoft.com/office/drawing/2018/hyperlinkcolor" val="tx"/>
                    </a:ext>
                  </a:extLst>
                </a:hlinkClick>
              </a:rPr>
              <a:t>менеджеров</a:t>
            </a:r>
            <a:r>
              <a:rPr lang="ru-RU" sz="1400" b="1" dirty="0">
                <a:solidFill>
                  <a:schemeClr val="tx1"/>
                </a:solidFill>
                <a:latin typeface="Calibri" panose="020F0502020204030204" pitchFamily="34" charset="0"/>
                <a:cs typeface="Calibri" panose="020F0502020204030204" pitchFamily="34" charset="0"/>
              </a:rPr>
              <a:t> для </a:t>
            </a:r>
            <a:r>
              <a:rPr lang="ru-RU" sz="1400" b="1" dirty="0">
                <a:latin typeface="Calibri" panose="020F0502020204030204" pitchFamily="34" charset="0"/>
                <a:cs typeface="Calibri" panose="020F0502020204030204" pitchFamily="34" charset="0"/>
              </a:rPr>
              <a:t>сельскохозяйственного производства.</a:t>
            </a:r>
          </a:p>
          <a:p>
            <a:r>
              <a:rPr lang="ru-RU" sz="1400" b="1" dirty="0">
                <a:latin typeface="Calibri" panose="020F0502020204030204" pitchFamily="34" charset="0"/>
                <a:cs typeface="Calibri" panose="020F0502020204030204" pitchFamily="34" charset="0"/>
              </a:rPr>
              <a:t>С июня 1848 году – Горы-Горецкий земледельческий институт с правами университета, первое в Российской империи высшее сельскохозяйственное учебное заведение. Создан прототип первого в мире зерноуборочного комбайна,  первое в мире учебно-опытное поле, ботанический сад. Открыт музей сельскохозяйственных орудий, участие во Всемирных выставках, научный журнал и др. </a:t>
            </a:r>
          </a:p>
          <a:p>
            <a:r>
              <a:rPr lang="ru-RU" sz="1400" b="1" dirty="0">
                <a:latin typeface="Calibri" panose="020F0502020204030204" pitchFamily="34" charset="0"/>
                <a:cs typeface="Calibri" panose="020F0502020204030204" pitchFamily="34" charset="0"/>
              </a:rPr>
              <a:t>После восстания 1863 г.   институт был переведён в Санкт-Петербург. В Горках остались: </a:t>
            </a:r>
            <a:r>
              <a:rPr lang="ru-RU" sz="1400" b="1" dirty="0" err="1">
                <a:latin typeface="Calibri" panose="020F0502020204030204" pitchFamily="34" charset="0"/>
                <a:cs typeface="Calibri" panose="020F0502020204030204" pitchFamily="34" charset="0"/>
              </a:rPr>
              <a:t>Горецкое</a:t>
            </a:r>
            <a:r>
              <a:rPr lang="ru-RU" sz="1400" b="1" dirty="0">
                <a:latin typeface="Calibri" panose="020F0502020204030204" pitchFamily="34" charset="0"/>
                <a:cs typeface="Calibri" panose="020F0502020204030204" pitchFamily="34" charset="0"/>
              </a:rPr>
              <a:t> земледельческое училище и Горецкие </a:t>
            </a:r>
            <a:r>
              <a:rPr lang="ru-RU" sz="1400" b="1" dirty="0" err="1">
                <a:latin typeface="Calibri" panose="020F0502020204030204" pitchFamily="34" charset="0"/>
                <a:cs typeface="Calibri" panose="020F0502020204030204" pitchFamily="34" charset="0"/>
              </a:rPr>
              <a:t>землемерно</a:t>
            </a:r>
            <a:r>
              <a:rPr lang="ru-RU" sz="1400" b="1" dirty="0">
                <a:latin typeface="Calibri" panose="020F0502020204030204" pitchFamily="34" charset="0"/>
                <a:cs typeface="Calibri" panose="020F0502020204030204" pitchFamily="34" charset="0"/>
              </a:rPr>
              <a:t> - </a:t>
            </a:r>
            <a:r>
              <a:rPr lang="ru-RU" sz="1400" b="1" dirty="0" err="1">
                <a:latin typeface="Calibri" panose="020F0502020204030204" pitchFamily="34" charset="0"/>
                <a:cs typeface="Calibri" panose="020F0502020204030204" pitchFamily="34" charset="0"/>
              </a:rPr>
              <a:t>таксаторские</a:t>
            </a:r>
            <a:r>
              <a:rPr lang="ru-RU" sz="1400" b="1" dirty="0">
                <a:latin typeface="Calibri" panose="020F0502020204030204" pitchFamily="34" charset="0"/>
                <a:cs typeface="Calibri" panose="020F0502020204030204" pitchFamily="34" charset="0"/>
              </a:rPr>
              <a:t> классы.</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65" y="4140802"/>
            <a:ext cx="2842862" cy="21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351" y="3931374"/>
            <a:ext cx="3730728" cy="263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1460" y="4062475"/>
            <a:ext cx="3083172" cy="237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47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74320" y="274638"/>
            <a:ext cx="11202977" cy="522196"/>
          </a:xfrm>
        </p:spPr>
        <p:txBody>
          <a:bodyPr>
            <a:noAutofit/>
          </a:bodyPr>
          <a:lstStyle/>
          <a:p>
            <a:pPr marL="0" indent="0">
              <a:buNone/>
            </a:pPr>
            <a:r>
              <a:rPr lang="ru-RU" sz="2400" b="1" dirty="0">
                <a:latin typeface="Arial Black"/>
                <a:cs typeface="Arial Black"/>
              </a:rPr>
              <a:t>РАЗВИТИЕ ОБРАЗОВАНИЯ В БССР (1917-1941 ГГ.)</a:t>
            </a:r>
            <a:endParaRPr lang="ru-RU" sz="2400" dirty="0">
              <a:latin typeface="Arial Black"/>
              <a:cs typeface="Arial Black"/>
            </a:endParaRPr>
          </a:p>
        </p:txBody>
      </p:sp>
      <p:sp>
        <p:nvSpPr>
          <p:cNvPr id="3" name="Содержимое 2"/>
          <p:cNvSpPr>
            <a:spLocks noGrp="1"/>
          </p:cNvSpPr>
          <p:nvPr>
            <p:ph sz="quarter" idx="13"/>
          </p:nvPr>
        </p:nvSpPr>
        <p:spPr>
          <a:xfrm>
            <a:off x="788276" y="1166648"/>
            <a:ext cx="6674068" cy="5042280"/>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200" b="1" dirty="0">
                <a:solidFill>
                  <a:srgbClr val="FF0000"/>
                </a:solidFill>
                <a:latin typeface="Arial Black"/>
                <a:cs typeface="Arial Black"/>
              </a:rPr>
              <a:t>Декреты, постановления по вопросам образования: </a:t>
            </a:r>
            <a:endParaRPr lang="ru-RU" sz="1200" dirty="0">
              <a:solidFill>
                <a:srgbClr val="FF0000"/>
              </a:solidFill>
              <a:latin typeface="Arial Black"/>
              <a:cs typeface="Arial Black"/>
            </a:endParaRPr>
          </a:p>
          <a:p>
            <a:pPr marL="400050" lvl="1" indent="0">
              <a:buNone/>
            </a:pPr>
            <a:r>
              <a:rPr lang="ru-RU" sz="1200" dirty="0">
                <a:latin typeface="Arial Black"/>
                <a:cs typeface="Arial Black"/>
              </a:rPr>
              <a:t> «Положение о единой трудовой школе РСФСР» (1918 г.); </a:t>
            </a:r>
          </a:p>
          <a:p>
            <a:pPr marL="400050" lvl="1" indent="0">
              <a:buNone/>
            </a:pPr>
            <a:r>
              <a:rPr lang="ru-RU" sz="1200" dirty="0">
                <a:latin typeface="Arial Black"/>
                <a:cs typeface="Arial Black"/>
              </a:rPr>
              <a:t> «Декларация о единой трудовой школе» (1918 г.). </a:t>
            </a:r>
          </a:p>
          <a:p>
            <a:pPr marL="0" indent="0">
              <a:buNone/>
            </a:pPr>
            <a:r>
              <a:rPr lang="ru-RU" sz="1200" b="1" dirty="0">
                <a:solidFill>
                  <a:srgbClr val="FF0000"/>
                </a:solidFill>
                <a:latin typeface="Arial Black"/>
                <a:cs typeface="Arial Black"/>
              </a:rPr>
              <a:t>Основные направления школьной политики: </a:t>
            </a:r>
            <a:endParaRPr lang="ru-RU" sz="1200" dirty="0">
              <a:solidFill>
                <a:srgbClr val="FF0000"/>
              </a:solidFill>
              <a:latin typeface="Arial Black"/>
              <a:cs typeface="Arial Black"/>
            </a:endParaRPr>
          </a:p>
          <a:p>
            <a:pPr marL="400050" lvl="1" indent="0">
              <a:buNone/>
            </a:pPr>
            <a:r>
              <a:rPr lang="ru-RU" sz="1200" dirty="0">
                <a:latin typeface="Arial Black"/>
                <a:cs typeface="Arial Black"/>
              </a:rPr>
              <a:t> тесная связь с экономическими, политическими и культурными задачами страны; </a:t>
            </a:r>
          </a:p>
          <a:p>
            <a:pPr marL="400050" lvl="1" indent="0">
              <a:buNone/>
            </a:pPr>
            <a:r>
              <a:rPr lang="ru-RU" sz="1200" dirty="0">
                <a:latin typeface="Arial Black"/>
                <a:cs typeface="Arial Black"/>
              </a:rPr>
              <a:t> подчинение школьного дела интересам народа и государства, ликвидация неграмотности; </a:t>
            </a:r>
          </a:p>
          <a:p>
            <a:pPr marL="400050" lvl="1" indent="0">
              <a:buNone/>
            </a:pPr>
            <a:r>
              <a:rPr lang="ru-RU" sz="1200" dirty="0">
                <a:latin typeface="Arial Black"/>
                <a:cs typeface="Arial Black"/>
              </a:rPr>
              <a:t> право на получение образования на родном языке; </a:t>
            </a:r>
          </a:p>
          <a:p>
            <a:pPr marL="400050" lvl="1" indent="0">
              <a:buNone/>
            </a:pPr>
            <a:r>
              <a:rPr lang="ru-RU" sz="1200" dirty="0">
                <a:latin typeface="Arial Black"/>
                <a:cs typeface="Arial Black"/>
              </a:rPr>
              <a:t> полное равноправие детей в образовании; </a:t>
            </a:r>
          </a:p>
          <a:p>
            <a:pPr marL="400050" lvl="1" indent="0">
              <a:buNone/>
            </a:pPr>
            <a:r>
              <a:rPr lang="ru-RU" sz="1200" dirty="0">
                <a:latin typeface="Arial Black"/>
                <a:cs typeface="Arial Black"/>
              </a:rPr>
              <a:t> принцип преемственности всех звеньев </a:t>
            </a:r>
          </a:p>
          <a:p>
            <a:pPr marL="400050" lvl="1" indent="0">
              <a:buNone/>
            </a:pPr>
            <a:r>
              <a:rPr lang="ru-RU" sz="1200" dirty="0">
                <a:latin typeface="Arial Black"/>
                <a:cs typeface="Arial Black"/>
              </a:rPr>
              <a:t>системы образования; </a:t>
            </a:r>
          </a:p>
          <a:p>
            <a:pPr marL="400050" lvl="1" indent="0">
              <a:buNone/>
            </a:pPr>
            <a:r>
              <a:rPr lang="ru-RU" sz="1200" dirty="0">
                <a:latin typeface="Arial Black"/>
                <a:cs typeface="Arial Black"/>
              </a:rPr>
              <a:t> политехнизация школы. </a:t>
            </a:r>
          </a:p>
          <a:p>
            <a:pPr marL="0" indent="0">
              <a:buNone/>
            </a:pPr>
            <a:r>
              <a:rPr lang="ru-RU" sz="1200" b="1" dirty="0">
                <a:solidFill>
                  <a:srgbClr val="FF0000"/>
                </a:solidFill>
                <a:latin typeface="Arial Black"/>
                <a:cs typeface="Arial Black"/>
              </a:rPr>
              <a:t>Изменения в системе народного образования: </a:t>
            </a:r>
            <a:endParaRPr lang="ru-RU" sz="1200" dirty="0">
              <a:solidFill>
                <a:srgbClr val="FF0000"/>
              </a:solidFill>
              <a:latin typeface="Arial Black"/>
              <a:cs typeface="Arial Black"/>
            </a:endParaRPr>
          </a:p>
          <a:p>
            <a:pPr marL="400050" lvl="1" indent="0">
              <a:buNone/>
            </a:pPr>
            <a:r>
              <a:rPr lang="ru-RU" sz="1200" dirty="0">
                <a:latin typeface="Arial Black"/>
                <a:cs typeface="Arial Black"/>
              </a:rPr>
              <a:t> демократизация школы; </a:t>
            </a:r>
          </a:p>
          <a:p>
            <a:pPr marL="400050" lvl="1" indent="0">
              <a:buNone/>
            </a:pPr>
            <a:r>
              <a:rPr lang="ru-RU" sz="1200" dirty="0">
                <a:latin typeface="Arial Black"/>
                <a:cs typeface="Arial Black"/>
              </a:rPr>
              <a:t> трудовые школы-коммуны; </a:t>
            </a:r>
          </a:p>
          <a:p>
            <a:pPr marL="400050" lvl="1" indent="0">
              <a:buNone/>
            </a:pPr>
            <a:r>
              <a:rPr lang="ru-RU" sz="1200" dirty="0">
                <a:latin typeface="Arial Black"/>
                <a:cs typeface="Arial Black"/>
              </a:rPr>
              <a:t> укрепление материальной базы и рост школьной сети; </a:t>
            </a:r>
          </a:p>
          <a:p>
            <a:pPr marL="400050" lvl="1" indent="0">
              <a:buNone/>
            </a:pPr>
            <a:r>
              <a:rPr lang="ru-RU" sz="1200" dirty="0">
                <a:latin typeface="Arial Black"/>
                <a:cs typeface="Arial Black"/>
              </a:rPr>
              <a:t> введение всеобщего начального обучения; </a:t>
            </a:r>
          </a:p>
          <a:p>
            <a:pPr marL="400050" lvl="1" indent="0">
              <a:buNone/>
            </a:pPr>
            <a:r>
              <a:rPr lang="ru-RU" sz="1200" dirty="0">
                <a:latin typeface="Arial Black"/>
                <a:cs typeface="Arial Black"/>
              </a:rPr>
              <a:t> комплексы – программы. </a:t>
            </a:r>
          </a:p>
          <a:p>
            <a:endParaRPr lang="ru-RU" dirty="0"/>
          </a:p>
        </p:txBody>
      </p:sp>
      <p:sp>
        <p:nvSpPr>
          <p:cNvPr id="4" name="Прямоугольник: скругленные углы 3">
            <a:extLst>
              <a:ext uri="{FF2B5EF4-FFF2-40B4-BE49-F238E27FC236}">
                <a16:creationId xmlns:a16="http://schemas.microsoft.com/office/drawing/2014/main" id="{43D71ABC-741C-4866-8049-96B8CADE423C}"/>
              </a:ext>
            </a:extLst>
          </p:cNvPr>
          <p:cNvSpPr/>
          <p:nvPr/>
        </p:nvSpPr>
        <p:spPr>
          <a:xfrm>
            <a:off x="7199586" y="2953407"/>
            <a:ext cx="4413293" cy="3255521"/>
          </a:xfrm>
          <a:prstGeom prst="roundRect">
            <a:avLst/>
          </a:prstGeom>
          <a:solidFill>
            <a:schemeClr val="accent4">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a:solidFill>
                <a:schemeClr val="tx1"/>
              </a:solidFill>
              <a:latin typeface="Arial Black"/>
              <a:cs typeface="Arial Black"/>
            </a:endParaRPr>
          </a:p>
          <a:p>
            <a:r>
              <a:rPr lang="ru-RU" sz="1200" b="1" dirty="0">
                <a:solidFill>
                  <a:schemeClr val="tx1"/>
                </a:solidFill>
                <a:latin typeface="Arial Black"/>
                <a:cs typeface="Arial Black"/>
              </a:rPr>
              <a:t>Политика белорусизации (1924-1930 гг.) </a:t>
            </a:r>
            <a:endParaRPr lang="ru-RU" sz="1200" dirty="0">
              <a:solidFill>
                <a:schemeClr val="tx1"/>
              </a:solidFill>
              <a:latin typeface="Arial Black"/>
              <a:cs typeface="Arial Black"/>
            </a:endParaRPr>
          </a:p>
          <a:p>
            <a:r>
              <a:rPr lang="ru-RU" sz="1200" b="1" dirty="0">
                <a:solidFill>
                  <a:schemeClr val="tx1"/>
                </a:solidFill>
                <a:latin typeface="Arial Black"/>
                <a:cs typeface="Arial Black"/>
              </a:rPr>
              <a:t>Развитие образования в западных районах Беларуси </a:t>
            </a:r>
            <a:r>
              <a:rPr lang="ru-RU" sz="1200" dirty="0">
                <a:solidFill>
                  <a:schemeClr val="tx1"/>
                </a:solidFill>
                <a:latin typeface="Arial Black"/>
                <a:cs typeface="Arial Black"/>
              </a:rPr>
              <a:t>(1920 – 1939 гг.): политика </a:t>
            </a:r>
            <a:r>
              <a:rPr lang="ru-RU" sz="1200" dirty="0" err="1">
                <a:solidFill>
                  <a:schemeClr val="tx1"/>
                </a:solidFill>
                <a:latin typeface="Arial Black"/>
                <a:cs typeface="Arial Black"/>
              </a:rPr>
              <a:t>ополячивания</a:t>
            </a:r>
            <a:r>
              <a:rPr lang="ru-RU" sz="1200" dirty="0">
                <a:solidFill>
                  <a:schemeClr val="tx1"/>
                </a:solidFill>
                <a:latin typeface="Arial Black"/>
                <a:cs typeface="Arial Black"/>
              </a:rPr>
              <a:t>. </a:t>
            </a:r>
          </a:p>
          <a:p>
            <a:endParaRPr lang="ru-RU" sz="1200" b="1" dirty="0">
              <a:solidFill>
                <a:schemeClr val="tx1"/>
              </a:solidFill>
              <a:latin typeface="Arial Black"/>
              <a:cs typeface="Arial Black"/>
            </a:endParaRPr>
          </a:p>
          <a:p>
            <a:r>
              <a:rPr lang="ru-RU" sz="1200" b="1" dirty="0">
                <a:solidFill>
                  <a:schemeClr val="tx1"/>
                </a:solidFill>
                <a:latin typeface="Arial Black"/>
                <a:cs typeface="Arial Black"/>
              </a:rPr>
              <a:t>БССР: Общественно-политическое воспитание учащихся: </a:t>
            </a:r>
            <a:r>
              <a:rPr lang="ru-RU" sz="1200" dirty="0">
                <a:solidFill>
                  <a:schemeClr val="tx1"/>
                </a:solidFill>
                <a:latin typeface="Arial Black"/>
                <a:cs typeface="Arial Black"/>
              </a:rPr>
              <a:t>комсомольские, пионерские организации. </a:t>
            </a:r>
          </a:p>
          <a:p>
            <a:endParaRPr lang="ru-RU" sz="1200" b="1" dirty="0">
              <a:solidFill>
                <a:schemeClr val="tx1"/>
              </a:solidFill>
              <a:latin typeface="Arial Black"/>
              <a:cs typeface="Arial Black"/>
            </a:endParaRPr>
          </a:p>
          <a:p>
            <a:r>
              <a:rPr lang="ru-RU" sz="1200" b="1" dirty="0">
                <a:solidFill>
                  <a:schemeClr val="tx1"/>
                </a:solidFill>
                <a:latin typeface="Arial Black"/>
                <a:cs typeface="Arial Black"/>
              </a:rPr>
              <a:t>Развитие профессионального (педагогического) образования: </a:t>
            </a:r>
            <a:endParaRPr lang="ru-RU" sz="1200" dirty="0">
              <a:solidFill>
                <a:schemeClr val="tx1"/>
              </a:solidFill>
              <a:latin typeface="Arial Black"/>
              <a:cs typeface="Arial Black"/>
            </a:endParaRPr>
          </a:p>
          <a:p>
            <a:pPr marL="400050" lvl="1" indent="0">
              <a:buNone/>
            </a:pPr>
            <a:r>
              <a:rPr lang="ru-RU" sz="1200" dirty="0">
                <a:solidFill>
                  <a:schemeClr val="tx1"/>
                </a:solidFill>
                <a:latin typeface="Arial Black"/>
                <a:cs typeface="Arial Black"/>
              </a:rPr>
              <a:t> университет(1); </a:t>
            </a:r>
          </a:p>
          <a:p>
            <a:pPr marL="400050" lvl="1" indent="0">
              <a:buNone/>
            </a:pPr>
            <a:r>
              <a:rPr lang="ru-RU" sz="1200" dirty="0">
                <a:solidFill>
                  <a:schemeClr val="tx1"/>
                </a:solidFill>
                <a:latin typeface="Arial Black"/>
                <a:cs typeface="Arial Black"/>
              </a:rPr>
              <a:t> пединституты (4); </a:t>
            </a:r>
          </a:p>
          <a:p>
            <a:pPr marL="400050" lvl="1" indent="0">
              <a:buNone/>
            </a:pPr>
            <a:r>
              <a:rPr lang="ru-RU" sz="1200" dirty="0">
                <a:solidFill>
                  <a:schemeClr val="tx1"/>
                </a:solidFill>
                <a:latin typeface="Arial Black"/>
                <a:cs typeface="Arial Black"/>
              </a:rPr>
              <a:t> учительские институты (6); </a:t>
            </a:r>
          </a:p>
          <a:p>
            <a:pPr marL="400050" lvl="1" indent="0">
              <a:buNone/>
            </a:pPr>
            <a:r>
              <a:rPr lang="ru-RU" sz="1200" dirty="0">
                <a:solidFill>
                  <a:schemeClr val="tx1"/>
                </a:solidFill>
                <a:latin typeface="Arial Black"/>
                <a:cs typeface="Arial Black"/>
              </a:rPr>
              <a:t> педагогические училища (19). </a:t>
            </a:r>
          </a:p>
          <a:p>
            <a:pPr algn="ctr"/>
            <a:endParaRPr lang="ru-RU" dirty="0"/>
          </a:p>
        </p:txBody>
      </p:sp>
      <p:sp>
        <p:nvSpPr>
          <p:cNvPr id="5" name="Прямоугольник: скругленные углы 4">
            <a:extLst>
              <a:ext uri="{FF2B5EF4-FFF2-40B4-BE49-F238E27FC236}">
                <a16:creationId xmlns:a16="http://schemas.microsoft.com/office/drawing/2014/main" id="{17E9908E-613C-456B-A590-1ED7D90B1821}"/>
              </a:ext>
            </a:extLst>
          </p:cNvPr>
          <p:cNvSpPr/>
          <p:nvPr/>
        </p:nvSpPr>
        <p:spPr>
          <a:xfrm>
            <a:off x="7462344" y="998482"/>
            <a:ext cx="4150535" cy="970667"/>
          </a:xfrm>
          <a:prstGeom prst="roundRect">
            <a:avLst/>
          </a:prstGeom>
          <a:solidFill>
            <a:schemeClr val="accent4">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C00000"/>
                </a:solidFill>
                <a:latin typeface="Arial Black"/>
                <a:cs typeface="Arial Black"/>
              </a:rPr>
              <a:t>Особенности структуры образования: </a:t>
            </a:r>
            <a:endParaRPr lang="ru-RU" sz="1200" dirty="0">
              <a:solidFill>
                <a:srgbClr val="C00000"/>
              </a:solidFill>
              <a:latin typeface="Arial Black"/>
              <a:cs typeface="Arial Black"/>
            </a:endParaRPr>
          </a:p>
          <a:p>
            <a:r>
              <a:rPr lang="ru-RU" sz="1200" dirty="0">
                <a:solidFill>
                  <a:schemeClr val="tx1"/>
                </a:solidFill>
                <a:latin typeface="Arial Black"/>
                <a:cs typeface="Arial Black"/>
              </a:rPr>
              <a:t>Школа I ступени, семилетка, </a:t>
            </a:r>
            <a:r>
              <a:rPr lang="ru-RU" sz="1200" dirty="0" err="1">
                <a:solidFill>
                  <a:schemeClr val="tx1"/>
                </a:solidFill>
                <a:latin typeface="Arial Black"/>
                <a:cs typeface="Arial Black"/>
              </a:rPr>
              <a:t>ФЗСемилетка</a:t>
            </a:r>
            <a:r>
              <a:rPr lang="ru-RU" sz="1200" dirty="0">
                <a:solidFill>
                  <a:schemeClr val="tx1"/>
                </a:solidFill>
                <a:latin typeface="Arial Black"/>
                <a:cs typeface="Arial Black"/>
              </a:rPr>
              <a:t>, ШКМ, ФЗУ, рабочий факультет, профшкола. </a:t>
            </a:r>
          </a:p>
          <a:p>
            <a:pPr algn="ctr"/>
            <a:endParaRPr lang="ru-RU" sz="1600" dirty="0"/>
          </a:p>
        </p:txBody>
      </p:sp>
    </p:spTree>
    <p:extLst>
      <p:ext uri="{BB962C8B-B14F-4D97-AF65-F5344CB8AC3E}">
        <p14:creationId xmlns:p14="http://schemas.microsoft.com/office/powerpoint/2010/main" val="3210343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112189"/>
            <a:ext cx="10862803" cy="462578"/>
          </a:xfrm>
        </p:spPr>
        <p:txBody>
          <a:bodyPr>
            <a:noAutofit/>
          </a:bodyPr>
          <a:lstStyle/>
          <a:p>
            <a:pPr marL="0" indent="0">
              <a:buNone/>
            </a:pPr>
            <a:r>
              <a:rPr lang="ru-RU" sz="1800" b="1" dirty="0">
                <a:latin typeface="Arial Black"/>
                <a:cs typeface="Arial Black"/>
              </a:rPr>
              <a:t>РАЗВИТИЕ СИСТЕМЫ ОБРАЗОВАНИЯ В СССР (1945 – 1991 ГГ.)</a:t>
            </a:r>
            <a:br>
              <a:rPr lang="ru-RU" sz="1800" dirty="0">
                <a:latin typeface="Arial Black"/>
                <a:cs typeface="Arial Black"/>
              </a:rPr>
            </a:br>
            <a:endParaRPr lang="ru-RU" sz="1200" dirty="0">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2144267450"/>
              </p:ext>
            </p:extLst>
          </p:nvPr>
        </p:nvGraphicFramePr>
        <p:xfrm>
          <a:off x="243840" y="531715"/>
          <a:ext cx="11704320" cy="6038903"/>
        </p:xfrm>
        <a:graphic>
          <a:graphicData uri="http://schemas.openxmlformats.org/drawingml/2006/table">
            <a:tbl>
              <a:tblPr firstRow="1" bandRow="1">
                <a:tableStyleId>{5C22544A-7EE6-4342-B048-85BDC9FD1C3A}</a:tableStyleId>
              </a:tblPr>
              <a:tblGrid>
                <a:gridCol w="2370174">
                  <a:extLst>
                    <a:ext uri="{9D8B030D-6E8A-4147-A177-3AD203B41FA5}">
                      <a16:colId xmlns:a16="http://schemas.microsoft.com/office/drawing/2014/main" val="20000"/>
                    </a:ext>
                  </a:extLst>
                </a:gridCol>
                <a:gridCol w="9334146">
                  <a:extLst>
                    <a:ext uri="{9D8B030D-6E8A-4147-A177-3AD203B41FA5}">
                      <a16:colId xmlns:a16="http://schemas.microsoft.com/office/drawing/2014/main" val="20001"/>
                    </a:ext>
                  </a:extLst>
                </a:gridCol>
              </a:tblGrid>
              <a:tr h="234405">
                <a:tc>
                  <a:txBody>
                    <a:bodyPr/>
                    <a:lstStyle/>
                    <a:p>
                      <a:pPr algn="ctr">
                        <a:spcAft>
                          <a:spcPts val="0"/>
                        </a:spcAft>
                      </a:pPr>
                      <a:r>
                        <a:rPr lang="ru-RU" sz="1400" b="1" i="1" dirty="0">
                          <a:solidFill>
                            <a:srgbClr val="000000"/>
                          </a:solidFill>
                          <a:effectLst/>
                          <a:latin typeface="Calibri" panose="020F0502020204030204" pitchFamily="34" charset="0"/>
                          <a:ea typeface="ＭＳ 明朝"/>
                          <a:cs typeface="Calibri" panose="020F0502020204030204" pitchFamily="34" charset="0"/>
                        </a:rPr>
                        <a:t>Понятия, персоналии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2">
                        <a:lumMod val="90000"/>
                      </a:schemeClr>
                    </a:solidFill>
                  </a:tcPr>
                </a:tc>
                <a:tc>
                  <a:txBody>
                    <a:bodyPr/>
                    <a:lstStyle/>
                    <a:p>
                      <a:pPr algn="ctr">
                        <a:spcAft>
                          <a:spcPts val="0"/>
                        </a:spcAft>
                      </a:pPr>
                      <a:r>
                        <a:rPr lang="ru-RU" sz="1400" b="1" i="1" dirty="0">
                          <a:solidFill>
                            <a:srgbClr val="000000"/>
                          </a:solidFill>
                          <a:effectLst/>
                          <a:latin typeface="Calibri" panose="020F0502020204030204" pitchFamily="34" charset="0"/>
                          <a:ea typeface="ＭＳ 明朝"/>
                          <a:cs typeface="Calibri" panose="020F0502020204030204" pitchFamily="34" charset="0"/>
                        </a:rPr>
                        <a:t>Содержание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2">
                        <a:lumMod val="90000"/>
                      </a:schemeClr>
                    </a:solidFill>
                  </a:tcPr>
                </a:tc>
                <a:extLst>
                  <a:ext uri="{0D108BD9-81ED-4DB2-BD59-A6C34878D82A}">
                    <a16:rowId xmlns:a16="http://schemas.microsoft.com/office/drawing/2014/main" val="10000"/>
                  </a:ext>
                </a:extLst>
              </a:tr>
              <a:tr h="1172026">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«Закон об укреплении связи школы с жизнью и о дальнейшем развитии системы народного образования в СССР» </a:t>
                      </a:r>
                    </a:p>
                  </a:txBody>
                  <a:tcPr marL="68580" marR="68580" marT="0" marB="0">
                    <a:solidFill>
                      <a:schemeClr val="bg1"/>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принят в 1958 г., предполагал переход на восьмилетний всеобуч, трансформацию 7-летних школ в 8-летние, соединение обучения с производительным трудом, усиление политехнического содержания образования, создание в сельской местности школ-интернатов, подготовку дополнительных преподавательских кадров.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1"/>
                  </a:ext>
                </a:extLst>
              </a:tr>
              <a:tr h="703216">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Конвенция о правах ребенка </a:t>
                      </a:r>
                    </a:p>
                  </a:txBody>
                  <a:tcPr marL="68580" marR="68580" marT="0" marB="0">
                    <a:solidFill>
                      <a:schemeClr val="bg1"/>
                    </a:solidFill>
                  </a:tcPr>
                </a:tc>
                <a:tc>
                  <a:txBody>
                    <a:bodyPr/>
                    <a:lstStyle/>
                    <a:p>
                      <a:pPr>
                        <a:spcAft>
                          <a:spcPts val="0"/>
                        </a:spcAft>
                      </a:pPr>
                      <a:r>
                        <a:rPr lang="ru-RU" sz="1400" b="1" dirty="0">
                          <a:solidFill>
                            <a:srgbClr val="002060"/>
                          </a:solidFill>
                          <a:effectLst/>
                          <a:latin typeface="Calibri" panose="020F0502020204030204" pitchFamily="34" charset="0"/>
                          <a:ea typeface="ＭＳ 明朝"/>
                          <a:cs typeface="Calibri" panose="020F0502020204030204" pitchFamily="34" charset="0"/>
                        </a:rPr>
                        <a:t>принята на заседании Генеральной Ассамблеи ООН 20 ноября 1989 г., ратифицирована в 1990 г. Состоит из 3 частей. В 1-й части зафиксированы права детей, во 2-й намечен механизм контроля за соблюдением Конвенции, в 3-й описана процедура присоединения к Конвенции. </a:t>
                      </a:r>
                    </a:p>
                  </a:txBody>
                  <a:tcPr marL="68580" marR="68580" marT="0" marB="0">
                    <a:solidFill>
                      <a:schemeClr val="bg1"/>
                    </a:solidFill>
                  </a:tcPr>
                </a:tc>
                <a:extLst>
                  <a:ext uri="{0D108BD9-81ED-4DB2-BD59-A6C34878D82A}">
                    <a16:rowId xmlns:a16="http://schemas.microsoft.com/office/drawing/2014/main" val="10003"/>
                  </a:ext>
                </a:extLst>
              </a:tr>
              <a:tr h="468810">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Непрерывное образование </a:t>
                      </a:r>
                    </a:p>
                  </a:txBody>
                  <a:tcPr marL="68580" marR="68580" marT="0" marB="0">
                    <a:solidFill>
                      <a:schemeClr val="bg1"/>
                    </a:solidFill>
                  </a:tcPr>
                </a:tc>
                <a:tc>
                  <a:txBody>
                    <a:bodyPr/>
                    <a:lstStyle/>
                    <a:p>
                      <a:pPr>
                        <a:spcAft>
                          <a:spcPts val="0"/>
                        </a:spcAft>
                      </a:pPr>
                      <a:r>
                        <a:rPr lang="ru-RU" sz="1400" b="1" dirty="0">
                          <a:solidFill>
                            <a:srgbClr val="002060"/>
                          </a:solidFill>
                          <a:effectLst/>
                          <a:latin typeface="Calibri" panose="020F0502020204030204" pitchFamily="34" charset="0"/>
                          <a:ea typeface="ＭＳ 明朝"/>
                          <a:cs typeface="Calibri" panose="020F0502020204030204" pitchFamily="34" charset="0"/>
                        </a:rPr>
                        <a:t>обучение на протяжении всей жизни в целях личного и профессионального развития. Принят 19 сессией Генеральной конференции ЮНЕСКО (1976 г.). </a:t>
                      </a:r>
                    </a:p>
                  </a:txBody>
                  <a:tcPr marL="68580" marR="68580" marT="0" marB="0">
                    <a:solidFill>
                      <a:schemeClr val="bg1"/>
                    </a:solidFill>
                  </a:tcPr>
                </a:tc>
                <a:extLst>
                  <a:ext uri="{0D108BD9-81ED-4DB2-BD59-A6C34878D82A}">
                    <a16:rowId xmlns:a16="http://schemas.microsoft.com/office/drawing/2014/main" val="10004"/>
                  </a:ext>
                </a:extLst>
              </a:tr>
              <a:tr h="1172026">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«Основные направления реформы общеобразовательной и профессиональной школы» (1984 г.) </a:t>
                      </a:r>
                    </a:p>
                  </a:txBody>
                  <a:tcPr marL="68580" marR="68580" marT="0" marB="0">
                    <a:solidFill>
                      <a:schemeClr val="bg1"/>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в соответствии с этим документом вводилась 11-летняя школа, устанавливалось обучение детей с 6-летнего возраста, пересматривались школьные программы, предполагалось введение компьютерной грамотности, слияние общего и профессионального образования.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5"/>
                  </a:ext>
                </a:extLst>
              </a:tr>
              <a:tr h="647583">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Педагогика сотрудничества </a:t>
                      </a:r>
                    </a:p>
                  </a:txBody>
                  <a:tcPr marL="68580" marR="68580" marT="0" marB="0">
                    <a:solidFill>
                      <a:schemeClr val="bg1"/>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новаторское, гуманистическое течение в советской педагогике 80-х годов (Ш.А. Амонашвили, В.Ф. Шаталов. Е.Н. </a:t>
                      </a:r>
                      <a:r>
                        <a:rPr lang="ru-RU" sz="1400" b="1" dirty="0" err="1">
                          <a:solidFill>
                            <a:srgbClr val="000000"/>
                          </a:solidFill>
                          <a:effectLst/>
                          <a:latin typeface="Calibri" panose="020F0502020204030204" pitchFamily="34" charset="0"/>
                          <a:ea typeface="ＭＳ 明朝"/>
                          <a:cs typeface="Calibri" panose="020F0502020204030204" pitchFamily="34" charset="0"/>
                        </a:rPr>
                        <a:t>Шетинин</a:t>
                      </a:r>
                      <a:r>
                        <a:rPr lang="ru-RU" sz="1400" b="1" dirty="0">
                          <a:solidFill>
                            <a:srgbClr val="000000"/>
                          </a:solidFill>
                          <a:effectLst/>
                          <a:latin typeface="Calibri" panose="020F0502020204030204" pitchFamily="34" charset="0"/>
                          <a:ea typeface="ＭＳ 明朝"/>
                          <a:cs typeface="Calibri" panose="020F0502020204030204" pitchFamily="34" charset="0"/>
                        </a:rPr>
                        <a:t> и др.). Основные идеи – идея сотворчества, идея опережения, идея опоры, идея крупных блоков и т.д.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6"/>
                  </a:ext>
                </a:extLst>
              </a:tr>
              <a:tr h="703216">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Профессионально-технические училища (ПТУ) </a:t>
                      </a:r>
                    </a:p>
                  </a:txBody>
                  <a:tcPr marL="68580" marR="68580" marT="0" marB="0">
                    <a:solidFill>
                      <a:schemeClr val="bg1"/>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созданы в СССР в 1958 г. как основные звенья системы профессионально-технического образования, ведут подготовку квалифицированных рабочих для отраслей народного хозяйства на базе неполной и полной средней школы.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7"/>
                  </a:ext>
                </a:extLst>
              </a:tr>
              <a:tr h="937621">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Сухомлинский Василий Александрович (1918 – 1970) </a:t>
                      </a:r>
                    </a:p>
                    <a:p>
                      <a:pPr>
                        <a:spcAft>
                          <a:spcPts val="0"/>
                        </a:spcAft>
                      </a:pPr>
                      <a:endParaRPr lang="ru-RU" sz="1400" b="1" dirty="0">
                        <a:solidFill>
                          <a:srgbClr val="C00000"/>
                        </a:solidFill>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известный советский педагог, директор Павлышской школы. Использовал уроки на природе, ввел обучение детей с шестилетнего возраста, был сторонником коллективного воспитания с акцентом на внимание к отдельному ребенку. Основные работы: «Павлышская средняя школа», «Сердце отдаю детям» и др.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19153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11499" y="295068"/>
            <a:ext cx="10035177" cy="409125"/>
          </a:xfrm>
        </p:spPr>
        <p:txBody>
          <a:bodyPr>
            <a:noAutofit/>
          </a:bodyPr>
          <a:lstStyle/>
          <a:p>
            <a:pPr marL="0" indent="0">
              <a:buNone/>
            </a:pPr>
            <a:r>
              <a:rPr lang="ru-RU" sz="2400" b="1" dirty="0">
                <a:latin typeface="Arial Black"/>
                <a:cs typeface="Arial Black"/>
              </a:rPr>
              <a:t>РАЗВИТИЕ ОБРАЗОВАНИЯ В БЕЛАРУСИ (1945 – 1991 ГГ.)</a:t>
            </a:r>
            <a:br>
              <a:rPr lang="ru-RU" sz="2400" dirty="0">
                <a:latin typeface="Arial Black"/>
                <a:cs typeface="Arial Black"/>
              </a:rPr>
            </a:br>
            <a:endParaRPr lang="ru-RU" sz="2400" dirty="0">
              <a:latin typeface="Arial Black"/>
              <a:cs typeface="Arial Black"/>
            </a:endParaRPr>
          </a:p>
        </p:txBody>
      </p:sp>
      <p:sp>
        <p:nvSpPr>
          <p:cNvPr id="3" name="Содержимое 2"/>
          <p:cNvSpPr>
            <a:spLocks noGrp="1"/>
          </p:cNvSpPr>
          <p:nvPr>
            <p:ph sz="quarter" idx="13"/>
          </p:nvPr>
        </p:nvSpPr>
        <p:spPr>
          <a:xfrm>
            <a:off x="683172" y="903890"/>
            <a:ext cx="10279118" cy="5765470"/>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600" b="1" dirty="0">
                <a:solidFill>
                  <a:srgbClr val="FF0000"/>
                </a:solidFill>
                <a:latin typeface="Arial Black"/>
                <a:cs typeface="Arial Black"/>
              </a:rPr>
              <a:t>Основные направления деятельности органов народного образования (1945-1949 гг.): </a:t>
            </a:r>
            <a:endParaRPr lang="ru-RU" sz="1600" dirty="0">
              <a:solidFill>
                <a:srgbClr val="FF0000"/>
              </a:solidFill>
              <a:latin typeface="Arial Black"/>
              <a:cs typeface="Arial Black"/>
            </a:endParaRPr>
          </a:p>
          <a:p>
            <a:pPr marL="400050" lvl="1" indent="0">
              <a:buNone/>
            </a:pPr>
            <a:r>
              <a:rPr lang="ru-RU" sz="1600" dirty="0">
                <a:latin typeface="Arial Black"/>
                <a:cs typeface="Arial Black"/>
              </a:rPr>
              <a:t> </a:t>
            </a:r>
            <a:r>
              <a:rPr lang="ru-RU" sz="1200" dirty="0">
                <a:solidFill>
                  <a:srgbClr val="C00000"/>
                </a:solidFill>
                <a:latin typeface="Arial Black"/>
                <a:cs typeface="Arial Black"/>
              </a:rPr>
              <a:t>укрепление учебно-материальной базы школы; </a:t>
            </a:r>
          </a:p>
          <a:p>
            <a:pPr marL="400050" lvl="1" indent="0">
              <a:buNone/>
            </a:pPr>
            <a:r>
              <a:rPr lang="ru-RU" sz="1200" dirty="0">
                <a:solidFill>
                  <a:srgbClr val="C00000"/>
                </a:solidFill>
                <a:latin typeface="Arial Black"/>
                <a:cs typeface="Arial Black"/>
              </a:rPr>
              <a:t> ликвидация неграмотности; </a:t>
            </a:r>
          </a:p>
          <a:p>
            <a:pPr marL="400050" lvl="1" indent="0">
              <a:buNone/>
            </a:pPr>
            <a:r>
              <a:rPr lang="ru-RU" sz="1200" dirty="0">
                <a:solidFill>
                  <a:srgbClr val="C00000"/>
                </a:solidFill>
                <a:latin typeface="Arial Black"/>
                <a:cs typeface="Arial Black"/>
              </a:rPr>
              <a:t> улучшение подготовки педагогических кадров; </a:t>
            </a:r>
          </a:p>
          <a:p>
            <a:pPr marL="400050" lvl="1" indent="0">
              <a:buNone/>
            </a:pPr>
            <a:r>
              <a:rPr lang="ru-RU" sz="1200" dirty="0">
                <a:solidFill>
                  <a:srgbClr val="C00000"/>
                </a:solidFill>
                <a:latin typeface="Arial Black"/>
                <a:cs typeface="Arial Black"/>
              </a:rPr>
              <a:t> повышение уровня учебно-воспитательной работы. </a:t>
            </a:r>
          </a:p>
          <a:p>
            <a:pPr marL="0" indent="0">
              <a:buNone/>
            </a:pPr>
            <a:r>
              <a:rPr lang="ru-RU" sz="1600" dirty="0">
                <a:latin typeface="Arial Black"/>
                <a:cs typeface="Arial Black"/>
              </a:rPr>
              <a:t> 	</a:t>
            </a:r>
            <a:r>
              <a:rPr lang="ru-RU" sz="1200" b="1" dirty="0">
                <a:solidFill>
                  <a:srgbClr val="FF0000"/>
                </a:solidFill>
                <a:latin typeface="Arial Black"/>
                <a:cs typeface="Arial Black"/>
              </a:rPr>
              <a:t>Введение всеобщего обязательного семилетнего обучения (1949 г.). </a:t>
            </a:r>
            <a:endParaRPr lang="ru-RU" sz="1200" dirty="0">
              <a:solidFill>
                <a:srgbClr val="FF0000"/>
              </a:solidFill>
              <a:latin typeface="Arial Black"/>
              <a:cs typeface="Arial Black"/>
            </a:endParaRPr>
          </a:p>
          <a:p>
            <a:pPr marL="0" indent="0">
              <a:buNone/>
            </a:pPr>
            <a:r>
              <a:rPr lang="ru-RU" sz="1600" b="1" dirty="0">
                <a:latin typeface="Arial Black"/>
                <a:cs typeface="Arial Black"/>
              </a:rPr>
              <a:t>ИЗМЕНЕНИЯ В ШКОЛЬНОМ ОБУЧЕНИИ В 50-Е ГОДЫ:  </a:t>
            </a:r>
          </a:p>
          <a:p>
            <a:pPr marL="400050" lvl="1" indent="0">
              <a:buNone/>
            </a:pPr>
            <a:r>
              <a:rPr lang="ru-RU" sz="1200" dirty="0">
                <a:latin typeface="Arial Black"/>
                <a:cs typeface="Arial Black"/>
              </a:rPr>
              <a:t>Введение ручного труда в начальных классах, труда в мастерских 5-7 классов, практикума по машиноведению в старших классах. </a:t>
            </a:r>
          </a:p>
          <a:p>
            <a:pPr marL="0" indent="0">
              <a:buNone/>
            </a:pPr>
            <a:r>
              <a:rPr lang="ru-RU" sz="1200" b="1" dirty="0">
                <a:latin typeface="Arial Black"/>
                <a:cs typeface="Arial Black"/>
              </a:rPr>
              <a:t>	Закон «Об укреплении связи школы с жизнью и о дальнейшем развитии системы народного 	образования» (1958 г.). </a:t>
            </a:r>
          </a:p>
          <a:p>
            <a:pPr marL="0" indent="0">
              <a:buNone/>
            </a:pPr>
            <a:r>
              <a:rPr lang="ru-RU" sz="1200" dirty="0">
                <a:solidFill>
                  <a:srgbClr val="C00000"/>
                </a:solidFill>
                <a:latin typeface="Arial Black"/>
                <a:cs typeface="Arial Black"/>
              </a:rPr>
              <a:t>	Введение всеобщего обязательного восьмилетнего обучения. </a:t>
            </a:r>
          </a:p>
          <a:p>
            <a:pPr marL="0" indent="0">
              <a:buNone/>
            </a:pPr>
            <a:r>
              <a:rPr lang="ru-RU" sz="1600" b="1" dirty="0">
                <a:latin typeface="Arial Black"/>
                <a:cs typeface="Arial Black"/>
              </a:rPr>
              <a:t> </a:t>
            </a:r>
            <a:r>
              <a:rPr lang="ru-RU" sz="1600" b="1" dirty="0">
                <a:solidFill>
                  <a:srgbClr val="C00000"/>
                </a:solidFill>
                <a:latin typeface="Arial Black"/>
                <a:cs typeface="Arial Black"/>
              </a:rPr>
              <a:t>РЕФОРМА 1966 г. </a:t>
            </a:r>
            <a:endParaRPr lang="ru-RU" sz="1600" dirty="0">
              <a:solidFill>
                <a:srgbClr val="C00000"/>
              </a:solidFill>
              <a:latin typeface="Arial Black"/>
              <a:cs typeface="Arial Black"/>
            </a:endParaRPr>
          </a:p>
          <a:p>
            <a:pPr marL="0" indent="0">
              <a:buNone/>
            </a:pPr>
            <a:r>
              <a:rPr lang="ru-RU" sz="1200" dirty="0">
                <a:latin typeface="Arial Black"/>
                <a:cs typeface="Arial Black"/>
              </a:rPr>
              <a:t>	Введение </a:t>
            </a:r>
            <a:r>
              <a:rPr lang="ru-RU" sz="1200" dirty="0">
                <a:solidFill>
                  <a:srgbClr val="FF0000"/>
                </a:solidFill>
                <a:latin typeface="Arial Black"/>
                <a:cs typeface="Arial Black"/>
              </a:rPr>
              <a:t>всеобщего среднего образования. </a:t>
            </a:r>
          </a:p>
          <a:p>
            <a:pPr marL="0" indent="0">
              <a:buNone/>
            </a:pPr>
            <a:r>
              <a:rPr lang="ru-RU" sz="1200" dirty="0">
                <a:latin typeface="Arial Black"/>
                <a:cs typeface="Arial Black"/>
              </a:rPr>
              <a:t>	Комплексный подход к обучению и воспитанию учащихся в 70-е годы. </a:t>
            </a:r>
          </a:p>
          <a:p>
            <a:pPr marL="0" indent="0">
              <a:buNone/>
            </a:pPr>
            <a:r>
              <a:rPr lang="ru-RU" sz="1600" b="1" dirty="0">
                <a:latin typeface="Arial Black"/>
                <a:cs typeface="Arial Black"/>
              </a:rPr>
              <a:t> </a:t>
            </a:r>
            <a:r>
              <a:rPr lang="ru-RU" sz="1600" b="1" dirty="0">
                <a:solidFill>
                  <a:srgbClr val="FF0000"/>
                </a:solidFill>
                <a:latin typeface="Arial Black"/>
                <a:cs typeface="Arial Black"/>
              </a:rPr>
              <a:t>Реформа 1984 г. </a:t>
            </a:r>
            <a:r>
              <a:rPr lang="ru-RU" sz="1600" dirty="0">
                <a:solidFill>
                  <a:srgbClr val="FF0000"/>
                </a:solidFill>
                <a:latin typeface="Arial Black"/>
                <a:cs typeface="Arial Black"/>
              </a:rPr>
              <a:t>Переход на 11-летнее обучение. </a:t>
            </a:r>
          </a:p>
          <a:p>
            <a:pPr marL="0" indent="0">
              <a:buNone/>
            </a:pPr>
            <a:r>
              <a:rPr lang="ru-RU" sz="1200" b="1" dirty="0">
                <a:latin typeface="Arial Black"/>
                <a:cs typeface="Arial Black"/>
              </a:rPr>
              <a:t>	</a:t>
            </a:r>
            <a:r>
              <a:rPr lang="ru-RU" sz="1200" b="1" dirty="0">
                <a:solidFill>
                  <a:schemeClr val="tx1"/>
                </a:solidFill>
                <a:latin typeface="Arial Black"/>
                <a:cs typeface="Arial Black"/>
              </a:rPr>
              <a:t>Причины девальвации школьного образования: </a:t>
            </a:r>
            <a:endParaRPr lang="ru-RU" sz="1200" dirty="0">
              <a:solidFill>
                <a:schemeClr val="tx1"/>
              </a:solidFill>
              <a:latin typeface="Arial Black"/>
              <a:cs typeface="Arial Black"/>
            </a:endParaRPr>
          </a:p>
          <a:p>
            <a:pPr marL="400050" lvl="1" indent="0">
              <a:buNone/>
            </a:pPr>
            <a:r>
              <a:rPr lang="ru-RU" sz="1200" dirty="0">
                <a:solidFill>
                  <a:schemeClr val="tx1"/>
                </a:solidFill>
                <a:latin typeface="Arial Black"/>
                <a:cs typeface="Arial Black"/>
              </a:rPr>
              <a:t>	 стандартизация получения знаний; </a:t>
            </a:r>
          </a:p>
          <a:p>
            <a:pPr marL="400050" lvl="1" indent="0">
              <a:buNone/>
            </a:pPr>
            <a:r>
              <a:rPr lang="ru-RU" sz="1200" dirty="0">
                <a:solidFill>
                  <a:schemeClr val="tx1"/>
                </a:solidFill>
                <a:latin typeface="Arial Black"/>
                <a:cs typeface="Arial Black"/>
              </a:rPr>
              <a:t>	 формализм в обучении и воспитании; </a:t>
            </a:r>
          </a:p>
          <a:p>
            <a:pPr marL="400050" lvl="1" indent="0">
              <a:buNone/>
            </a:pPr>
            <a:r>
              <a:rPr lang="ru-RU" sz="1200" dirty="0">
                <a:solidFill>
                  <a:schemeClr val="tx1"/>
                </a:solidFill>
                <a:latin typeface="Arial Black"/>
                <a:cs typeface="Arial Black"/>
              </a:rPr>
              <a:t>	 консерватизм в управлении и педагогическом творчестве.</a:t>
            </a:r>
            <a:r>
              <a:rPr lang="ru-RU" sz="1600" dirty="0">
                <a:solidFill>
                  <a:schemeClr val="tx1"/>
                </a:solidFill>
                <a:latin typeface="Arial Black"/>
                <a:cs typeface="Arial Black"/>
              </a:rPr>
              <a:t> </a:t>
            </a:r>
          </a:p>
          <a:p>
            <a:pPr marL="0" indent="0">
              <a:buNone/>
            </a:pPr>
            <a:r>
              <a:rPr lang="ru-RU" sz="1600" dirty="0">
                <a:latin typeface="Arial Black"/>
                <a:cs typeface="Arial Black"/>
              </a:rPr>
              <a:t> </a:t>
            </a:r>
          </a:p>
          <a:p>
            <a:endParaRPr lang="ru-RU" sz="1600" dirty="0"/>
          </a:p>
        </p:txBody>
      </p:sp>
    </p:spTree>
    <p:extLst>
      <p:ext uri="{BB962C8B-B14F-4D97-AF65-F5344CB8AC3E}">
        <p14:creationId xmlns:p14="http://schemas.microsoft.com/office/powerpoint/2010/main" val="3896559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294362" y="1"/>
            <a:ext cx="9603275" cy="522514"/>
          </a:xfrm>
        </p:spPr>
        <p:txBody>
          <a:bodyPr>
            <a:noAutofit/>
          </a:bodyPr>
          <a:lstStyle/>
          <a:p>
            <a:pPr marL="0" indent="0">
              <a:buNone/>
            </a:pPr>
            <a:r>
              <a:rPr lang="ru-RU" sz="2000" b="1" dirty="0">
                <a:latin typeface="Arial Black"/>
                <a:cs typeface="Arial Black"/>
              </a:rPr>
              <a:t>ШКОЛА И ПЕДАГОГИКА В ЗАПАДНОЙ ЕВРОПЕ И США (XX ВЕК)</a:t>
            </a:r>
            <a:br>
              <a:rPr lang="ru-RU" sz="2000" dirty="0">
                <a:latin typeface="Arial Black"/>
                <a:cs typeface="Arial Black"/>
              </a:rPr>
            </a:br>
            <a:endParaRPr lang="ru-RU" sz="1200" dirty="0">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538924181"/>
              </p:ext>
            </p:extLst>
          </p:nvPr>
        </p:nvGraphicFramePr>
        <p:xfrm>
          <a:off x="0" y="679269"/>
          <a:ext cx="12192000" cy="5708468"/>
        </p:xfrm>
        <a:graphic>
          <a:graphicData uri="http://schemas.openxmlformats.org/drawingml/2006/table">
            <a:tbl>
              <a:tblPr firstRow="1" bandRow="1">
                <a:tableStyleId>{5C22544A-7EE6-4342-B048-85BDC9FD1C3A}</a:tableStyleId>
              </a:tblPr>
              <a:tblGrid>
                <a:gridCol w="2995448">
                  <a:extLst>
                    <a:ext uri="{9D8B030D-6E8A-4147-A177-3AD203B41FA5}">
                      <a16:colId xmlns:a16="http://schemas.microsoft.com/office/drawing/2014/main" val="20000"/>
                    </a:ext>
                  </a:extLst>
                </a:gridCol>
                <a:gridCol w="9196552">
                  <a:extLst>
                    <a:ext uri="{9D8B030D-6E8A-4147-A177-3AD203B41FA5}">
                      <a16:colId xmlns:a16="http://schemas.microsoft.com/office/drawing/2014/main" val="20001"/>
                    </a:ext>
                  </a:extLst>
                </a:gridCol>
              </a:tblGrid>
              <a:tr h="468630">
                <a:tc>
                  <a:txBody>
                    <a:bodyPr/>
                    <a:lstStyle/>
                    <a:p>
                      <a:pPr algn="ctr">
                        <a:spcAft>
                          <a:spcPts val="0"/>
                        </a:spcAft>
                      </a:pPr>
                      <a:r>
                        <a:rPr lang="ru-RU" sz="1600" i="1" dirty="0">
                          <a:solidFill>
                            <a:srgbClr val="FF0000"/>
                          </a:solidFill>
                          <a:effectLst/>
                          <a:latin typeface="Arial Black"/>
                          <a:ea typeface="ＭＳ 明朝"/>
                          <a:cs typeface="Arial Black"/>
                        </a:rPr>
                        <a:t>Понятия, персоналии</a:t>
                      </a:r>
                      <a:endParaRPr lang="ru-RU" sz="1600" dirty="0">
                        <a:solidFill>
                          <a:srgbClr val="FF0000"/>
                        </a:solidFill>
                        <a:effectLst/>
                        <a:latin typeface="Arial Black"/>
                        <a:ea typeface="ＭＳ 明朝"/>
                        <a:cs typeface="Arial Black"/>
                      </a:endParaRPr>
                    </a:p>
                  </a:txBody>
                  <a:tcPr marL="68580" marR="68580" marT="0" marB="0">
                    <a:solidFill>
                      <a:schemeClr val="bg2">
                        <a:lumMod val="90000"/>
                      </a:schemeClr>
                    </a:solidFill>
                  </a:tcPr>
                </a:tc>
                <a:tc>
                  <a:txBody>
                    <a:bodyPr/>
                    <a:lstStyle/>
                    <a:p>
                      <a:pPr algn="ctr">
                        <a:spcAft>
                          <a:spcPts val="0"/>
                        </a:spcAft>
                      </a:pPr>
                      <a:r>
                        <a:rPr lang="ru-RU" sz="1600" i="1" dirty="0">
                          <a:solidFill>
                            <a:srgbClr val="FF0000"/>
                          </a:solidFill>
                          <a:effectLst/>
                          <a:latin typeface="Arial Black"/>
                          <a:ea typeface="ＭＳ 明朝"/>
                          <a:cs typeface="Arial Black"/>
                        </a:rPr>
                        <a:t>Содержание </a:t>
                      </a:r>
                      <a:endParaRPr lang="ru-RU" sz="1600" dirty="0">
                        <a:solidFill>
                          <a:srgbClr val="FF0000"/>
                        </a:solidFill>
                        <a:effectLst/>
                        <a:latin typeface="Arial Black"/>
                        <a:ea typeface="ＭＳ 明朝"/>
                        <a:cs typeface="Arial Black"/>
                      </a:endParaRPr>
                    </a:p>
                  </a:txBody>
                  <a:tcPr marL="68580" marR="68580" marT="0" marB="0">
                    <a:solidFill>
                      <a:schemeClr val="bg2">
                        <a:lumMod val="90000"/>
                      </a:schemeClr>
                    </a:solidFill>
                  </a:tcPr>
                </a:tc>
                <a:extLst>
                  <a:ext uri="{0D108BD9-81ED-4DB2-BD59-A6C34878D82A}">
                    <a16:rowId xmlns:a16="http://schemas.microsoft.com/office/drawing/2014/main" val="10000"/>
                  </a:ext>
                </a:extLst>
              </a:tr>
              <a:tr h="1405888">
                <a:tc>
                  <a:txBody>
                    <a:bodyPr/>
                    <a:lstStyle/>
                    <a:p>
                      <a:pPr>
                        <a:spcAft>
                          <a:spcPts val="0"/>
                        </a:spcAft>
                      </a:pPr>
                      <a:r>
                        <a:rPr lang="ru-RU" sz="1600" b="1" dirty="0">
                          <a:solidFill>
                            <a:srgbClr val="000000"/>
                          </a:solidFill>
                          <a:effectLst/>
                          <a:latin typeface="Arial Black"/>
                          <a:ea typeface="ＭＳ 明朝"/>
                          <a:cs typeface="Arial Black"/>
                        </a:rPr>
                        <a:t>Детские деревни </a:t>
                      </a:r>
                      <a:endParaRPr lang="ru-RU" sz="1600" dirty="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SOS-</a:t>
                      </a:r>
                      <a:r>
                        <a:rPr lang="ru-RU" sz="1600" b="1" dirty="0" err="1">
                          <a:solidFill>
                            <a:srgbClr val="000000"/>
                          </a:solidFill>
                          <a:effectLst/>
                          <a:latin typeface="Calibri" panose="020F0502020204030204" pitchFamily="34" charset="0"/>
                          <a:ea typeface="ＭＳ 明朝"/>
                          <a:cs typeface="Calibri" panose="020F0502020204030204" pitchFamily="34" charset="0"/>
                        </a:rPr>
                        <a:t>киндердорфы</a:t>
                      </a:r>
                      <a:r>
                        <a:rPr lang="ru-RU" sz="1600" b="1" dirty="0">
                          <a:solidFill>
                            <a:srgbClr val="000000"/>
                          </a:solidFill>
                          <a:effectLst/>
                          <a:latin typeface="Calibri" panose="020F0502020204030204" pitchFamily="34" charset="0"/>
                          <a:ea typeface="ＭＳ 明朝"/>
                          <a:cs typeface="Calibri" panose="020F0502020204030204" pitchFamily="34" charset="0"/>
                        </a:rPr>
                        <a:t> – </a:t>
                      </a:r>
                      <a:r>
                        <a:rPr lang="ru-RU" sz="1600" b="1" dirty="0">
                          <a:solidFill>
                            <a:schemeClr val="accent5">
                              <a:lumMod val="75000"/>
                            </a:schemeClr>
                          </a:solidFill>
                          <a:effectLst/>
                          <a:latin typeface="Calibri" panose="020F0502020204030204" pitchFamily="34" charset="0"/>
                          <a:ea typeface="ＭＳ 明朝"/>
                          <a:cs typeface="Calibri" panose="020F0502020204030204" pitchFamily="34" charset="0"/>
                        </a:rPr>
                        <a:t>система воспитания детей-сирот в условиях, приближенных к семейным</a:t>
                      </a:r>
                      <a:r>
                        <a:rPr lang="ru-RU" sz="1600" b="1" dirty="0">
                          <a:solidFill>
                            <a:srgbClr val="000000"/>
                          </a:solidFill>
                          <a:effectLst/>
                          <a:latin typeface="Calibri" panose="020F0502020204030204" pitchFamily="34" charset="0"/>
                          <a:ea typeface="ＭＳ 明朝"/>
                          <a:cs typeface="Calibri" panose="020F0502020204030204" pitchFamily="34" charset="0"/>
                        </a:rPr>
                        <a:t>. Впервые созданы в 1949 г. австрийским педагогом Г. </a:t>
                      </a:r>
                      <a:r>
                        <a:rPr lang="ru-RU" sz="1600" b="1" dirty="0" err="1">
                          <a:solidFill>
                            <a:srgbClr val="000000"/>
                          </a:solidFill>
                          <a:effectLst/>
                          <a:latin typeface="Calibri" panose="020F0502020204030204" pitchFamily="34" charset="0"/>
                          <a:ea typeface="ＭＳ 明朝"/>
                          <a:cs typeface="Calibri" panose="020F0502020204030204" pitchFamily="34" charset="0"/>
                        </a:rPr>
                        <a:t>Гмайнером</a:t>
                      </a:r>
                      <a:r>
                        <a:rPr lang="ru-RU" sz="1600" b="1" dirty="0">
                          <a:solidFill>
                            <a:srgbClr val="000000"/>
                          </a:solidFill>
                          <a:effectLst/>
                          <a:latin typeface="Calibri" panose="020F0502020204030204" pitchFamily="34" charset="0"/>
                          <a:ea typeface="ＭＳ 明朝"/>
                          <a:cs typeface="Calibri" panose="020F0502020204030204" pitchFamily="34" charset="0"/>
                        </a:rPr>
                        <a:t>. В настоящее время организованы более чем в 120 странах. В Беларуси первая детская деревня создана в окрестностях г. Минска (в </a:t>
                      </a:r>
                      <a:r>
                        <a:rPr lang="ru-RU" sz="1600" b="1" dirty="0" err="1">
                          <a:solidFill>
                            <a:srgbClr val="000000"/>
                          </a:solidFill>
                          <a:effectLst/>
                          <a:latin typeface="Calibri" panose="020F0502020204030204" pitchFamily="34" charset="0"/>
                          <a:ea typeface="ＭＳ 明朝"/>
                          <a:cs typeface="Calibri" panose="020F0502020204030204" pitchFamily="34" charset="0"/>
                        </a:rPr>
                        <a:t>Боровлянах</a:t>
                      </a:r>
                      <a:r>
                        <a:rPr lang="ru-RU" sz="1600" b="1" dirty="0">
                          <a:solidFill>
                            <a:srgbClr val="000000"/>
                          </a:solidFill>
                          <a:effectLst/>
                          <a:latin typeface="Calibri" panose="020F0502020204030204" pitchFamily="34" charset="0"/>
                          <a:ea typeface="ＭＳ 明朝"/>
                          <a:cs typeface="Calibri" panose="020F0502020204030204" pitchFamily="34" charset="0"/>
                        </a:rPr>
                        <a:t>) в 1992 г.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1"/>
                  </a:ext>
                </a:extLst>
              </a:tr>
              <a:tr h="1431909">
                <a:tc>
                  <a:txBody>
                    <a:bodyPr/>
                    <a:lstStyle/>
                    <a:p>
                      <a:pPr>
                        <a:spcAft>
                          <a:spcPts val="0"/>
                        </a:spcAft>
                      </a:pPr>
                      <a:r>
                        <a:rPr lang="ru-RU" sz="1600" b="1" dirty="0">
                          <a:solidFill>
                            <a:srgbClr val="000000"/>
                          </a:solidFill>
                          <a:effectLst/>
                          <a:latin typeface="Arial Black"/>
                          <a:ea typeface="ＭＳ 明朝"/>
                          <a:cs typeface="Arial Black"/>
                        </a:rPr>
                        <a:t>Корчак Януш (</a:t>
                      </a:r>
                      <a:r>
                        <a:rPr lang="ru-RU" sz="1600" b="1" dirty="0" err="1">
                          <a:solidFill>
                            <a:srgbClr val="000000"/>
                          </a:solidFill>
                          <a:effectLst/>
                          <a:latin typeface="Arial Black"/>
                          <a:ea typeface="ＭＳ 明朝"/>
                          <a:cs typeface="Arial Black"/>
                        </a:rPr>
                        <a:t>Эрш</a:t>
                      </a:r>
                      <a:r>
                        <a:rPr lang="ru-RU" sz="1600" b="1" dirty="0">
                          <a:solidFill>
                            <a:srgbClr val="000000"/>
                          </a:solidFill>
                          <a:effectLst/>
                          <a:latin typeface="Arial Black"/>
                          <a:ea typeface="ＭＳ 明朝"/>
                          <a:cs typeface="Arial Black"/>
                        </a:rPr>
                        <a:t> Генрик Гольдшмидт)</a:t>
                      </a:r>
                    </a:p>
                    <a:p>
                      <a:pPr>
                        <a:spcAft>
                          <a:spcPts val="0"/>
                        </a:spcAft>
                      </a:pPr>
                      <a:r>
                        <a:rPr lang="ru-RU" sz="1600" b="1" dirty="0">
                          <a:solidFill>
                            <a:srgbClr val="000000"/>
                          </a:solidFill>
                          <a:effectLst/>
                          <a:latin typeface="Arial Black"/>
                          <a:ea typeface="ＭＳ 明朝"/>
                          <a:cs typeface="Arial Black"/>
                        </a:rPr>
                        <a:t> 1878 – 1942 </a:t>
                      </a:r>
                      <a:endParaRPr lang="ru-RU" sz="1600" dirty="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польский педагог, писатель, детский врач. Руководил детскими учреждениями «Наш дом» и «Дом сирот» (1912 – 1942). Целью воспитания считал </a:t>
                      </a:r>
                      <a:r>
                        <a:rPr lang="ru-RU" sz="1600" b="1" dirty="0">
                          <a:solidFill>
                            <a:schemeClr val="accent5">
                              <a:lumMod val="75000"/>
                            </a:schemeClr>
                          </a:solidFill>
                          <a:effectLst/>
                          <a:latin typeface="Calibri" panose="020F0502020204030204" pitchFamily="34" charset="0"/>
                          <a:ea typeface="ＭＳ 明朝"/>
                          <a:cs typeface="Calibri" panose="020F0502020204030204" pitchFamily="34" charset="0"/>
                        </a:rPr>
                        <a:t>свободное и гармоническое развитие каждого ребенка</a:t>
                      </a:r>
                      <a:r>
                        <a:rPr lang="ru-RU" sz="1600" b="1" dirty="0">
                          <a:solidFill>
                            <a:srgbClr val="000000"/>
                          </a:solidFill>
                          <a:effectLst/>
                          <a:latin typeface="Calibri" panose="020F0502020204030204" pitchFamily="34" charset="0"/>
                          <a:ea typeface="ＭＳ 明朝"/>
                          <a:cs typeface="Calibri" panose="020F0502020204030204" pitchFamily="34" charset="0"/>
                        </a:rPr>
                        <a:t>. Основные произведения: «Как любить ребенка», «Право ребенка на уважение» и др.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2"/>
                  </a:ext>
                </a:extLst>
              </a:tr>
              <a:tr h="1049674">
                <a:tc>
                  <a:txBody>
                    <a:bodyPr/>
                    <a:lstStyle/>
                    <a:p>
                      <a:pPr>
                        <a:spcAft>
                          <a:spcPts val="0"/>
                        </a:spcAft>
                      </a:pPr>
                      <a:r>
                        <a:rPr lang="ru-RU" sz="1600" b="1">
                          <a:solidFill>
                            <a:srgbClr val="000000"/>
                          </a:solidFill>
                          <a:effectLst/>
                          <a:latin typeface="Arial Black"/>
                          <a:ea typeface="ＭＳ 明朝"/>
                          <a:cs typeface="Arial Black"/>
                        </a:rPr>
                        <a:t>Маритен Жак (1882 – 1973) </a:t>
                      </a:r>
                      <a:endParaRPr lang="ru-RU" sz="160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представитель педагогики неотомизма. Основной целью считал </a:t>
                      </a:r>
                      <a:r>
                        <a:rPr lang="ru-RU" sz="1600" b="1" dirty="0">
                          <a:solidFill>
                            <a:schemeClr val="accent5">
                              <a:lumMod val="75000"/>
                            </a:schemeClr>
                          </a:solidFill>
                          <a:effectLst/>
                          <a:latin typeface="Calibri" panose="020F0502020204030204" pitchFamily="34" charset="0"/>
                          <a:ea typeface="ＭＳ 明朝"/>
                          <a:cs typeface="Calibri" panose="020F0502020204030204" pitchFamily="34" charset="0"/>
                        </a:rPr>
                        <a:t>христианское человеколюбие.</a:t>
                      </a:r>
                      <a:r>
                        <a:rPr lang="ru-RU" sz="1600" b="1" dirty="0">
                          <a:solidFill>
                            <a:srgbClr val="000000"/>
                          </a:solidFill>
                          <a:effectLst/>
                          <a:latin typeface="Calibri" panose="020F0502020204030204" pitchFamily="34" charset="0"/>
                          <a:ea typeface="ＭＳ 明朝"/>
                          <a:cs typeface="Calibri" panose="020F0502020204030204" pitchFamily="34" charset="0"/>
                        </a:rPr>
                        <a:t> Критиковал светскую педагогику за недооценку цели воспитания и чрезмерное увлечение педагогическими технологиями.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3"/>
                  </a:ext>
                </a:extLst>
              </a:tr>
              <a:tr h="1352367">
                <a:tc>
                  <a:txBody>
                    <a:bodyPr/>
                    <a:lstStyle/>
                    <a:p>
                      <a:pPr>
                        <a:spcAft>
                          <a:spcPts val="0"/>
                        </a:spcAft>
                      </a:pPr>
                      <a:r>
                        <a:rPr lang="ru-RU" sz="1600" b="1" dirty="0" err="1">
                          <a:solidFill>
                            <a:srgbClr val="000000"/>
                          </a:solidFill>
                          <a:effectLst/>
                          <a:latin typeface="Arial Black"/>
                          <a:ea typeface="ＭＳ 明朝"/>
                          <a:cs typeface="Arial Black"/>
                        </a:rPr>
                        <a:t>Неопрагматическая</a:t>
                      </a:r>
                      <a:r>
                        <a:rPr lang="ru-RU" sz="1600" b="1" dirty="0">
                          <a:solidFill>
                            <a:srgbClr val="000000"/>
                          </a:solidFill>
                          <a:effectLst/>
                          <a:latin typeface="Arial Black"/>
                          <a:ea typeface="ＭＳ 明朝"/>
                          <a:cs typeface="Arial Black"/>
                        </a:rPr>
                        <a:t> педагогика </a:t>
                      </a:r>
                      <a:endParaRPr lang="ru-RU" sz="1600" dirty="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философско-педагогическое направление в современной зарубежной науке о воспитании. (А. Маслоу, К. Роджерс, Т. Брамельд, А. Комбс), усиливающее </a:t>
                      </a:r>
                      <a:r>
                        <a:rPr lang="ru-RU" sz="1600" b="1" dirty="0">
                          <a:solidFill>
                            <a:schemeClr val="accent5">
                              <a:lumMod val="75000"/>
                            </a:schemeClr>
                          </a:solidFill>
                          <a:effectLst/>
                          <a:latin typeface="Calibri" panose="020F0502020204030204" pitchFamily="34" charset="0"/>
                          <a:ea typeface="ＭＳ 明朝"/>
                          <a:cs typeface="Calibri" panose="020F0502020204030204" pitchFamily="34" charset="0"/>
                        </a:rPr>
                        <a:t>индивидуалистическую направленность воспитания</a:t>
                      </a:r>
                      <a:r>
                        <a:rPr lang="ru-RU" sz="1600" b="1" dirty="0">
                          <a:solidFill>
                            <a:srgbClr val="000000"/>
                          </a:solidFill>
                          <a:effectLst/>
                          <a:latin typeface="Calibri" panose="020F0502020204030204" pitchFamily="34" charset="0"/>
                          <a:ea typeface="ＭＳ 明朝"/>
                          <a:cs typeface="Calibri" panose="020F0502020204030204" pitchFamily="34" charset="0"/>
                        </a:rPr>
                        <a:t>. Отстаивает полный произвол в поступках и оценках личности, это  </a:t>
                      </a:r>
                      <a:r>
                        <a:rPr lang="ru-RU" sz="1800" b="1" i="0" kern="1200" dirty="0">
                          <a:solidFill>
                            <a:schemeClr val="dk1"/>
                          </a:solidFill>
                          <a:effectLst/>
                          <a:latin typeface="Calibri" panose="020F0502020204030204" pitchFamily="34" charset="0"/>
                          <a:ea typeface="+mn-ea"/>
                          <a:cs typeface="Calibri" panose="020F0502020204030204" pitchFamily="34" charset="0"/>
                        </a:rPr>
                        <a:t>источник ее активности и оптимизма</a:t>
                      </a:r>
                      <a:r>
                        <a:rPr lang="ru-RU" sz="1600" b="1" dirty="0">
                          <a:solidFill>
                            <a:srgbClr val="000000"/>
                          </a:solidFill>
                          <a:effectLst/>
                          <a:latin typeface="Calibri" panose="020F0502020204030204" pitchFamily="34" charset="0"/>
                          <a:ea typeface="ＭＳ 明朝"/>
                          <a:cs typeface="Calibri" panose="020F0502020204030204" pitchFamily="34" charset="0"/>
                        </a:rPr>
                        <a:t>.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484917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294362" y="126124"/>
            <a:ext cx="9603275" cy="536027"/>
          </a:xfrm>
        </p:spPr>
        <p:txBody>
          <a:bodyPr>
            <a:noAutofit/>
          </a:bodyPr>
          <a:lstStyle/>
          <a:p>
            <a:pPr marL="0" indent="0">
              <a:buNone/>
            </a:pPr>
            <a:r>
              <a:rPr lang="ru-RU" sz="2000" b="1" dirty="0">
                <a:latin typeface="Arial Black"/>
                <a:cs typeface="Arial Black"/>
              </a:rPr>
              <a:t>ШКОЛА И ПЕДАГОГИКА В ЗАПАДНОЙ ЕВРОПЕ И США (XX ВЕК)</a:t>
            </a:r>
            <a:br>
              <a:rPr lang="ru-RU" sz="2000" dirty="0">
                <a:latin typeface="Arial Black"/>
                <a:cs typeface="Arial Black"/>
              </a:rPr>
            </a:br>
            <a:endParaRPr lang="ru-RU" sz="1200" dirty="0">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2595918764"/>
              </p:ext>
            </p:extLst>
          </p:nvPr>
        </p:nvGraphicFramePr>
        <p:xfrm>
          <a:off x="496389" y="860633"/>
          <a:ext cx="11695611" cy="6067760"/>
        </p:xfrm>
        <a:graphic>
          <a:graphicData uri="http://schemas.openxmlformats.org/drawingml/2006/table">
            <a:tbl>
              <a:tblPr firstRow="1" bandRow="1">
                <a:tableStyleId>{5C22544A-7EE6-4342-B048-85BDC9FD1C3A}</a:tableStyleId>
              </a:tblPr>
              <a:tblGrid>
                <a:gridCol w="2236454">
                  <a:extLst>
                    <a:ext uri="{9D8B030D-6E8A-4147-A177-3AD203B41FA5}">
                      <a16:colId xmlns:a16="http://schemas.microsoft.com/office/drawing/2014/main" val="20000"/>
                    </a:ext>
                  </a:extLst>
                </a:gridCol>
                <a:gridCol w="9459157">
                  <a:extLst>
                    <a:ext uri="{9D8B030D-6E8A-4147-A177-3AD203B41FA5}">
                      <a16:colId xmlns:a16="http://schemas.microsoft.com/office/drawing/2014/main" val="20001"/>
                    </a:ext>
                  </a:extLst>
                </a:gridCol>
              </a:tblGrid>
              <a:tr h="0">
                <a:tc>
                  <a:txBody>
                    <a:bodyPr/>
                    <a:lstStyle/>
                    <a:p>
                      <a:pPr algn="ctr">
                        <a:spcAft>
                          <a:spcPts val="0"/>
                        </a:spcAft>
                      </a:pPr>
                      <a:r>
                        <a:rPr lang="ru-RU" sz="1600" i="1" dirty="0">
                          <a:solidFill>
                            <a:srgbClr val="FF0000"/>
                          </a:solidFill>
                          <a:effectLst/>
                          <a:latin typeface="Arial Black"/>
                          <a:ea typeface="ＭＳ 明朝"/>
                          <a:cs typeface="Arial Black"/>
                        </a:rPr>
                        <a:t>Понятия, персоналии</a:t>
                      </a:r>
                      <a:endParaRPr lang="ru-RU" sz="1600" dirty="0">
                        <a:solidFill>
                          <a:srgbClr val="FF0000"/>
                        </a:solidFill>
                        <a:effectLst/>
                        <a:latin typeface="Arial Black"/>
                        <a:ea typeface="ＭＳ 明朝"/>
                        <a:cs typeface="Arial Black"/>
                      </a:endParaRPr>
                    </a:p>
                  </a:txBody>
                  <a:tcPr marL="68580" marR="68580" marT="0" marB="0">
                    <a:solidFill>
                      <a:schemeClr val="accent2">
                        <a:lumMod val="40000"/>
                        <a:lumOff val="60000"/>
                      </a:schemeClr>
                    </a:solidFill>
                  </a:tcPr>
                </a:tc>
                <a:tc>
                  <a:txBody>
                    <a:bodyPr/>
                    <a:lstStyle/>
                    <a:p>
                      <a:pPr algn="ctr">
                        <a:spcAft>
                          <a:spcPts val="0"/>
                        </a:spcAft>
                      </a:pPr>
                      <a:r>
                        <a:rPr lang="ru-RU" sz="1600" i="1" dirty="0">
                          <a:solidFill>
                            <a:srgbClr val="FF0000"/>
                          </a:solidFill>
                          <a:effectLst/>
                          <a:latin typeface="Arial Black"/>
                          <a:ea typeface="ＭＳ 明朝"/>
                          <a:cs typeface="Arial Black"/>
                        </a:rPr>
                        <a:t>Содержание </a:t>
                      </a:r>
                      <a:endParaRPr lang="ru-RU" sz="1600" dirty="0">
                        <a:solidFill>
                          <a:srgbClr val="FF0000"/>
                        </a:solidFill>
                        <a:effectLst/>
                        <a:latin typeface="Arial Black"/>
                        <a:ea typeface="ＭＳ 明朝"/>
                        <a:cs typeface="Arial Black"/>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1205148">
                <a:tc>
                  <a:txBody>
                    <a:bodyPr/>
                    <a:lstStyle/>
                    <a:p>
                      <a:pPr>
                        <a:spcAft>
                          <a:spcPts val="0"/>
                        </a:spcAft>
                      </a:pPr>
                      <a:r>
                        <a:rPr lang="ru-RU" sz="1600" b="1" dirty="0">
                          <a:solidFill>
                            <a:srgbClr val="000000"/>
                          </a:solidFill>
                          <a:effectLst/>
                          <a:latin typeface="Arial Black"/>
                          <a:ea typeface="ＭＳ 明朝"/>
                          <a:cs typeface="Arial Black"/>
                        </a:rPr>
                        <a:t>Поликультурное образование </a:t>
                      </a:r>
                      <a:endParaRPr lang="ru-RU" sz="1600" dirty="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dirty="0">
                          <a:solidFill>
                            <a:srgbClr val="000000"/>
                          </a:solidFill>
                          <a:effectLst/>
                          <a:latin typeface="Arial Black"/>
                          <a:ea typeface="ＭＳ 明朝"/>
                          <a:cs typeface="Arial Black"/>
                        </a:rPr>
                        <a:t>важная часть современного общего образования, способствующая усвоению учащимися знаний о других </a:t>
                      </a:r>
                      <a:r>
                        <a:rPr lang="ru-RU" sz="1600" dirty="0">
                          <a:solidFill>
                            <a:schemeClr val="accent5">
                              <a:lumMod val="75000"/>
                            </a:schemeClr>
                          </a:solidFill>
                          <a:effectLst/>
                          <a:latin typeface="Arial Black"/>
                          <a:ea typeface="ＭＳ 明朝"/>
                          <a:cs typeface="Arial Black"/>
                        </a:rPr>
                        <a:t>культурах, воспитанию в духе уважения инокультурных систем</a:t>
                      </a:r>
                      <a:r>
                        <a:rPr lang="ru-RU" sz="1600" dirty="0">
                          <a:solidFill>
                            <a:srgbClr val="000000"/>
                          </a:solidFill>
                          <a:effectLst/>
                          <a:latin typeface="Arial Black"/>
                          <a:ea typeface="ＭＳ 明朝"/>
                          <a:cs typeface="Arial Black"/>
                        </a:rPr>
                        <a:t>. Выступает в виде альтернативы интернациональному социалистическому воспитанию. </a:t>
                      </a:r>
                      <a:endParaRPr lang="ru-RU" sz="1600" dirty="0">
                        <a:effectLst/>
                        <a:latin typeface="Arial Black"/>
                        <a:ea typeface="ＭＳ 明朝"/>
                        <a:cs typeface="Arial Black"/>
                      </a:endParaRPr>
                    </a:p>
                  </a:txBody>
                  <a:tcPr marL="68580" marR="68580" marT="0" marB="0">
                    <a:solidFill>
                      <a:srgbClr val="FFFFFF"/>
                    </a:solidFill>
                  </a:tcPr>
                </a:tc>
                <a:extLst>
                  <a:ext uri="{0D108BD9-81ED-4DB2-BD59-A6C34878D82A}">
                    <a16:rowId xmlns:a16="http://schemas.microsoft.com/office/drawing/2014/main" val="10005"/>
                  </a:ext>
                </a:extLst>
              </a:tr>
              <a:tr h="1262360">
                <a:tc>
                  <a:txBody>
                    <a:bodyPr/>
                    <a:lstStyle/>
                    <a:p>
                      <a:pPr>
                        <a:spcAft>
                          <a:spcPts val="0"/>
                        </a:spcAft>
                      </a:pPr>
                      <a:r>
                        <a:rPr lang="ru-RU" sz="1600" b="1">
                          <a:solidFill>
                            <a:srgbClr val="000000"/>
                          </a:solidFill>
                          <a:effectLst/>
                          <a:latin typeface="Arial Black"/>
                          <a:ea typeface="ＭＳ 明朝"/>
                          <a:cs typeface="Arial Black"/>
                        </a:rPr>
                        <a:t>Сартр Жан Поль (1905 – 1980) </a:t>
                      </a:r>
                      <a:endParaRPr lang="ru-RU" sz="160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dirty="0">
                          <a:solidFill>
                            <a:srgbClr val="000000"/>
                          </a:solidFill>
                          <a:effectLst/>
                          <a:latin typeface="Arial Black"/>
                          <a:ea typeface="ＭＳ 明朝"/>
                          <a:cs typeface="Arial Black"/>
                        </a:rPr>
                        <a:t>представитель экзистенциалистской педагогики. Выдвинул идеал одухотворенного, мыслящего человека, формирование которого связано со </a:t>
                      </a:r>
                      <a:r>
                        <a:rPr lang="ru-RU" sz="1600" dirty="0">
                          <a:solidFill>
                            <a:schemeClr val="accent5">
                              <a:lumMod val="75000"/>
                            </a:schemeClr>
                          </a:solidFill>
                          <a:effectLst/>
                          <a:latin typeface="Arial Black"/>
                          <a:ea typeface="ＭＳ 明朝"/>
                          <a:cs typeface="Arial Black"/>
                        </a:rPr>
                        <a:t>свободным выбором цели</a:t>
                      </a:r>
                      <a:r>
                        <a:rPr lang="ru-RU" sz="1600" dirty="0">
                          <a:solidFill>
                            <a:srgbClr val="000000"/>
                          </a:solidFill>
                          <a:effectLst/>
                          <a:latin typeface="Arial Black"/>
                          <a:ea typeface="ＭＳ 明朝"/>
                          <a:cs typeface="Arial Black"/>
                        </a:rPr>
                        <a:t>. Эффективным признавал лишь самовоспитание. </a:t>
                      </a:r>
                      <a:endParaRPr lang="ru-RU" sz="1600" dirty="0">
                        <a:effectLst/>
                        <a:latin typeface="Arial Black"/>
                        <a:ea typeface="ＭＳ 明朝"/>
                        <a:cs typeface="Arial Black"/>
                      </a:endParaRPr>
                    </a:p>
                  </a:txBody>
                  <a:tcPr marL="68580" marR="68580" marT="0" marB="0">
                    <a:solidFill>
                      <a:srgbClr val="FFFFFF"/>
                    </a:solidFill>
                  </a:tcPr>
                </a:tc>
                <a:extLst>
                  <a:ext uri="{0D108BD9-81ED-4DB2-BD59-A6C34878D82A}">
                    <a16:rowId xmlns:a16="http://schemas.microsoft.com/office/drawing/2014/main" val="10006"/>
                  </a:ext>
                </a:extLst>
              </a:tr>
              <a:tr h="1205148">
                <a:tc>
                  <a:txBody>
                    <a:bodyPr/>
                    <a:lstStyle/>
                    <a:p>
                      <a:pPr>
                        <a:spcAft>
                          <a:spcPts val="0"/>
                        </a:spcAft>
                      </a:pPr>
                      <a:r>
                        <a:rPr lang="ru-RU" sz="1600" b="1">
                          <a:solidFill>
                            <a:srgbClr val="000000"/>
                          </a:solidFill>
                          <a:effectLst/>
                          <a:latin typeface="Arial Black"/>
                          <a:ea typeface="ＭＳ 明朝"/>
                          <a:cs typeface="Arial Black"/>
                        </a:rPr>
                        <a:t>Третья школьная революция </a:t>
                      </a:r>
                      <a:endParaRPr lang="ru-RU" sz="160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dirty="0">
                          <a:solidFill>
                            <a:srgbClr val="000000"/>
                          </a:solidFill>
                          <a:effectLst/>
                          <a:latin typeface="Arial Black"/>
                          <a:ea typeface="ＭＳ 明朝"/>
                          <a:cs typeface="Arial Black"/>
                        </a:rPr>
                        <a:t>закон о включении ущербных детей в обычные классы (США). Предполагает предоставление равных шансов для полноценной школьной жизни детям с определенным отставанием в развитии, упразднение так называемых спецшкол для аномальных детей. </a:t>
                      </a:r>
                      <a:endParaRPr lang="ru-RU" sz="1600" dirty="0">
                        <a:effectLst/>
                        <a:latin typeface="Arial Black"/>
                        <a:ea typeface="ＭＳ 明朝"/>
                        <a:cs typeface="Arial Black"/>
                      </a:endParaRPr>
                    </a:p>
                  </a:txBody>
                  <a:tcPr marL="68580" marR="68580" marT="0" marB="0">
                    <a:solidFill>
                      <a:srgbClr val="FFFFFF"/>
                    </a:solidFill>
                  </a:tcPr>
                </a:tc>
                <a:extLst>
                  <a:ext uri="{0D108BD9-81ED-4DB2-BD59-A6C34878D82A}">
                    <a16:rowId xmlns:a16="http://schemas.microsoft.com/office/drawing/2014/main" val="10007"/>
                  </a:ext>
                </a:extLst>
              </a:tr>
              <a:tr h="1907424">
                <a:tc>
                  <a:txBody>
                    <a:bodyPr/>
                    <a:lstStyle/>
                    <a:p>
                      <a:pPr>
                        <a:spcAft>
                          <a:spcPts val="0"/>
                        </a:spcAft>
                      </a:pPr>
                      <a:r>
                        <a:rPr lang="ru-RU" sz="1600" b="1" dirty="0" err="1">
                          <a:solidFill>
                            <a:srgbClr val="000000"/>
                          </a:solidFill>
                          <a:effectLst/>
                          <a:latin typeface="Arial Black"/>
                          <a:ea typeface="ＭＳ 明朝"/>
                          <a:cs typeface="Arial Black"/>
                        </a:rPr>
                        <a:t>Френе</a:t>
                      </a:r>
                      <a:r>
                        <a:rPr lang="ru-RU" sz="1600" b="1" dirty="0">
                          <a:solidFill>
                            <a:srgbClr val="000000"/>
                          </a:solidFill>
                          <a:effectLst/>
                          <a:latin typeface="Arial Black"/>
                          <a:ea typeface="ＭＳ 明朝"/>
                          <a:cs typeface="Arial Black"/>
                        </a:rPr>
                        <a:t> Селестен (1896 – 1966) </a:t>
                      </a:r>
                      <a:endParaRPr lang="ru-RU" sz="1600" dirty="0">
                        <a:effectLst/>
                        <a:latin typeface="Arial Black"/>
                        <a:ea typeface="ＭＳ 明朝"/>
                        <a:cs typeface="Arial Black"/>
                      </a:endParaRPr>
                    </a:p>
                  </a:txBody>
                  <a:tcPr marL="68580" marR="68580" marT="0" marB="0">
                    <a:solidFill>
                      <a:srgbClr val="FFFFFF"/>
                    </a:solidFill>
                  </a:tcPr>
                </a:tc>
                <a:tc>
                  <a:txBody>
                    <a:bodyPr/>
                    <a:lstStyle/>
                    <a:p>
                      <a:pPr>
                        <a:spcAft>
                          <a:spcPts val="0"/>
                        </a:spcAft>
                      </a:pPr>
                      <a:r>
                        <a:rPr lang="ru-RU" sz="1600" dirty="0">
                          <a:solidFill>
                            <a:srgbClr val="000000"/>
                          </a:solidFill>
                          <a:effectLst/>
                          <a:latin typeface="Arial Black"/>
                          <a:ea typeface="ＭＳ 明朝"/>
                          <a:cs typeface="Arial Black"/>
                        </a:rPr>
                        <a:t>французский педагог-реформатор. Разработал педагогическую технологию, состоявшую из различных по функциям элементов: школьная типография, самоуправления, «свободных текстов», карточек персональной работы. Основной труд – «Педагогические инварианты». </a:t>
                      </a:r>
                      <a:endParaRPr lang="ru-RU" sz="1600" dirty="0">
                        <a:effectLst/>
                        <a:latin typeface="Arial Black"/>
                        <a:ea typeface="ＭＳ 明朝"/>
                        <a:cs typeface="Arial Black"/>
                      </a:endParaRPr>
                    </a:p>
                  </a:txBody>
                  <a:tcPr marL="68580" marR="68580" marT="0" marB="0">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7007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a16="http://schemas.microsoft.com/office/drawing/2014/main" id="{F20127DF-5DEC-4D50-9E58-62C634B90C7D}"/>
              </a:ext>
            </a:extLst>
          </p:cNvPr>
          <p:cNvSpPr>
            <a:spLocks noGrp="1"/>
          </p:cNvSpPr>
          <p:nvPr>
            <p:ph type="subTitle" idx="1"/>
          </p:nvPr>
        </p:nvSpPr>
        <p:spPr/>
        <p:txBody>
          <a:bodyPr/>
          <a:lstStyle/>
          <a:p>
            <a:r>
              <a:rPr lang="ru-RU" dirty="0"/>
              <a:t>Пять слайдов, а затем история</a:t>
            </a:r>
          </a:p>
        </p:txBody>
      </p:sp>
      <p:sp>
        <p:nvSpPr>
          <p:cNvPr id="3" name="Заголовок 2">
            <a:extLst>
              <a:ext uri="{FF2B5EF4-FFF2-40B4-BE49-F238E27FC236}">
                <a16:creationId xmlns:a16="http://schemas.microsoft.com/office/drawing/2014/main" id="{5C614F2F-59B9-4C3E-A15E-E9CF08CD7A91}"/>
              </a:ext>
            </a:extLst>
          </p:cNvPr>
          <p:cNvSpPr>
            <a:spLocks noGrp="1"/>
          </p:cNvSpPr>
          <p:nvPr>
            <p:ph type="ctrTitle"/>
          </p:nvPr>
        </p:nvSpPr>
        <p:spPr/>
        <p:txBody>
          <a:bodyPr/>
          <a:lstStyle/>
          <a:p>
            <a:r>
              <a:rPr lang="ru-RU" dirty="0"/>
              <a:t>??????????????????????</a:t>
            </a:r>
          </a:p>
        </p:txBody>
      </p:sp>
    </p:spTree>
    <p:extLst>
      <p:ext uri="{BB962C8B-B14F-4D97-AF65-F5344CB8AC3E}">
        <p14:creationId xmlns:p14="http://schemas.microsoft.com/office/powerpoint/2010/main" val="228646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876BE-9E34-4363-88C2-048CC5CD866E}"/>
              </a:ext>
            </a:extLst>
          </p:cNvPr>
          <p:cNvSpPr>
            <a:spLocks noGrp="1"/>
          </p:cNvSpPr>
          <p:nvPr>
            <p:ph type="title"/>
          </p:nvPr>
        </p:nvSpPr>
        <p:spPr>
          <a:xfrm>
            <a:off x="1508184" y="788275"/>
            <a:ext cx="8683348" cy="662153"/>
          </a:xfrm>
        </p:spPr>
        <p:txBody>
          <a:bodyPr/>
          <a:lstStyle/>
          <a:p>
            <a:pPr marL="0" indent="0">
              <a:buNone/>
            </a:pPr>
            <a:r>
              <a:rPr lang="ru-RU" sz="2800" dirty="0">
                <a:latin typeface="Arial Black" panose="020B0A04020102020204" pitchFamily="34" charset="0"/>
              </a:rPr>
              <a:t>Образование в Республике Беларусь </a:t>
            </a:r>
          </a:p>
        </p:txBody>
      </p:sp>
      <p:sp>
        <p:nvSpPr>
          <p:cNvPr id="3" name="Объект 2">
            <a:extLst>
              <a:ext uri="{FF2B5EF4-FFF2-40B4-BE49-F238E27FC236}">
                <a16:creationId xmlns:a16="http://schemas.microsoft.com/office/drawing/2014/main" id="{B175D1F6-0147-45B1-9DD7-DD00F40CB4F8}"/>
              </a:ext>
            </a:extLst>
          </p:cNvPr>
          <p:cNvSpPr>
            <a:spLocks noGrp="1"/>
          </p:cNvSpPr>
          <p:nvPr>
            <p:ph sz="quarter" idx="13"/>
          </p:nvPr>
        </p:nvSpPr>
        <p:spPr>
          <a:xfrm>
            <a:off x="823152" y="2696954"/>
            <a:ext cx="4520045" cy="3474720"/>
          </a:xfrm>
        </p:spPr>
        <p:style>
          <a:lnRef idx="1">
            <a:schemeClr val="accent1"/>
          </a:lnRef>
          <a:fillRef idx="2">
            <a:schemeClr val="accent1"/>
          </a:fillRef>
          <a:effectRef idx="1">
            <a:schemeClr val="accent1"/>
          </a:effectRef>
          <a:fontRef idx="minor">
            <a:schemeClr val="dk1"/>
          </a:fontRef>
        </p:style>
        <p:txBody>
          <a:bodyPr/>
          <a:lstStyle/>
          <a:p>
            <a:r>
              <a:rPr lang="ru-RU" b="1" dirty="0">
                <a:latin typeface="Calibri" panose="020F0502020204030204" pitchFamily="34" charset="0"/>
                <a:cs typeface="Calibri" panose="020F0502020204030204" pitchFamily="34" charset="0"/>
              </a:rPr>
              <a:t>Беларусь среди 189 стран занимает 47 место в мире по индексу развития образования</a:t>
            </a:r>
          </a:p>
          <a:p>
            <a:endParaRPr lang="ru-RU" b="1" dirty="0">
              <a:latin typeface="Calibri" panose="020F0502020204030204" pitchFamily="34" charset="0"/>
              <a:cs typeface="Calibri" panose="020F0502020204030204" pitchFamily="34" charset="0"/>
            </a:endParaRPr>
          </a:p>
          <a:p>
            <a:r>
              <a:rPr lang="ru-RU" b="1" dirty="0">
                <a:latin typeface="Calibri" panose="020F0502020204030204" pitchFamily="34" charset="0"/>
                <a:cs typeface="Calibri" panose="020F0502020204030204" pitchFamily="34" charset="0"/>
              </a:rPr>
              <a:t>Уровень грамотности взрослого населения – 99,9%</a:t>
            </a:r>
          </a:p>
        </p:txBody>
      </p:sp>
      <p:sp>
        <p:nvSpPr>
          <p:cNvPr id="4" name="Объект 3">
            <a:extLst>
              <a:ext uri="{FF2B5EF4-FFF2-40B4-BE49-F238E27FC236}">
                <a16:creationId xmlns:a16="http://schemas.microsoft.com/office/drawing/2014/main" id="{E1A1027E-76A9-41FB-BCB4-800108BC4FCB}"/>
              </a:ext>
            </a:extLst>
          </p:cNvPr>
          <p:cNvSpPr>
            <a:spLocks noGrp="1"/>
          </p:cNvSpPr>
          <p:nvPr>
            <p:ph sz="quarter" idx="14"/>
          </p:nvPr>
        </p:nvSpPr>
        <p:spPr>
          <a:xfrm>
            <a:off x="6193535" y="2696954"/>
            <a:ext cx="4696137" cy="3474720"/>
          </a:xfrm>
          <a:ln/>
        </p:spPr>
        <p:style>
          <a:lnRef idx="1">
            <a:schemeClr val="accent1"/>
          </a:lnRef>
          <a:fillRef idx="2">
            <a:schemeClr val="accent1"/>
          </a:fillRef>
          <a:effectRef idx="1">
            <a:schemeClr val="accent1"/>
          </a:effectRef>
          <a:fontRef idx="minor">
            <a:schemeClr val="dk1"/>
          </a:fontRef>
        </p:style>
        <p:txBody>
          <a:bodyPr/>
          <a:lstStyle/>
          <a:p>
            <a:r>
              <a:rPr lang="ru-RU" b="1" dirty="0">
                <a:latin typeface="Calibri" panose="020F0502020204030204" pitchFamily="34" charset="0"/>
                <a:cs typeface="Calibri" panose="020F0502020204030204" pitchFamily="34" charset="0"/>
              </a:rPr>
              <a:t>Основными функциями образования в современном мире являются</a:t>
            </a:r>
            <a:r>
              <a:rPr lang="ru-RU" dirty="0">
                <a:latin typeface="Calibri" panose="020F0502020204030204" pitchFamily="34" charset="0"/>
                <a:cs typeface="Calibri" panose="020F0502020204030204" pitchFamily="34" charset="0"/>
              </a:rPr>
              <a:t>:</a:t>
            </a:r>
          </a:p>
          <a:p>
            <a:pPr marL="365760" lvl="1" indent="0">
              <a:buNone/>
            </a:pPr>
            <a:r>
              <a:rPr lang="ru-RU" dirty="0">
                <a:latin typeface="Calibri" panose="020F0502020204030204" pitchFamily="34" charset="0"/>
                <a:cs typeface="Calibri" panose="020F0502020204030204" pitchFamily="34" charset="0"/>
              </a:rPr>
              <a:t>1. функция воспроизводства (трансляции) культуры и социокультурного опыта; </a:t>
            </a:r>
          </a:p>
          <a:p>
            <a:pPr marL="365760" lvl="1" indent="0">
              <a:buNone/>
            </a:pPr>
            <a:r>
              <a:rPr lang="ru-RU" dirty="0">
                <a:latin typeface="Calibri" panose="020F0502020204030204" pitchFamily="34" charset="0"/>
                <a:cs typeface="Calibri" panose="020F0502020204030204" pitchFamily="34" charset="0"/>
              </a:rPr>
              <a:t>2. функция развития личности, общества в целом</a:t>
            </a:r>
          </a:p>
        </p:txBody>
      </p:sp>
      <p:sp>
        <p:nvSpPr>
          <p:cNvPr id="5" name="Прямоугольник: скругленные углы 4">
            <a:extLst>
              <a:ext uri="{FF2B5EF4-FFF2-40B4-BE49-F238E27FC236}">
                <a16:creationId xmlns:a16="http://schemas.microsoft.com/office/drawing/2014/main" id="{A5774D54-28EB-48C4-9B3C-E1D7490551E8}"/>
              </a:ext>
            </a:extLst>
          </p:cNvPr>
          <p:cNvSpPr/>
          <p:nvPr/>
        </p:nvSpPr>
        <p:spPr>
          <a:xfrm>
            <a:off x="9144000" y="1796253"/>
            <a:ext cx="1745672" cy="55487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2024</a:t>
            </a:r>
          </a:p>
        </p:txBody>
      </p:sp>
    </p:spTree>
    <p:extLst>
      <p:ext uri="{BB962C8B-B14F-4D97-AF65-F5344CB8AC3E}">
        <p14:creationId xmlns:p14="http://schemas.microsoft.com/office/powerpoint/2010/main" val="1924441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727" y="198464"/>
            <a:ext cx="10012397" cy="852569"/>
          </a:xfrm>
          <a:solidFill>
            <a:srgbClr val="92D050"/>
          </a:solidFill>
        </p:spPr>
        <p:txBody>
          <a:bodyPr>
            <a:noAutofit/>
          </a:bodyPr>
          <a:lstStyle/>
          <a:p>
            <a:pPr lvl="0" algn="ctr"/>
            <a:r>
              <a:rPr lang="ru-RU" sz="2400" b="1" dirty="0">
                <a:solidFill>
                  <a:srgbClr val="C00000"/>
                </a:solidFill>
                <a:latin typeface="Arial Black" pitchFamily="34" charset="0"/>
              </a:rPr>
              <a:t>КОМПЕТЕНТНОСТНЫЙ ПОДХОД В </a:t>
            </a:r>
            <a:r>
              <a:rPr lang="ru-RU" sz="2400" dirty="0">
                <a:solidFill>
                  <a:srgbClr val="C00000"/>
                </a:solidFill>
                <a:latin typeface="Arial Black" pitchFamily="34" charset="0"/>
              </a:rPr>
              <a:t>ОБРАЗОВАНИИ</a:t>
            </a:r>
            <a:br>
              <a:rPr lang="ru-RU" sz="2400" dirty="0">
                <a:solidFill>
                  <a:srgbClr val="C00000"/>
                </a:solidFill>
                <a:latin typeface="Arial Black" pitchFamily="34" charset="0"/>
              </a:rPr>
            </a:br>
            <a:r>
              <a:rPr lang="ru-RU" sz="2400" dirty="0">
                <a:solidFill>
                  <a:srgbClr val="C00000"/>
                </a:solidFill>
                <a:latin typeface="Arial Black" pitchFamily="34" charset="0"/>
              </a:rPr>
              <a:t>ЭТАПЫ СТАНОВЛЕНИЯ </a:t>
            </a:r>
            <a:br>
              <a:rPr lang="ru-RU" sz="2400" dirty="0">
                <a:latin typeface="Arial Black" pitchFamily="34" charset="0"/>
              </a:rPr>
            </a:br>
            <a:endParaRPr lang="ru-RU" sz="2400" dirty="0">
              <a:latin typeface="Arial Black" pitchFamily="34" charset="0"/>
            </a:endParaRPr>
          </a:p>
        </p:txBody>
      </p:sp>
      <p:sp>
        <p:nvSpPr>
          <p:cNvPr id="3" name="Объект 2"/>
          <p:cNvSpPr>
            <a:spLocks noGrp="1"/>
          </p:cNvSpPr>
          <p:nvPr>
            <p:ph sz="quarter" idx="13"/>
          </p:nvPr>
        </p:nvSpPr>
        <p:spPr>
          <a:xfrm>
            <a:off x="781727" y="1366345"/>
            <a:ext cx="10012397" cy="5172678"/>
          </a:xfrm>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a:lnSpc>
                <a:spcPct val="120000"/>
              </a:lnSpc>
            </a:pPr>
            <a:endParaRPr lang="ru-RU" sz="2800" b="1" dirty="0">
              <a:latin typeface="Arial Black" pitchFamily="34" charset="0"/>
            </a:endParaRPr>
          </a:p>
          <a:p>
            <a:pPr marL="82296" indent="0">
              <a:spcBef>
                <a:spcPts val="0"/>
              </a:spcBef>
              <a:buNone/>
            </a:pPr>
            <a:r>
              <a:rPr lang="ru-RU" sz="2800" b="1" dirty="0">
                <a:solidFill>
                  <a:srgbClr val="FF0000"/>
                </a:solidFill>
                <a:latin typeface="Arial Black" pitchFamily="34" charset="0"/>
              </a:rPr>
              <a:t>	</a:t>
            </a:r>
            <a:r>
              <a:rPr lang="ru-RU" sz="4600" b="1" dirty="0">
                <a:solidFill>
                  <a:srgbClr val="FF0000"/>
                </a:solidFill>
                <a:latin typeface="Arial Black" pitchFamily="34" charset="0"/>
              </a:rPr>
              <a:t>Первый этап </a:t>
            </a:r>
            <a:r>
              <a:rPr lang="ru-RU" sz="4600" dirty="0">
                <a:solidFill>
                  <a:srgbClr val="FF0000"/>
                </a:solidFill>
                <a:latin typeface="Arial Black" pitchFamily="34" charset="0"/>
              </a:rPr>
              <a:t>(1960—1970) </a:t>
            </a:r>
          </a:p>
          <a:p>
            <a:pPr marL="82296" indent="0">
              <a:spcBef>
                <a:spcPts val="0"/>
              </a:spcBef>
              <a:buNone/>
            </a:pPr>
            <a:r>
              <a:rPr lang="ru-RU" sz="4600" dirty="0">
                <a:latin typeface="Arial Black" pitchFamily="34" charset="0"/>
              </a:rPr>
              <a:t>США – </a:t>
            </a:r>
          </a:p>
          <a:p>
            <a:pPr>
              <a:spcBef>
                <a:spcPts val="0"/>
              </a:spcBef>
            </a:pPr>
            <a:r>
              <a:rPr lang="ru-RU" sz="4600" dirty="0">
                <a:latin typeface="Arial Black" pitchFamily="34" charset="0"/>
              </a:rPr>
              <a:t>сфера бизнеса и производства</a:t>
            </a:r>
          </a:p>
          <a:p>
            <a:pPr>
              <a:spcBef>
                <a:spcPts val="0"/>
              </a:spcBef>
            </a:pPr>
            <a:r>
              <a:rPr lang="ru-RU" sz="4600" i="1" dirty="0">
                <a:latin typeface="Arial Black" pitchFamily="34" charset="0"/>
              </a:rPr>
              <a:t>теория обучения языкам</a:t>
            </a:r>
            <a:r>
              <a:rPr lang="ru-RU" sz="4600" dirty="0">
                <a:latin typeface="Arial Black" pitchFamily="34" charset="0"/>
              </a:rPr>
              <a:t> </a:t>
            </a:r>
          </a:p>
          <a:p>
            <a:pPr lvl="1">
              <a:spcBef>
                <a:spcPts val="0"/>
              </a:spcBef>
            </a:pPr>
            <a:r>
              <a:rPr lang="ru-RU" sz="4200" dirty="0">
                <a:latin typeface="Arial Black" pitchFamily="34" charset="0"/>
              </a:rPr>
              <a:t>(компетенция/ компетентность, </a:t>
            </a:r>
            <a:r>
              <a:rPr lang="ru-RU" sz="4200" i="1" dirty="0">
                <a:latin typeface="Arial Black" pitchFamily="34" charset="0"/>
              </a:rPr>
              <a:t>«коммуникативная компетентность»)</a:t>
            </a:r>
          </a:p>
          <a:p>
            <a:pPr marL="82296" indent="0">
              <a:spcBef>
                <a:spcPts val="0"/>
              </a:spcBef>
              <a:buNone/>
            </a:pPr>
            <a:endParaRPr lang="ru-RU" sz="4600" b="1" dirty="0">
              <a:solidFill>
                <a:srgbClr val="FF0000"/>
              </a:solidFill>
              <a:latin typeface="Arial Black" pitchFamily="34" charset="0"/>
            </a:endParaRPr>
          </a:p>
          <a:p>
            <a:pPr marL="82296" indent="0">
              <a:spcBef>
                <a:spcPts val="0"/>
              </a:spcBef>
              <a:buNone/>
            </a:pPr>
            <a:r>
              <a:rPr lang="ru-RU" sz="4600" b="1" dirty="0">
                <a:solidFill>
                  <a:srgbClr val="FF0000"/>
                </a:solidFill>
                <a:latin typeface="Arial Black" pitchFamily="34" charset="0"/>
              </a:rPr>
              <a:t>	Второй этап </a:t>
            </a:r>
            <a:r>
              <a:rPr lang="ru-RU" sz="4600" dirty="0">
                <a:solidFill>
                  <a:srgbClr val="FF0000"/>
                </a:solidFill>
                <a:latin typeface="Arial Black" pitchFamily="34" charset="0"/>
              </a:rPr>
              <a:t>(1970—1980) </a:t>
            </a:r>
            <a:r>
              <a:rPr lang="ru-RU" sz="4600" dirty="0">
                <a:latin typeface="Arial Black" pitchFamily="34" charset="0"/>
              </a:rPr>
              <a:t> </a:t>
            </a:r>
          </a:p>
          <a:p>
            <a:pPr marL="82296" indent="0">
              <a:spcBef>
                <a:spcPts val="0"/>
              </a:spcBef>
            </a:pPr>
            <a:r>
              <a:rPr lang="ru-RU" sz="4600" dirty="0">
                <a:latin typeface="Arial Black" pitchFamily="34" charset="0"/>
              </a:rPr>
              <a:t> Менеджмент, управление, руководство </a:t>
            </a:r>
          </a:p>
          <a:p>
            <a:pPr marL="82296" indent="0">
              <a:spcBef>
                <a:spcPts val="0"/>
              </a:spcBef>
            </a:pPr>
            <a:r>
              <a:rPr lang="ru-RU" sz="4600" dirty="0">
                <a:latin typeface="Arial Black" pitchFamily="34" charset="0"/>
              </a:rPr>
              <a:t> «социальные компетенции/ компетентности» </a:t>
            </a:r>
          </a:p>
          <a:p>
            <a:pPr marL="82296" indent="0">
              <a:spcBef>
                <a:spcPts val="0"/>
              </a:spcBef>
              <a:buNone/>
            </a:pPr>
            <a:r>
              <a:rPr lang="ru-RU" sz="4600" b="1" dirty="0">
                <a:solidFill>
                  <a:srgbClr val="FF0000"/>
                </a:solidFill>
                <a:latin typeface="Arial Black" pitchFamily="34" charset="0"/>
              </a:rPr>
              <a:t>	</a:t>
            </a:r>
          </a:p>
          <a:p>
            <a:pPr marL="82296" indent="0">
              <a:spcBef>
                <a:spcPts val="0"/>
              </a:spcBef>
              <a:buNone/>
            </a:pPr>
            <a:r>
              <a:rPr lang="ru-RU" sz="4600" b="1" dirty="0">
                <a:solidFill>
                  <a:srgbClr val="FF0000"/>
                </a:solidFill>
                <a:latin typeface="Arial Black" pitchFamily="34" charset="0"/>
              </a:rPr>
              <a:t>	Третий этап (1990-е) </a:t>
            </a:r>
          </a:p>
          <a:p>
            <a:pPr marL="82296" indent="0">
              <a:spcBef>
                <a:spcPts val="0"/>
              </a:spcBef>
              <a:buNone/>
            </a:pPr>
            <a:r>
              <a:rPr lang="ru-RU" sz="4600" dirty="0">
                <a:latin typeface="Arial Black" pitchFamily="34" charset="0"/>
              </a:rPr>
              <a:t>программные документы </a:t>
            </a:r>
            <a:r>
              <a:rPr lang="ru-RU" sz="4600" i="1" u="sng" dirty="0">
                <a:latin typeface="Arial Black" pitchFamily="34" charset="0"/>
              </a:rPr>
              <a:t>международных организаций </a:t>
            </a:r>
            <a:r>
              <a:rPr lang="ru-RU" sz="4600" dirty="0">
                <a:latin typeface="Arial Black" pitchFamily="34" charset="0"/>
              </a:rPr>
              <a:t>(ЮНЕСКО-ООН, ЕС, Совет Европы, ОЭРС и др.) </a:t>
            </a:r>
          </a:p>
          <a:p>
            <a:pPr marL="82296" indent="0">
              <a:spcBef>
                <a:spcPts val="0"/>
              </a:spcBef>
              <a:buNone/>
            </a:pPr>
            <a:r>
              <a:rPr lang="ru-RU" sz="4600" dirty="0">
                <a:latin typeface="Arial Black" pitchFamily="34" charset="0"/>
              </a:rPr>
              <a:t>исследование компетентности как </a:t>
            </a:r>
            <a:r>
              <a:rPr lang="ru-RU" sz="4600" u="sng" dirty="0">
                <a:latin typeface="Arial Black" pitchFamily="34" charset="0"/>
              </a:rPr>
              <a:t>научной категории </a:t>
            </a:r>
            <a:r>
              <a:rPr lang="ru-RU" sz="4600" i="1" u="sng" dirty="0">
                <a:latin typeface="Arial Black" pitchFamily="34" charset="0"/>
              </a:rPr>
              <a:t>применительно к образованию</a:t>
            </a:r>
            <a:r>
              <a:rPr lang="ru-RU" sz="4600" dirty="0">
                <a:latin typeface="Arial Black" pitchFamily="34" charset="0"/>
              </a:rPr>
              <a:t>, </a:t>
            </a:r>
          </a:p>
          <a:p>
            <a:pPr marL="82296" indent="0">
              <a:spcBef>
                <a:spcPts val="0"/>
              </a:spcBef>
              <a:buNone/>
            </a:pPr>
            <a:r>
              <a:rPr lang="ru-RU" sz="4600" dirty="0">
                <a:solidFill>
                  <a:srgbClr val="FF0000"/>
                </a:solidFill>
                <a:latin typeface="Arial Black" pitchFamily="34" charset="0"/>
              </a:rPr>
              <a:t>	</a:t>
            </a:r>
          </a:p>
          <a:p>
            <a:pPr marL="82296" indent="0">
              <a:spcBef>
                <a:spcPts val="0"/>
              </a:spcBef>
              <a:buNone/>
            </a:pPr>
            <a:r>
              <a:rPr lang="ru-RU" sz="4600" dirty="0">
                <a:solidFill>
                  <a:srgbClr val="FF0000"/>
                </a:solidFill>
                <a:latin typeface="Arial Black" pitchFamily="34" charset="0"/>
              </a:rPr>
              <a:t>	Ч</a:t>
            </a:r>
            <a:r>
              <a:rPr lang="ru-RU" sz="4600" b="1" dirty="0">
                <a:solidFill>
                  <a:srgbClr val="FF0000"/>
                </a:solidFill>
                <a:latin typeface="Arial Black" pitchFamily="34" charset="0"/>
              </a:rPr>
              <a:t>етвертый этап</a:t>
            </a:r>
            <a:r>
              <a:rPr lang="ru-RU" sz="4600" dirty="0">
                <a:solidFill>
                  <a:srgbClr val="FF0000"/>
                </a:solidFill>
                <a:latin typeface="Arial Black" pitchFamily="34" charset="0"/>
              </a:rPr>
              <a:t> (с </a:t>
            </a:r>
            <a:r>
              <a:rPr lang="ru-RU" sz="4600" b="1" dirty="0">
                <a:solidFill>
                  <a:srgbClr val="FF0000"/>
                </a:solidFill>
                <a:latin typeface="Arial Black" pitchFamily="34" charset="0"/>
              </a:rPr>
              <a:t>начала XXI в.) – </a:t>
            </a:r>
          </a:p>
          <a:p>
            <a:pPr marL="82296" indent="0">
              <a:spcBef>
                <a:spcPts val="0"/>
              </a:spcBef>
              <a:buNone/>
            </a:pPr>
            <a:r>
              <a:rPr lang="ru-RU" sz="4600" i="1" dirty="0">
                <a:latin typeface="Arial Black" pitchFamily="34" charset="0"/>
              </a:rPr>
              <a:t>Модернизация национальных систем  образования стран СНГ </a:t>
            </a:r>
          </a:p>
          <a:p>
            <a:pPr marL="82296" indent="0">
              <a:spcBef>
                <a:spcPts val="0"/>
              </a:spcBef>
              <a:buNone/>
            </a:pPr>
            <a:r>
              <a:rPr lang="ru-RU" sz="4600" i="1" dirty="0">
                <a:latin typeface="Arial Black" pitchFamily="34" charset="0"/>
              </a:rPr>
              <a:t>на основе КП</a:t>
            </a:r>
          </a:p>
          <a:p>
            <a:pPr marL="82296" indent="0">
              <a:spcBef>
                <a:spcPts val="0"/>
              </a:spcBef>
              <a:buNone/>
            </a:pPr>
            <a:r>
              <a:rPr lang="ru-RU" sz="4600" dirty="0">
                <a:latin typeface="Arial Black" pitchFamily="34" charset="0"/>
              </a:rPr>
              <a:t>введение </a:t>
            </a:r>
            <a:r>
              <a:rPr lang="ru-RU" sz="4600" dirty="0" err="1">
                <a:latin typeface="Arial Black" pitchFamily="34" charset="0"/>
              </a:rPr>
              <a:t>компетентностного</a:t>
            </a:r>
            <a:r>
              <a:rPr lang="ru-RU" sz="4600" dirty="0">
                <a:latin typeface="Arial Black" pitchFamily="34" charset="0"/>
              </a:rPr>
              <a:t> подхода в содержание Национальных государственных </a:t>
            </a:r>
            <a:r>
              <a:rPr lang="ru-RU" sz="4600" i="1" u="sng" dirty="0">
                <a:latin typeface="Arial Black" pitchFamily="34" charset="0"/>
              </a:rPr>
              <a:t>образовательных стандартов </a:t>
            </a:r>
          </a:p>
          <a:p>
            <a:pPr marL="82296" indent="0">
              <a:spcBef>
                <a:spcPts val="0"/>
              </a:spcBef>
              <a:buNone/>
            </a:pPr>
            <a:endParaRPr lang="ru-RU" sz="4600" dirty="0"/>
          </a:p>
        </p:txBody>
      </p:sp>
    </p:spTree>
    <p:extLst>
      <p:ext uri="{BB962C8B-B14F-4D97-AF65-F5344CB8AC3E}">
        <p14:creationId xmlns:p14="http://schemas.microsoft.com/office/powerpoint/2010/main" val="20399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833" y="274638"/>
            <a:ext cx="9989855" cy="1043799"/>
          </a:xfrm>
          <a:solidFill>
            <a:srgbClr val="92D050"/>
          </a:solidFill>
        </p:spPr>
        <p:txBody>
          <a:bodyPr>
            <a:noAutofit/>
          </a:bodyPr>
          <a:lstStyle/>
          <a:p>
            <a:pPr lvl="0"/>
            <a:r>
              <a:rPr lang="ru-RU" sz="2000" dirty="0">
                <a:latin typeface="Arial Black" pitchFamily="34" charset="0"/>
              </a:rPr>
              <a:t>Доклад международной комиссии </a:t>
            </a:r>
            <a:r>
              <a:rPr lang="ru-RU" sz="2000" b="1" dirty="0">
                <a:latin typeface="Arial Black" pitchFamily="34" charset="0"/>
              </a:rPr>
              <a:t>ЮНЕСКО по образованию для XXI века  «Образование: сокрытое сокровище», 1996 г.</a:t>
            </a:r>
            <a:endParaRPr lang="ru-RU" sz="2000" dirty="0">
              <a:latin typeface="Arial Black" pitchFamily="34" charset="0"/>
            </a:endParaRPr>
          </a:p>
        </p:txBody>
      </p:sp>
      <p:sp>
        <p:nvSpPr>
          <p:cNvPr id="3" name="Объект 2"/>
          <p:cNvSpPr>
            <a:spLocks noGrp="1"/>
          </p:cNvSpPr>
          <p:nvPr>
            <p:ph sz="quarter" idx="13"/>
          </p:nvPr>
        </p:nvSpPr>
        <p:spPr>
          <a:xfrm>
            <a:off x="467832" y="1524000"/>
            <a:ext cx="9989855" cy="3268788"/>
          </a:xfrm>
        </p:spPr>
        <p:style>
          <a:lnRef idx="1">
            <a:schemeClr val="accent2"/>
          </a:lnRef>
          <a:fillRef idx="2">
            <a:schemeClr val="accent2"/>
          </a:fillRef>
          <a:effectRef idx="1">
            <a:schemeClr val="accent2"/>
          </a:effectRef>
          <a:fontRef idx="minor">
            <a:schemeClr val="dk1"/>
          </a:fontRef>
        </p:style>
        <p:txBody>
          <a:bodyPr>
            <a:noAutofit/>
          </a:bodyPr>
          <a:lstStyle/>
          <a:p>
            <a:pPr marL="356616" lvl="1" indent="0">
              <a:buNone/>
            </a:pPr>
            <a:r>
              <a:rPr lang="ru-RU" b="1" dirty="0">
                <a:latin typeface="Calibri" panose="020F0502020204030204" pitchFamily="34" charset="0"/>
                <a:cs typeface="Calibri" panose="020F0502020204030204" pitchFamily="34" charset="0"/>
              </a:rPr>
              <a:t> «Четыре столпа образования </a:t>
            </a:r>
          </a:p>
          <a:p>
            <a:pPr marL="356616" lvl="1" indent="0">
              <a:buNone/>
            </a:pPr>
            <a:r>
              <a:rPr lang="ru-RU" b="1" dirty="0">
                <a:latin typeface="Calibri" panose="020F0502020204030204" pitchFamily="34" charset="0"/>
                <a:cs typeface="Calibri" panose="020F0502020204030204" pitchFamily="34" charset="0"/>
              </a:rPr>
              <a:t>• Научиться познавать</a:t>
            </a:r>
          </a:p>
          <a:p>
            <a:pPr marL="356616" lvl="1" indent="0">
              <a:buNone/>
            </a:pPr>
            <a:r>
              <a:rPr lang="ru-RU" b="1" dirty="0">
                <a:latin typeface="Calibri" panose="020F0502020204030204" pitchFamily="34" charset="0"/>
                <a:cs typeface="Calibri" panose="020F0502020204030204" pitchFamily="34" charset="0"/>
              </a:rPr>
              <a:t> • Научиться делать (От понятия квалификации к понятию компетентности и др.) </a:t>
            </a:r>
          </a:p>
          <a:p>
            <a:pPr marL="356616" lvl="1" indent="0">
              <a:buNone/>
            </a:pPr>
            <a:r>
              <a:rPr lang="ru-RU" b="1" dirty="0">
                <a:latin typeface="Calibri" panose="020F0502020204030204" pitchFamily="34" charset="0"/>
                <a:cs typeface="Calibri" panose="020F0502020204030204" pitchFamily="34" charset="0"/>
              </a:rPr>
              <a:t>• Научиться жить вместе, научиться жить с другими (Открытие другого; Стремиться к достижению общих целей)</a:t>
            </a:r>
          </a:p>
          <a:p>
            <a:pPr marL="356616" lvl="1" indent="0">
              <a:buNone/>
            </a:pPr>
            <a:r>
              <a:rPr lang="ru-RU" b="1" dirty="0">
                <a:latin typeface="Calibri" panose="020F0502020204030204" pitchFamily="34" charset="0"/>
                <a:cs typeface="Calibri" panose="020F0502020204030204" pitchFamily="34" charset="0"/>
              </a:rPr>
              <a:t> • Учиться жить…»</a:t>
            </a:r>
            <a:endParaRPr lang="ru-RU" b="1" dirty="0">
              <a:solidFill>
                <a:srgbClr val="FF0000"/>
              </a:solidFill>
              <a:latin typeface="Calibri" panose="020F0502020204030204" pitchFamily="34" charset="0"/>
              <a:cs typeface="Calibri" panose="020F0502020204030204" pitchFamily="34" charset="0"/>
            </a:endParaRPr>
          </a:p>
          <a:p>
            <a:pPr marL="356616" lvl="1" indent="0">
              <a:buNone/>
            </a:pPr>
            <a:r>
              <a:rPr lang="ru-RU" b="1" dirty="0">
                <a:latin typeface="Calibri" panose="020F0502020204030204" pitchFamily="34" charset="0"/>
                <a:cs typeface="Calibri" panose="020F0502020204030204" pitchFamily="34" charset="0"/>
              </a:rPr>
              <a:t>(</a:t>
            </a:r>
            <a:r>
              <a:rPr lang="ru-RU" b="1" dirty="0" err="1">
                <a:latin typeface="Calibri" panose="020F0502020204030204" pitchFamily="34" charset="0"/>
                <a:cs typeface="Calibri" panose="020F0502020204030204" pitchFamily="34" charset="0"/>
              </a:rPr>
              <a:t>Ж.Делор</a:t>
            </a:r>
            <a:r>
              <a:rPr lang="ru-RU" b="1" dirty="0">
                <a:latin typeface="Calibri" panose="020F0502020204030204" pitchFamily="34" charset="0"/>
                <a:cs typeface="Calibri" panose="020F0502020204030204" pitchFamily="34" charset="0"/>
              </a:rPr>
              <a:t> председатель Международной комиссии ЮНЕСКО по проблемам образования в XXI в.) </a:t>
            </a:r>
          </a:p>
        </p:txBody>
      </p:sp>
      <p:sp>
        <p:nvSpPr>
          <p:cNvPr id="4" name="Прямоугольник: скругленные углы 3">
            <a:extLst>
              <a:ext uri="{FF2B5EF4-FFF2-40B4-BE49-F238E27FC236}">
                <a16:creationId xmlns:a16="http://schemas.microsoft.com/office/drawing/2014/main" id="{3F3C7C93-821B-4DAE-9ECA-7F024BD7180F}"/>
              </a:ext>
            </a:extLst>
          </p:cNvPr>
          <p:cNvSpPr/>
          <p:nvPr/>
        </p:nvSpPr>
        <p:spPr>
          <a:xfrm>
            <a:off x="5478026" y="4529470"/>
            <a:ext cx="4979661" cy="22328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616" lvl="1"/>
            <a:r>
              <a:rPr lang="ru-RU" sz="2400" b="1" dirty="0">
                <a:solidFill>
                  <a:srgbClr val="002060"/>
                </a:solidFill>
                <a:latin typeface="Arial Black" pitchFamily="34" charset="0"/>
              </a:rPr>
              <a:t>Четыре компетенции </a:t>
            </a:r>
            <a:r>
              <a:rPr lang="ru-RU" sz="2400" dirty="0">
                <a:solidFill>
                  <a:srgbClr val="002060"/>
                </a:solidFill>
                <a:latin typeface="Arial Black" pitchFamily="34" charset="0"/>
              </a:rPr>
              <a:t>глобального масштаба: </a:t>
            </a:r>
          </a:p>
          <a:p>
            <a:pPr marL="356616" lvl="1" indent="0">
              <a:buNone/>
            </a:pPr>
            <a:r>
              <a:rPr lang="ru-RU" sz="1400" b="1" dirty="0">
                <a:solidFill>
                  <a:srgbClr val="FF0000"/>
                </a:solidFill>
                <a:latin typeface="Arial Black" pitchFamily="34" charset="0"/>
              </a:rPr>
              <a:t>СОСУЩЕСТВОВАТЬ </a:t>
            </a:r>
          </a:p>
          <a:p>
            <a:pPr marL="356616" lvl="1" indent="0">
              <a:buNone/>
            </a:pPr>
            <a:r>
              <a:rPr lang="ru-RU" sz="1400" b="1" dirty="0">
                <a:solidFill>
                  <a:srgbClr val="FF0000"/>
                </a:solidFill>
                <a:latin typeface="Arial Black" pitchFamily="34" charset="0"/>
              </a:rPr>
              <a:t>УЧИТЬСЯ</a:t>
            </a:r>
          </a:p>
          <a:p>
            <a:pPr marL="356616" lvl="1" indent="0">
              <a:buNone/>
            </a:pPr>
            <a:r>
              <a:rPr lang="ru-RU" sz="1400" b="1" dirty="0">
                <a:solidFill>
                  <a:srgbClr val="FF0000"/>
                </a:solidFill>
                <a:latin typeface="Arial Black" pitchFamily="34" charset="0"/>
              </a:rPr>
              <a:t>РАБОТАТЬ</a:t>
            </a:r>
          </a:p>
          <a:p>
            <a:pPr marL="356616" lvl="1" indent="0">
              <a:buNone/>
            </a:pPr>
            <a:r>
              <a:rPr lang="ru-RU" sz="1400" b="1" dirty="0">
                <a:solidFill>
                  <a:srgbClr val="FF0000"/>
                </a:solidFill>
                <a:latin typeface="Arial Black" pitchFamily="34" charset="0"/>
              </a:rPr>
              <a:t>ЖИТЬ</a:t>
            </a:r>
          </a:p>
          <a:p>
            <a:pPr algn="ctr"/>
            <a:endParaRPr lang="ru-RU" dirty="0"/>
          </a:p>
        </p:txBody>
      </p:sp>
    </p:spTree>
    <p:extLst>
      <p:ext uri="{BB962C8B-B14F-4D97-AF65-F5344CB8AC3E}">
        <p14:creationId xmlns:p14="http://schemas.microsoft.com/office/powerpoint/2010/main" val="198357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019" y="274638"/>
            <a:ext cx="10255669" cy="1570186"/>
          </a:xfrm>
          <a:solidFill>
            <a:srgbClr val="92D050"/>
          </a:solidFill>
        </p:spPr>
        <p:txBody>
          <a:bodyPr>
            <a:noAutofit/>
          </a:bodyPr>
          <a:lstStyle/>
          <a:p>
            <a:pPr algn="ctr"/>
            <a:r>
              <a:rPr lang="ru-RU" sz="2400" b="1" dirty="0">
                <a:latin typeface="Arial Black" pitchFamily="34" charset="0"/>
              </a:rPr>
              <a:t>Лиссабонская конвенция</a:t>
            </a:r>
            <a:r>
              <a:rPr lang="ru-RU" sz="2400" dirty="0">
                <a:latin typeface="Arial Black" pitchFamily="34" charset="0"/>
              </a:rPr>
              <a:t> «О признании квалификаций, относящихся к высшему образованию в европейском регионе»  (1997) </a:t>
            </a:r>
          </a:p>
        </p:txBody>
      </p:sp>
      <p:sp>
        <p:nvSpPr>
          <p:cNvPr id="3" name="Объект 2"/>
          <p:cNvSpPr>
            <a:spLocks noGrp="1"/>
          </p:cNvSpPr>
          <p:nvPr>
            <p:ph sz="quarter" idx="13"/>
          </p:nvPr>
        </p:nvSpPr>
        <p:spPr>
          <a:xfrm>
            <a:off x="202019" y="2575035"/>
            <a:ext cx="10255668" cy="3090042"/>
          </a:xfrm>
        </p:spPr>
        <p:style>
          <a:lnRef idx="1">
            <a:schemeClr val="accent2"/>
          </a:lnRef>
          <a:fillRef idx="2">
            <a:schemeClr val="accent2"/>
          </a:fillRef>
          <a:effectRef idx="1">
            <a:schemeClr val="accent2"/>
          </a:effectRef>
          <a:fontRef idx="minor">
            <a:schemeClr val="dk1"/>
          </a:fontRef>
        </p:style>
        <p:txBody>
          <a:bodyPr>
            <a:normAutofit/>
          </a:bodyPr>
          <a:lstStyle/>
          <a:p>
            <a:r>
              <a:rPr lang="ru-RU" sz="2400" dirty="0">
                <a:latin typeface="Arial Black" pitchFamily="34" charset="0"/>
              </a:rPr>
              <a:t>Принята концепция международного </a:t>
            </a:r>
            <a:r>
              <a:rPr lang="ru-RU" sz="2400" dirty="0">
                <a:solidFill>
                  <a:srgbClr val="FF0000"/>
                </a:solidFill>
                <a:latin typeface="Arial Black" pitchFamily="34" charset="0"/>
              </a:rPr>
              <a:t>признания</a:t>
            </a:r>
            <a:r>
              <a:rPr lang="ru-RU" sz="2400" dirty="0">
                <a:latin typeface="Arial Black" pitchFamily="34" charset="0"/>
              </a:rPr>
              <a:t> результатов образования </a:t>
            </a:r>
          </a:p>
          <a:p>
            <a:endParaRPr lang="ru-RU" sz="2400" dirty="0">
              <a:latin typeface="Arial Black" pitchFamily="34" charset="0"/>
            </a:endParaRPr>
          </a:p>
          <a:p>
            <a:r>
              <a:rPr lang="ru-RU" sz="2400" dirty="0">
                <a:latin typeface="Arial Black" pitchFamily="34" charset="0"/>
              </a:rPr>
              <a:t>Поставлена задача разработки конвертируемых общепонятных </a:t>
            </a:r>
            <a:r>
              <a:rPr lang="ru-RU" sz="2400" dirty="0">
                <a:solidFill>
                  <a:srgbClr val="FF0000"/>
                </a:solidFill>
                <a:latin typeface="Arial Black" pitchFamily="34" charset="0"/>
              </a:rPr>
              <a:t>критериев</a:t>
            </a:r>
            <a:r>
              <a:rPr lang="ru-RU" sz="2400" dirty="0">
                <a:latin typeface="Arial Black" pitchFamily="34" charset="0"/>
              </a:rPr>
              <a:t> такого признания</a:t>
            </a:r>
          </a:p>
          <a:p>
            <a:pPr marL="82296" indent="0" algn="r">
              <a:buNone/>
            </a:pPr>
            <a:endParaRPr lang="ru-RU" dirty="0">
              <a:latin typeface="Arial Black" pitchFamily="34" charset="0"/>
            </a:endParaRPr>
          </a:p>
        </p:txBody>
      </p:sp>
    </p:spTree>
    <p:extLst>
      <p:ext uri="{BB962C8B-B14F-4D97-AF65-F5344CB8AC3E}">
        <p14:creationId xmlns:p14="http://schemas.microsoft.com/office/powerpoint/2010/main" val="1563058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455" y="398565"/>
            <a:ext cx="10026033" cy="1049235"/>
          </a:xfrm>
          <a:solidFill>
            <a:srgbClr val="92D050"/>
          </a:solidFill>
        </p:spPr>
        <p:txBody>
          <a:bodyPr>
            <a:normAutofit/>
          </a:bodyPr>
          <a:lstStyle/>
          <a:p>
            <a:pPr marL="0" indent="0" algn="ctr">
              <a:buNone/>
            </a:pPr>
            <a:r>
              <a:rPr lang="ru-RU" sz="2400" b="1" dirty="0">
                <a:latin typeface="Arial Black" pitchFamily="34" charset="0"/>
              </a:rPr>
              <a:t>Болонский процесс</a:t>
            </a:r>
            <a:r>
              <a:rPr lang="ru-RU" sz="2400" dirty="0">
                <a:latin typeface="Arial Black" pitchFamily="34" charset="0"/>
              </a:rPr>
              <a:t> </a:t>
            </a:r>
            <a:br>
              <a:rPr lang="ru-RU" sz="2400" dirty="0">
                <a:latin typeface="Arial Black" pitchFamily="34" charset="0"/>
              </a:rPr>
            </a:br>
            <a:r>
              <a:rPr lang="ru-RU" sz="2400" dirty="0">
                <a:latin typeface="Arial Black" pitchFamily="34" charset="0"/>
              </a:rPr>
              <a:t>(1999 г.) </a:t>
            </a:r>
          </a:p>
        </p:txBody>
      </p:sp>
      <p:sp>
        <p:nvSpPr>
          <p:cNvPr id="3" name="Объект 2"/>
          <p:cNvSpPr>
            <a:spLocks noGrp="1"/>
          </p:cNvSpPr>
          <p:nvPr>
            <p:ph sz="quarter" idx="13"/>
          </p:nvPr>
        </p:nvSpPr>
        <p:spPr>
          <a:xfrm>
            <a:off x="462455" y="1849821"/>
            <a:ext cx="10026033" cy="4609614"/>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marL="82296" indent="0">
              <a:buNone/>
            </a:pPr>
            <a:endParaRPr lang="ru-RU" dirty="0">
              <a:latin typeface="Arial Black" pitchFamily="34" charset="0"/>
            </a:endParaRPr>
          </a:p>
          <a:p>
            <a:pPr marL="82296" indent="0">
              <a:buNone/>
            </a:pPr>
            <a:r>
              <a:rPr lang="ru-RU" sz="3400" dirty="0">
                <a:solidFill>
                  <a:schemeClr val="tx1"/>
                </a:solidFill>
                <a:latin typeface="Arial Black" pitchFamily="34" charset="0"/>
              </a:rPr>
              <a:t>Переориентация образовательного процесса на  параметры компетенций и результатов  (новая методология получила </a:t>
            </a:r>
          </a:p>
          <a:p>
            <a:pPr marL="82296" indent="0">
              <a:buNone/>
            </a:pPr>
            <a:r>
              <a:rPr lang="ru-RU" sz="3400" dirty="0">
                <a:solidFill>
                  <a:schemeClr val="tx1"/>
                </a:solidFill>
                <a:latin typeface="Arial Black" pitchFamily="34" charset="0"/>
              </a:rPr>
              <a:t>название компетентностного подхода) </a:t>
            </a:r>
          </a:p>
          <a:p>
            <a:pPr marL="82296" indent="0">
              <a:buNone/>
            </a:pPr>
            <a:endParaRPr lang="ru-RU" dirty="0">
              <a:solidFill>
                <a:schemeClr val="tx1"/>
              </a:solidFill>
              <a:latin typeface="Arial Black" pitchFamily="34" charset="0"/>
            </a:endParaRPr>
          </a:p>
          <a:p>
            <a:pPr marL="82296" indent="0">
              <a:buNone/>
            </a:pPr>
            <a:r>
              <a:rPr lang="ru-RU" sz="4200" dirty="0">
                <a:solidFill>
                  <a:schemeClr val="tx1"/>
                </a:solidFill>
                <a:latin typeface="Arial Black" pitchFamily="34" charset="0"/>
              </a:rPr>
              <a:t>Предлагаемые классификации компетенций:</a:t>
            </a:r>
          </a:p>
          <a:p>
            <a:pPr lvl="1">
              <a:buFont typeface="Wingdings" pitchFamily="2" charset="2"/>
              <a:buChar char="q"/>
            </a:pPr>
            <a:endParaRPr lang="ru-RU" sz="2900" dirty="0">
              <a:solidFill>
                <a:schemeClr val="tx1"/>
              </a:solidFill>
              <a:latin typeface="Arial Black" pitchFamily="34" charset="0"/>
            </a:endParaRPr>
          </a:p>
          <a:p>
            <a:pPr marL="82296" indent="0">
              <a:buNone/>
            </a:pPr>
            <a:r>
              <a:rPr lang="ru-RU" sz="2900" dirty="0">
                <a:solidFill>
                  <a:schemeClr val="tx1"/>
                </a:solidFill>
                <a:latin typeface="Arial Black" pitchFamily="34" charset="0"/>
              </a:rPr>
              <a:t>В проекте TUNING (</a:t>
            </a:r>
            <a:r>
              <a:rPr lang="ru-RU" sz="2900" b="1" dirty="0">
                <a:solidFill>
                  <a:schemeClr val="tx1"/>
                </a:solidFill>
              </a:rPr>
              <a:t>направлен на сближение образовательных структур в странах-участницах Болонского процесса. В центре внимания -  результаты обучения и компетенции, посредством которых обеспечивается прозрачность европейской системы образования)</a:t>
            </a:r>
            <a:r>
              <a:rPr lang="ru-RU" sz="2900" b="1" dirty="0">
                <a:solidFill>
                  <a:schemeClr val="tx1"/>
                </a:solidFill>
                <a:latin typeface="Arial Black" pitchFamily="34" charset="0"/>
              </a:rPr>
              <a:t> </a:t>
            </a:r>
          </a:p>
          <a:p>
            <a:pPr lvl="1">
              <a:buFont typeface="Wingdings" pitchFamily="2" charset="2"/>
              <a:buChar char="q"/>
            </a:pPr>
            <a:r>
              <a:rPr lang="ru-RU" sz="2900" dirty="0">
                <a:solidFill>
                  <a:schemeClr val="tx1"/>
                </a:solidFill>
                <a:latin typeface="Arial Black" pitchFamily="34" charset="0"/>
              </a:rPr>
              <a:t>универсальные, т.е. общие для всех классификаций и предметов;</a:t>
            </a:r>
          </a:p>
          <a:p>
            <a:pPr lvl="1">
              <a:buFont typeface="Wingdings" pitchFamily="2" charset="2"/>
              <a:buChar char="q"/>
            </a:pPr>
            <a:r>
              <a:rPr lang="ru-RU" sz="2900" dirty="0">
                <a:solidFill>
                  <a:schemeClr val="tx1"/>
                </a:solidFill>
                <a:latin typeface="Arial Black" pitchFamily="34" charset="0"/>
              </a:rPr>
              <a:t>предметно-специализированные.</a:t>
            </a:r>
          </a:p>
          <a:p>
            <a:pPr lvl="1">
              <a:buFont typeface="Wingdings" pitchFamily="2" charset="2"/>
              <a:buChar char="q"/>
            </a:pPr>
            <a:endParaRPr lang="ru-RU" sz="3400" dirty="0">
              <a:latin typeface="Arial Black" pitchFamily="34" charset="0"/>
            </a:endParaRPr>
          </a:p>
          <a:p>
            <a:pPr marL="128016" indent="0">
              <a:buNone/>
            </a:pPr>
            <a:r>
              <a:rPr lang="ru-RU" sz="3800" dirty="0">
                <a:latin typeface="Arial Black" pitchFamily="34" charset="0"/>
              </a:rPr>
              <a:t>В современной образовательной практике</a:t>
            </a:r>
          </a:p>
          <a:p>
            <a:pPr lvl="1">
              <a:buFont typeface="Wingdings" pitchFamily="2" charset="2"/>
              <a:buChar char="q"/>
            </a:pPr>
            <a:r>
              <a:rPr lang="ru-RU" sz="2900" dirty="0">
                <a:solidFill>
                  <a:srgbClr val="002060"/>
                </a:solidFill>
                <a:latin typeface="Arial Black" pitchFamily="34" charset="0"/>
              </a:rPr>
              <a:t>Предметные, </a:t>
            </a:r>
            <a:r>
              <a:rPr lang="ru-RU" sz="2900" dirty="0" err="1">
                <a:solidFill>
                  <a:srgbClr val="002060"/>
                </a:solidFill>
                <a:latin typeface="Arial Black" pitchFamily="34" charset="0"/>
              </a:rPr>
              <a:t>метапредметные</a:t>
            </a:r>
            <a:r>
              <a:rPr lang="ru-RU" sz="2900" dirty="0">
                <a:solidFill>
                  <a:srgbClr val="002060"/>
                </a:solidFill>
                <a:latin typeface="Arial Black" pitchFamily="34" charset="0"/>
              </a:rPr>
              <a:t>, личностные (</a:t>
            </a:r>
            <a:r>
              <a:rPr lang="ru-RU" sz="2900" dirty="0" err="1">
                <a:solidFill>
                  <a:srgbClr val="002060"/>
                </a:solidFill>
                <a:latin typeface="Arial Black" pitchFamily="34" charset="0"/>
              </a:rPr>
              <a:t>межпредметные</a:t>
            </a:r>
            <a:r>
              <a:rPr lang="ru-RU" sz="2900" dirty="0">
                <a:solidFill>
                  <a:srgbClr val="002060"/>
                </a:solidFill>
                <a:latin typeface="Arial Black" pitchFamily="34" charset="0"/>
              </a:rPr>
              <a:t>, </a:t>
            </a:r>
            <a:r>
              <a:rPr lang="ru-RU" sz="2900" dirty="0" err="1">
                <a:solidFill>
                  <a:srgbClr val="002060"/>
                </a:solidFill>
                <a:latin typeface="Arial Black" pitchFamily="34" charset="0"/>
              </a:rPr>
              <a:t>надпредметные</a:t>
            </a:r>
            <a:r>
              <a:rPr lang="ru-RU" sz="2900" dirty="0">
                <a:solidFill>
                  <a:srgbClr val="002060"/>
                </a:solidFill>
                <a:latin typeface="Arial Black" pitchFamily="34" charset="0"/>
              </a:rPr>
              <a:t>); </a:t>
            </a:r>
          </a:p>
          <a:p>
            <a:pPr lvl="1">
              <a:buFont typeface="Wingdings" pitchFamily="2" charset="2"/>
              <a:buChar char="q"/>
            </a:pPr>
            <a:r>
              <a:rPr lang="ru-RU" sz="2900" dirty="0">
                <a:solidFill>
                  <a:srgbClr val="002060"/>
                </a:solidFill>
                <a:latin typeface="Arial Black" pitchFamily="34" charset="0"/>
              </a:rPr>
              <a:t>Ключевые, жизненные</a:t>
            </a:r>
          </a:p>
          <a:p>
            <a:pPr lvl="1">
              <a:buFont typeface="Wingdings" pitchFamily="2" charset="2"/>
              <a:buChar char="q"/>
            </a:pPr>
            <a:r>
              <a:rPr lang="ru-RU" sz="2900" dirty="0">
                <a:solidFill>
                  <a:srgbClr val="002060"/>
                </a:solidFill>
                <a:latin typeface="Arial Black" pitchFamily="34" charset="0"/>
              </a:rPr>
              <a:t>Общекультурные, образовательные</a:t>
            </a:r>
          </a:p>
          <a:p>
            <a:pPr marL="402336" lvl="1" indent="0">
              <a:buNone/>
            </a:pPr>
            <a:endParaRPr lang="ru-RU" sz="3400" dirty="0">
              <a:latin typeface="Arial Black" pitchFamily="34" charset="0"/>
            </a:endParaRPr>
          </a:p>
        </p:txBody>
      </p:sp>
      <p:sp>
        <p:nvSpPr>
          <p:cNvPr id="4" name="Прямоугольник: скругленные углы 3">
            <a:extLst>
              <a:ext uri="{FF2B5EF4-FFF2-40B4-BE49-F238E27FC236}">
                <a16:creationId xmlns:a16="http://schemas.microsoft.com/office/drawing/2014/main" id="{70CD9418-4242-4F9A-9CD7-77112F312C8C}"/>
              </a:ext>
            </a:extLst>
          </p:cNvPr>
          <p:cNvSpPr/>
          <p:nvPr/>
        </p:nvSpPr>
        <p:spPr>
          <a:xfrm>
            <a:off x="9599763" y="1000806"/>
            <a:ext cx="1996965" cy="14962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r">
              <a:buNone/>
            </a:pPr>
            <a:r>
              <a:rPr lang="ru-RU" sz="1200" i="1" dirty="0">
                <a:solidFill>
                  <a:srgbClr val="002060"/>
                </a:solidFill>
                <a:latin typeface="Arial Black" pitchFamily="34" charset="0"/>
              </a:rPr>
              <a:t>(Болонская декларация подписана Россией в 2003 г.,</a:t>
            </a:r>
          </a:p>
          <a:p>
            <a:pPr marL="82296" indent="0" algn="r">
              <a:buNone/>
            </a:pPr>
            <a:r>
              <a:rPr lang="ru-RU" sz="1200" i="1" dirty="0">
                <a:solidFill>
                  <a:srgbClr val="002060"/>
                </a:solidFill>
                <a:latin typeface="Arial Black" pitchFamily="34" charset="0"/>
              </a:rPr>
              <a:t>Беларусь – 2015-2018)</a:t>
            </a:r>
          </a:p>
          <a:p>
            <a:pPr algn="ctr"/>
            <a:endParaRPr lang="ru-RU" dirty="0"/>
          </a:p>
        </p:txBody>
      </p:sp>
    </p:spTree>
    <p:extLst>
      <p:ext uri="{BB962C8B-B14F-4D97-AF65-F5344CB8AC3E}">
        <p14:creationId xmlns:p14="http://schemas.microsoft.com/office/powerpoint/2010/main" val="1329317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78824" y="291535"/>
            <a:ext cx="10166580" cy="688180"/>
          </a:xfrm>
        </p:spPr>
        <p:txBody>
          <a:bodyPr>
            <a:noAutofit/>
          </a:bodyPr>
          <a:lstStyle/>
          <a:p>
            <a:pPr marL="0" indent="0">
              <a:buNone/>
            </a:pPr>
            <a:r>
              <a:rPr lang="ru-RU" sz="1800" b="1" dirty="0">
                <a:solidFill>
                  <a:srgbClr val="C00000"/>
                </a:solidFill>
                <a:latin typeface="Arial Black"/>
                <a:cs typeface="Arial Black"/>
              </a:rPr>
              <a:t>СИСТЕМА ОБРАЗОВАНИЯ И ПЕДАГОГИЧЕСКАЯ МЫСЛЬ В БЕЛАРУСИ </a:t>
            </a:r>
            <a:br>
              <a:rPr lang="ru-RU" sz="1800" b="1" dirty="0">
                <a:solidFill>
                  <a:srgbClr val="C00000"/>
                </a:solidFill>
                <a:latin typeface="Arial Black"/>
                <a:cs typeface="Arial Black"/>
              </a:rPr>
            </a:br>
            <a:r>
              <a:rPr lang="ru-RU" sz="1800" b="1" dirty="0">
                <a:solidFill>
                  <a:srgbClr val="C00000"/>
                </a:solidFill>
                <a:latin typeface="Arial Black"/>
                <a:cs typeface="Arial Black"/>
              </a:rPr>
              <a:t>(С 90-Х ГОДОВ ХХ ВЕКА ПО НАСТОЯЩЕЕ ВРЕМЯ)</a:t>
            </a:r>
            <a:br>
              <a:rPr lang="ru-RU" sz="1800" dirty="0">
                <a:solidFill>
                  <a:srgbClr val="C00000"/>
                </a:solidFill>
                <a:latin typeface="Arial Black"/>
                <a:cs typeface="Arial Black"/>
              </a:rPr>
            </a:br>
            <a:endParaRPr lang="ru-RU" sz="1200" dirty="0">
              <a:solidFill>
                <a:srgbClr val="C00000"/>
              </a:solidFill>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2501859741"/>
              </p:ext>
            </p:extLst>
          </p:nvPr>
        </p:nvGraphicFramePr>
        <p:xfrm>
          <a:off x="325821" y="979716"/>
          <a:ext cx="11609276" cy="5718244"/>
        </p:xfrm>
        <a:graphic>
          <a:graphicData uri="http://schemas.openxmlformats.org/drawingml/2006/table">
            <a:tbl>
              <a:tblPr firstRow="1" bandRow="1">
                <a:tableStyleId>{5C22544A-7EE6-4342-B048-85BDC9FD1C3A}</a:tableStyleId>
              </a:tblPr>
              <a:tblGrid>
                <a:gridCol w="2295964">
                  <a:extLst>
                    <a:ext uri="{9D8B030D-6E8A-4147-A177-3AD203B41FA5}">
                      <a16:colId xmlns:a16="http://schemas.microsoft.com/office/drawing/2014/main" val="20000"/>
                    </a:ext>
                  </a:extLst>
                </a:gridCol>
                <a:gridCol w="9313312">
                  <a:extLst>
                    <a:ext uri="{9D8B030D-6E8A-4147-A177-3AD203B41FA5}">
                      <a16:colId xmlns:a16="http://schemas.microsoft.com/office/drawing/2014/main" val="20001"/>
                    </a:ext>
                  </a:extLst>
                </a:gridCol>
              </a:tblGrid>
              <a:tr h="662070">
                <a:tc>
                  <a:txBody>
                    <a:bodyPr/>
                    <a:lstStyle/>
                    <a:p>
                      <a:pPr algn="ctr">
                        <a:spcAft>
                          <a:spcPts val="0"/>
                        </a:spcAft>
                      </a:pPr>
                      <a:r>
                        <a:rPr lang="ru-RU" sz="1600" i="1" dirty="0">
                          <a:solidFill>
                            <a:srgbClr val="FF0000"/>
                          </a:solidFill>
                          <a:effectLst/>
                          <a:latin typeface="Times New Roman"/>
                          <a:ea typeface="ＭＳ 明朝"/>
                          <a:cs typeface="Times New Roman"/>
                        </a:rPr>
                        <a:t>Основные нормативные правовые документы </a:t>
                      </a:r>
                      <a:endParaRPr lang="ru-RU" sz="1600" dirty="0">
                        <a:solidFill>
                          <a:srgbClr val="FF0000"/>
                        </a:solidFill>
                        <a:effectLst/>
                        <a:latin typeface="Cambria"/>
                        <a:ea typeface="ＭＳ 明朝"/>
                        <a:cs typeface="Times New Roman"/>
                      </a:endParaRPr>
                    </a:p>
                  </a:txBody>
                  <a:tcPr marL="68580" marR="68580" marT="0" marB="0">
                    <a:solidFill>
                      <a:srgbClr val="FFFF00"/>
                    </a:solidFill>
                  </a:tcPr>
                </a:tc>
                <a:tc>
                  <a:txBody>
                    <a:bodyPr/>
                    <a:lstStyle/>
                    <a:p>
                      <a:pPr algn="ctr">
                        <a:spcAft>
                          <a:spcPts val="0"/>
                        </a:spcAft>
                      </a:pPr>
                      <a:endParaRPr lang="ru-RU" sz="1600" dirty="0">
                        <a:solidFill>
                          <a:srgbClr val="FF0000"/>
                        </a:solidFill>
                        <a:effectLst/>
                        <a:latin typeface="Cambria"/>
                        <a:ea typeface="ＭＳ 明朝"/>
                        <a:cs typeface="Times New Roman"/>
                      </a:endParaRPr>
                    </a:p>
                  </a:txBody>
                  <a:tcPr marL="68580" marR="68580" marT="0" marB="0">
                    <a:solidFill>
                      <a:srgbClr val="FFFFFF"/>
                    </a:solidFill>
                  </a:tcPr>
                </a:tc>
                <a:extLst>
                  <a:ext uri="{0D108BD9-81ED-4DB2-BD59-A6C34878D82A}">
                    <a16:rowId xmlns:a16="http://schemas.microsoft.com/office/drawing/2014/main" val="10000"/>
                  </a:ext>
                </a:extLst>
              </a:tr>
              <a:tr h="740298">
                <a:tc>
                  <a:txBody>
                    <a:bodyPr/>
                    <a:lstStyle/>
                    <a:p>
                      <a:pPr>
                        <a:spcAft>
                          <a:spcPts val="0"/>
                        </a:spcAft>
                      </a:pPr>
                      <a:r>
                        <a:rPr lang="ru-RU" sz="1200" b="1" dirty="0">
                          <a:solidFill>
                            <a:srgbClr val="C00000"/>
                          </a:solidFill>
                          <a:effectLst/>
                          <a:latin typeface="Calibri" panose="020F0502020204030204" pitchFamily="34" charset="0"/>
                          <a:ea typeface="ＭＳ 明朝"/>
                          <a:cs typeface="Calibri" panose="020F0502020204030204" pitchFamily="34" charset="0"/>
                        </a:rPr>
                        <a:t>Закон Республики Беларусь «Об образовании» </a:t>
                      </a:r>
                    </a:p>
                  </a:txBody>
                  <a:tcPr marL="68580" marR="68580" marT="0" marB="0">
                    <a:solidFill>
                      <a:srgbClr val="FFFFFF"/>
                    </a:solidFill>
                  </a:tcPr>
                </a:tc>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принят в 1991 году (упразднен после введения</a:t>
                      </a:r>
                    </a:p>
                    <a:p>
                      <a:pPr>
                        <a:spcAft>
                          <a:spcPts val="0"/>
                        </a:spcAft>
                      </a:pPr>
                      <a:r>
                        <a:rPr lang="ru-RU" sz="1400" b="1" dirty="0">
                          <a:solidFill>
                            <a:srgbClr val="C00000"/>
                          </a:solidFill>
                          <a:latin typeface="Calibri" panose="020F0502020204030204" pitchFamily="34" charset="0"/>
                          <a:cs typeface="Calibri" panose="020F0502020204030204" pitchFamily="34" charset="0"/>
                        </a:rPr>
                        <a:t>Кодекса Республики Беларусь об образовании )</a:t>
                      </a:r>
                      <a:r>
                        <a:rPr lang="ru-RU" sz="1400" b="1" dirty="0">
                          <a:solidFill>
                            <a:srgbClr val="C00000"/>
                          </a:solidFill>
                          <a:effectLst/>
                          <a:latin typeface="Calibri" panose="020F0502020204030204" pitchFamily="34" charset="0"/>
                          <a:ea typeface="ＭＳ 明朝"/>
                          <a:cs typeface="Calibri" panose="020F0502020204030204" pitchFamily="34" charset="0"/>
                        </a:rPr>
                        <a:t>. </a:t>
                      </a:r>
                    </a:p>
                  </a:txBody>
                  <a:tcPr marL="68580" marR="68580" marT="0" marB="0">
                    <a:solidFill>
                      <a:srgbClr val="FFFFFF"/>
                    </a:solidFill>
                  </a:tcPr>
                </a:tc>
                <a:extLst>
                  <a:ext uri="{0D108BD9-81ED-4DB2-BD59-A6C34878D82A}">
                    <a16:rowId xmlns:a16="http://schemas.microsoft.com/office/drawing/2014/main" val="1864284221"/>
                  </a:ext>
                </a:extLst>
              </a:tr>
              <a:tr h="740298">
                <a:tc>
                  <a:txBody>
                    <a:bodyPr/>
                    <a:lstStyle/>
                    <a:p>
                      <a:pPr>
                        <a:spcAft>
                          <a:spcPts val="0"/>
                        </a:spcAft>
                      </a:pPr>
                      <a:r>
                        <a:rPr lang="ru-RU" sz="1200" b="1" dirty="0">
                          <a:solidFill>
                            <a:srgbClr val="C00000"/>
                          </a:solidFill>
                          <a:effectLst/>
                          <a:latin typeface="Calibri" panose="020F0502020204030204" pitchFamily="34" charset="0"/>
                          <a:ea typeface="ＭＳ 明朝"/>
                          <a:cs typeface="Calibri" panose="020F0502020204030204" pitchFamily="34" charset="0"/>
                        </a:rPr>
                        <a:t>Закон Республики Беларусь «О правах ребенка» </a:t>
                      </a:r>
                    </a:p>
                  </a:txBody>
                  <a:tcPr marL="68580" marR="68580" marT="0" marB="0">
                    <a:solidFill>
                      <a:srgbClr val="FFFFFF"/>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принят в 1993 году, состоит из 3х статей, основанных на Конвенции о правах детей, Конституции Республики Беларусь. Включает четыре раздела: общие положения, ребенок и семья, ребенок и общество, ребенок в неблагоприятных условиях и экстремальных ситуациях, заключительные положения.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4"/>
                  </a:ext>
                </a:extLst>
              </a:tr>
              <a:tr h="976411">
                <a:tc>
                  <a:txBody>
                    <a:bodyPr/>
                    <a:lstStyle/>
                    <a:p>
                      <a:pPr>
                        <a:spcAft>
                          <a:spcPts val="0"/>
                        </a:spcAft>
                      </a:pPr>
                      <a:r>
                        <a:rPr lang="ru-RU" sz="1200" b="1" dirty="0">
                          <a:solidFill>
                            <a:srgbClr val="C00000"/>
                          </a:solidFill>
                          <a:effectLst/>
                          <a:latin typeface="Calibri" panose="020F0502020204030204" pitchFamily="34" charset="0"/>
                          <a:ea typeface="ＭＳ 明朝"/>
                          <a:cs typeface="Calibri" panose="020F0502020204030204" pitchFamily="34" charset="0"/>
                        </a:rPr>
                        <a:t>«Концепция воспитания детей и учащейся молодежи в Республике Беларусь» </a:t>
                      </a:r>
                    </a:p>
                  </a:txBody>
                  <a:tcPr marL="68580" marR="68580" marT="0" marB="0">
                    <a:solidFill>
                      <a:srgbClr val="FFFFFF"/>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принята в 1999 году. Состоит из четырех разделов, в которых раскрывается состояние воспитательной работы на современном этапе, теоретико-методологические основы современного воспитания, содержание воспитания, технология воспитательного процесса.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6"/>
                  </a:ext>
                </a:extLst>
              </a:tr>
              <a:tr h="702151">
                <a:tc>
                  <a:txBody>
                    <a:bodyPr/>
                    <a:lstStyle/>
                    <a:p>
                      <a:pPr>
                        <a:spcAft>
                          <a:spcPts val="0"/>
                        </a:spcAft>
                      </a:pPr>
                      <a:r>
                        <a:rPr lang="ru-RU" sz="1200" b="1" dirty="0">
                          <a:solidFill>
                            <a:srgbClr val="C00000"/>
                          </a:solidFill>
                          <a:effectLst/>
                          <a:latin typeface="Calibri" panose="020F0502020204030204" pitchFamily="34" charset="0"/>
                          <a:ea typeface="ＭＳ 明朝"/>
                          <a:cs typeface="Calibri" panose="020F0502020204030204" pitchFamily="34" charset="0"/>
                        </a:rPr>
                        <a:t>«Концепция реформы общеобразовательной средней школы» </a:t>
                      </a:r>
                    </a:p>
                  </a:txBody>
                  <a:tcPr marL="68580" marR="68580" marT="0" marB="0">
                    <a:solidFill>
                      <a:srgbClr val="FFFFFF"/>
                    </a:solidFill>
                  </a:tcPr>
                </a:tc>
                <a:tc>
                  <a:txBody>
                    <a:bodyPr/>
                    <a:lstStyle/>
                    <a:p>
                      <a:pPr>
                        <a:spcAft>
                          <a:spcPts val="0"/>
                        </a:spcAft>
                      </a:pPr>
                      <a:r>
                        <a:rPr lang="ru-RU" sz="1400" b="1" dirty="0">
                          <a:solidFill>
                            <a:srgbClr val="000000"/>
                          </a:solidFill>
                          <a:effectLst/>
                          <a:latin typeface="Calibri" panose="020F0502020204030204" pitchFamily="34" charset="0"/>
                          <a:ea typeface="ＭＳ 明朝"/>
                          <a:cs typeface="Calibri" panose="020F0502020204030204" pitchFamily="34" charset="0"/>
                        </a:rPr>
                        <a:t>принята в 1996 году. Включает четыре раздела, в которых дается общая характеристика образования в Республике Беларусь, излагаются цели и принципы реформы, анализируется структура 12-летнего общего образования, профессионального образования и требования к содержанию и организации учебно-воспитательного процесса. </a:t>
                      </a:r>
                      <a:endParaRPr lang="ru-RU" sz="14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7"/>
                  </a:ext>
                </a:extLst>
              </a:tr>
              <a:tr h="913783">
                <a:tc>
                  <a:txBody>
                    <a:bodyPr/>
                    <a:lstStyle/>
                    <a:p>
                      <a:pPr>
                        <a:spcAft>
                          <a:spcPts val="0"/>
                        </a:spcAft>
                      </a:pPr>
                      <a:r>
                        <a:rPr lang="ru-RU" sz="1200" b="1" dirty="0">
                          <a:solidFill>
                            <a:srgbClr val="C00000"/>
                          </a:solidFill>
                          <a:effectLst/>
                          <a:latin typeface="Calibri" panose="020F0502020204030204" pitchFamily="34" charset="0"/>
                          <a:ea typeface="ＭＳ 明朝"/>
                          <a:cs typeface="Calibri" panose="020F0502020204030204" pitchFamily="34" charset="0"/>
                        </a:rPr>
                        <a:t>Кодекс Республики Беларусь «Об образовании» </a:t>
                      </a:r>
                    </a:p>
                  </a:txBody>
                  <a:tcPr marL="68580" marR="68580" marT="0" marB="0">
                    <a:solidFill>
                      <a:srgbClr val="FFFFFF"/>
                    </a:solidFill>
                  </a:tcPr>
                </a:tc>
                <a:tc>
                  <a:txBody>
                    <a:bodyPr/>
                    <a:lstStyle/>
                    <a:p>
                      <a:pPr>
                        <a:spcAft>
                          <a:spcPts val="0"/>
                        </a:spcAft>
                      </a:pPr>
                      <a:r>
                        <a:rPr lang="ru-RU" sz="1400" b="1" dirty="0">
                          <a:solidFill>
                            <a:srgbClr val="C00000"/>
                          </a:solidFill>
                          <a:effectLst/>
                          <a:latin typeface="Calibri" panose="020F0502020204030204" pitchFamily="34" charset="0"/>
                          <a:ea typeface="ＭＳ 明朝"/>
                          <a:cs typeface="Calibri" panose="020F0502020204030204" pitchFamily="34" charset="0"/>
                        </a:rPr>
                        <a:t>принят в 2010 (введен в действие в 2011 г. ), дополнения и изменения (практически ежегодно)</a:t>
                      </a:r>
                    </a:p>
                  </a:txBody>
                  <a:tcPr marL="68580" marR="68580" marT="0" marB="0">
                    <a:solidFill>
                      <a:srgbClr val="FFFFFF"/>
                    </a:solidFill>
                  </a:tcPr>
                </a:tc>
                <a:extLst>
                  <a:ext uri="{0D108BD9-81ED-4DB2-BD59-A6C34878D82A}">
                    <a16:rowId xmlns:a16="http://schemas.microsoft.com/office/drawing/2014/main" val="4168142036"/>
                  </a:ext>
                </a:extLst>
              </a:tr>
              <a:tr h="913783">
                <a:tc>
                  <a:txBody>
                    <a:bodyPr/>
                    <a:lstStyle/>
                    <a:p>
                      <a:pPr>
                        <a:spcAft>
                          <a:spcPts val="0"/>
                        </a:spcAft>
                      </a:pPr>
                      <a:endParaRPr lang="ru-RU" sz="1600" dirty="0">
                        <a:effectLst/>
                        <a:latin typeface="Cambria"/>
                        <a:ea typeface="ＭＳ 明朝"/>
                        <a:cs typeface="Times New Roman"/>
                      </a:endParaRPr>
                    </a:p>
                  </a:txBody>
                  <a:tcPr marL="68580" marR="68580" marT="0" marB="0">
                    <a:solidFill>
                      <a:srgbClr val="FFFFFF"/>
                    </a:solidFill>
                  </a:tcPr>
                </a:tc>
                <a:tc>
                  <a:txBody>
                    <a:bodyPr/>
                    <a:lstStyle/>
                    <a:p>
                      <a:pPr>
                        <a:spcAft>
                          <a:spcPts val="0"/>
                        </a:spcAft>
                      </a:pPr>
                      <a:endParaRPr lang="ru-RU" sz="1600" dirty="0">
                        <a:effectLst/>
                        <a:latin typeface="Cambria"/>
                        <a:ea typeface="ＭＳ 明朝"/>
                        <a:cs typeface="Times New Roman"/>
                      </a:endParaRPr>
                    </a:p>
                  </a:txBody>
                  <a:tcPr marL="68580" marR="68580" marT="0" marB="0">
                    <a:solidFill>
                      <a:srgbClr val="FFFFFF"/>
                    </a:solidFill>
                  </a:tcPr>
                </a:tc>
                <a:extLst>
                  <a:ext uri="{0D108BD9-81ED-4DB2-BD59-A6C34878D82A}">
                    <a16:rowId xmlns:a16="http://schemas.microsoft.com/office/drawing/2014/main" val="3263504318"/>
                  </a:ext>
                </a:extLst>
              </a:tr>
            </a:tbl>
          </a:graphicData>
        </a:graphic>
      </p:graphicFrame>
      <p:sp>
        <p:nvSpPr>
          <p:cNvPr id="3" name="Прямоугольник: скругленные углы 2">
            <a:extLst>
              <a:ext uri="{FF2B5EF4-FFF2-40B4-BE49-F238E27FC236}">
                <a16:creationId xmlns:a16="http://schemas.microsoft.com/office/drawing/2014/main" id="{7404AC79-3B26-441F-B570-F8AC8779C3ED}"/>
              </a:ext>
            </a:extLst>
          </p:cNvPr>
          <p:cNvSpPr/>
          <p:nvPr/>
        </p:nvSpPr>
        <p:spPr>
          <a:xfrm>
            <a:off x="8444613" y="1024009"/>
            <a:ext cx="3122023" cy="128223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0000"/>
                </a:solidFill>
                <a:latin typeface="Arial Black"/>
                <a:cs typeface="Arial Black"/>
              </a:rPr>
              <a:t>Провозглашение государственного суверенитета Беларуси (Республика Беларусь 19.09.1991) </a:t>
            </a:r>
            <a:endParaRPr lang="ru-RU" sz="1600" dirty="0"/>
          </a:p>
        </p:txBody>
      </p:sp>
      <p:sp>
        <p:nvSpPr>
          <p:cNvPr id="6" name="Прямоугольник: скругленные углы 5">
            <a:extLst>
              <a:ext uri="{FF2B5EF4-FFF2-40B4-BE49-F238E27FC236}">
                <a16:creationId xmlns:a16="http://schemas.microsoft.com/office/drawing/2014/main" id="{57B18108-67A4-497B-B1F9-DBB878A7D7D9}"/>
              </a:ext>
            </a:extLst>
          </p:cNvPr>
          <p:cNvSpPr/>
          <p:nvPr/>
        </p:nvSpPr>
        <p:spPr>
          <a:xfrm>
            <a:off x="4287379" y="5783225"/>
            <a:ext cx="3278776" cy="845286"/>
          </a:xfrm>
          <a:prstGeom prst="roundRect">
            <a:avLst/>
          </a:prstGeom>
          <a:solidFill>
            <a:schemeClr val="accent5">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КОНЦЕПЦИЯ развития системы образования Республики Беларусь до 2030 года </a:t>
            </a:r>
            <a:endParaRPr lang="ru-RU" sz="1400" dirty="0"/>
          </a:p>
        </p:txBody>
      </p:sp>
      <p:sp>
        <p:nvSpPr>
          <p:cNvPr id="7" name="Прямоугольник: скругленные углы 6">
            <a:extLst>
              <a:ext uri="{FF2B5EF4-FFF2-40B4-BE49-F238E27FC236}">
                <a16:creationId xmlns:a16="http://schemas.microsoft.com/office/drawing/2014/main" id="{C6C3B88B-7738-4220-A0FD-45A6FC740F36}"/>
              </a:ext>
            </a:extLst>
          </p:cNvPr>
          <p:cNvSpPr/>
          <p:nvPr/>
        </p:nvSpPr>
        <p:spPr>
          <a:xfrm>
            <a:off x="653158" y="5844895"/>
            <a:ext cx="3278776" cy="783616"/>
          </a:xfrm>
          <a:prstGeom prst="roundRect">
            <a:avLst/>
          </a:prstGeom>
          <a:solidFill>
            <a:schemeClr val="accent5">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Государственная программа «Образование и молодежная политика» на 2021-2025 гг. </a:t>
            </a:r>
            <a:endParaRPr lang="ru-RU" sz="1400" dirty="0"/>
          </a:p>
        </p:txBody>
      </p:sp>
      <p:sp>
        <p:nvSpPr>
          <p:cNvPr id="8" name="Прямоугольник: скругленные углы 7">
            <a:extLst>
              <a:ext uri="{FF2B5EF4-FFF2-40B4-BE49-F238E27FC236}">
                <a16:creationId xmlns:a16="http://schemas.microsoft.com/office/drawing/2014/main" id="{87869BEC-6E01-4F80-A982-95525B8D99F3}"/>
              </a:ext>
            </a:extLst>
          </p:cNvPr>
          <p:cNvSpPr/>
          <p:nvPr/>
        </p:nvSpPr>
        <p:spPr>
          <a:xfrm>
            <a:off x="8195854" y="5837907"/>
            <a:ext cx="3278776" cy="845285"/>
          </a:xfrm>
          <a:prstGeom prst="roundRect">
            <a:avLst/>
          </a:prstGeom>
          <a:solidFill>
            <a:schemeClr val="accent5">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Стратегия развития государственной молодежной политики Республики Беларусь до 2030 года, </a:t>
            </a:r>
            <a:endParaRPr lang="ru-RU" sz="1400" dirty="0"/>
          </a:p>
        </p:txBody>
      </p:sp>
    </p:spTree>
    <p:extLst>
      <p:ext uri="{BB962C8B-B14F-4D97-AF65-F5344CB8AC3E}">
        <p14:creationId xmlns:p14="http://schemas.microsoft.com/office/powerpoint/2010/main" val="978175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85009" y="282005"/>
            <a:ext cx="11576066" cy="770732"/>
          </a:xfrm>
        </p:spPr>
        <p:txBody>
          <a:bodyPr>
            <a:noAutofit/>
          </a:bodyPr>
          <a:lstStyle/>
          <a:p>
            <a:pPr marL="0" indent="0" algn="ctr">
              <a:buNone/>
            </a:pPr>
            <a:r>
              <a:rPr lang="ru-RU" sz="2400" b="1" dirty="0">
                <a:solidFill>
                  <a:srgbClr val="C00000"/>
                </a:solidFill>
                <a:latin typeface="Arial Black"/>
                <a:cs typeface="Arial Black"/>
              </a:rPr>
              <a:t>РЕФОРМА ОБРАЗОВАНИЯ В РЕСПУБЛИКЕ БЕЛАРУСЬ </a:t>
            </a:r>
            <a:br>
              <a:rPr lang="ru-RU" sz="2400" b="1" dirty="0">
                <a:solidFill>
                  <a:srgbClr val="C00000"/>
                </a:solidFill>
                <a:latin typeface="Arial Black"/>
                <a:cs typeface="Arial Black"/>
              </a:rPr>
            </a:br>
            <a:r>
              <a:rPr lang="ru-RU" sz="2400" b="1" dirty="0">
                <a:solidFill>
                  <a:srgbClr val="C00000"/>
                </a:solidFill>
                <a:latin typeface="Arial Black"/>
                <a:cs typeface="Arial Black"/>
              </a:rPr>
              <a:t>1990-</a:t>
            </a:r>
            <a:r>
              <a:rPr lang="ru-RU" sz="1600" b="1" dirty="0">
                <a:solidFill>
                  <a:srgbClr val="C00000"/>
                </a:solidFill>
                <a:latin typeface="Arial Black"/>
                <a:cs typeface="Arial Black"/>
              </a:rPr>
              <a:t>е гг.</a:t>
            </a:r>
            <a:br>
              <a:rPr lang="ru-RU" sz="2400" dirty="0">
                <a:solidFill>
                  <a:srgbClr val="C00000"/>
                </a:solidFill>
                <a:latin typeface="Arial Black"/>
                <a:cs typeface="Arial Black"/>
              </a:rPr>
            </a:br>
            <a:endParaRPr lang="ru-RU" sz="2400" dirty="0">
              <a:solidFill>
                <a:srgbClr val="C00000"/>
              </a:solidFill>
              <a:latin typeface="Arial Black"/>
              <a:cs typeface="Arial Black"/>
            </a:endParaRPr>
          </a:p>
        </p:txBody>
      </p:sp>
      <p:sp>
        <p:nvSpPr>
          <p:cNvPr id="3" name="Содержимое 2"/>
          <p:cNvSpPr>
            <a:spLocks noGrp="1"/>
          </p:cNvSpPr>
          <p:nvPr>
            <p:ph sz="quarter" idx="13"/>
          </p:nvPr>
        </p:nvSpPr>
        <p:spPr>
          <a:xfrm>
            <a:off x="924911" y="1639613"/>
            <a:ext cx="9785130" cy="4721997"/>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800" b="1" dirty="0">
                <a:solidFill>
                  <a:srgbClr val="C00000"/>
                </a:solidFill>
                <a:latin typeface="Arial Black"/>
                <a:cs typeface="Arial Black"/>
              </a:rPr>
              <a:t>Цель реформы: </a:t>
            </a:r>
            <a:endParaRPr lang="ru-RU" sz="1800" dirty="0">
              <a:solidFill>
                <a:srgbClr val="C00000"/>
              </a:solidFill>
              <a:latin typeface="Arial Black"/>
              <a:cs typeface="Arial Black"/>
            </a:endParaRPr>
          </a:p>
          <a:p>
            <a:pPr marL="400050" lvl="1" indent="0">
              <a:buNone/>
            </a:pPr>
            <a:r>
              <a:rPr lang="ru-RU" sz="1600" dirty="0">
                <a:solidFill>
                  <a:srgbClr val="C00000"/>
                </a:solidFill>
                <a:latin typeface="Arial Black"/>
                <a:cs typeface="Arial Black"/>
              </a:rPr>
              <a:t> вывод государственной системы образования на мировой уровень; </a:t>
            </a:r>
          </a:p>
          <a:p>
            <a:pPr marL="400050" lvl="1" indent="0">
              <a:buNone/>
            </a:pPr>
            <a:r>
              <a:rPr lang="ru-RU" sz="1600" dirty="0">
                <a:solidFill>
                  <a:srgbClr val="C00000"/>
                </a:solidFill>
                <a:latin typeface="Arial Black"/>
                <a:cs typeface="Arial Black"/>
              </a:rPr>
              <a:t> повышение ее престижа; </a:t>
            </a:r>
          </a:p>
          <a:p>
            <a:pPr marL="400050" lvl="1" indent="0">
              <a:buNone/>
            </a:pPr>
            <a:r>
              <a:rPr lang="ru-RU" sz="1600" dirty="0">
                <a:solidFill>
                  <a:srgbClr val="C00000"/>
                </a:solidFill>
                <a:latin typeface="Arial Black"/>
                <a:cs typeface="Arial Black"/>
              </a:rPr>
              <a:t> закрепление за сферой образования статуса приоритета в государстве и обществе. </a:t>
            </a:r>
          </a:p>
          <a:p>
            <a:pPr marL="0" indent="0">
              <a:buNone/>
            </a:pPr>
            <a:r>
              <a:rPr lang="ru-RU" sz="1800" dirty="0">
                <a:latin typeface="Arial Black"/>
                <a:cs typeface="Arial Black"/>
              </a:rPr>
              <a:t> </a:t>
            </a:r>
            <a:r>
              <a:rPr lang="ru-RU" sz="1800" b="1" dirty="0">
                <a:latin typeface="Arial Black"/>
                <a:cs typeface="Arial Black"/>
              </a:rPr>
              <a:t>Принципы реформирования: </a:t>
            </a:r>
            <a:endParaRPr lang="ru-RU" sz="1800" dirty="0">
              <a:latin typeface="Arial Black"/>
              <a:cs typeface="Arial Black"/>
            </a:endParaRPr>
          </a:p>
          <a:p>
            <a:pPr marL="400050" lvl="1" indent="0">
              <a:buNone/>
            </a:pPr>
            <a:r>
              <a:rPr lang="ru-RU" sz="1600" dirty="0">
                <a:latin typeface="Arial Black"/>
                <a:cs typeface="Arial Black"/>
              </a:rPr>
              <a:t> доступность образования, одинаковые права на образование независимо от национальности, религиозной, социальной принадлежности, места жительства и материального положения; </a:t>
            </a:r>
          </a:p>
          <a:p>
            <a:pPr marL="400050" lvl="1" indent="0">
              <a:buNone/>
            </a:pPr>
            <a:r>
              <a:rPr lang="ru-RU" sz="1600" dirty="0">
                <a:latin typeface="Arial Black"/>
                <a:cs typeface="Arial Black"/>
              </a:rPr>
              <a:t> национально-культурная и региональная основа образования; </a:t>
            </a:r>
          </a:p>
          <a:p>
            <a:pPr marL="400050" lvl="1" indent="0">
              <a:buNone/>
            </a:pPr>
            <a:r>
              <a:rPr lang="ru-RU" sz="1600" dirty="0">
                <a:latin typeface="Arial Black"/>
                <a:cs typeface="Arial Black"/>
              </a:rPr>
              <a:t> гуманизация,  гуманитаризация и демократизация образования; </a:t>
            </a:r>
          </a:p>
          <a:p>
            <a:pPr marL="400050" lvl="1" indent="0">
              <a:buNone/>
            </a:pPr>
            <a:r>
              <a:rPr lang="ru-RU" sz="1600" dirty="0">
                <a:latin typeface="Arial Black"/>
                <a:cs typeface="Arial Black"/>
              </a:rPr>
              <a:t> единство образовательных и воспитательных задач; </a:t>
            </a:r>
          </a:p>
          <a:p>
            <a:pPr marL="400050" lvl="1" indent="0">
              <a:buNone/>
            </a:pPr>
            <a:r>
              <a:rPr lang="ru-RU" sz="1600" dirty="0">
                <a:latin typeface="Arial Black"/>
                <a:cs typeface="Arial Black"/>
              </a:rPr>
              <a:t> вариативность путей получения образования; </a:t>
            </a:r>
          </a:p>
          <a:p>
            <a:pPr marL="400050" lvl="1" indent="0">
              <a:buNone/>
            </a:pPr>
            <a:r>
              <a:rPr lang="ru-RU" sz="1600" dirty="0">
                <a:latin typeface="Arial Black"/>
                <a:cs typeface="Arial Black"/>
              </a:rPr>
              <a:t> охрана здоровья младшего поколения; </a:t>
            </a:r>
          </a:p>
          <a:p>
            <a:pPr marL="400050" lvl="1" indent="0">
              <a:buNone/>
            </a:pPr>
            <a:r>
              <a:rPr lang="ru-RU" sz="1600" dirty="0">
                <a:latin typeface="Arial Black"/>
                <a:cs typeface="Arial Black"/>
              </a:rPr>
              <a:t> непрерывность образования и преемственность его ступеней. </a:t>
            </a:r>
          </a:p>
          <a:p>
            <a:pPr marL="400050" lvl="1" indent="0">
              <a:buNone/>
            </a:pPr>
            <a:r>
              <a:rPr lang="ru-RU" sz="1800" dirty="0">
                <a:latin typeface="Arial Black"/>
                <a:cs typeface="Arial Black"/>
              </a:rPr>
              <a:t> </a:t>
            </a:r>
          </a:p>
          <a:p>
            <a:endParaRPr lang="ru-RU" sz="1800" dirty="0"/>
          </a:p>
        </p:txBody>
      </p:sp>
    </p:spTree>
    <p:extLst>
      <p:ext uri="{BB962C8B-B14F-4D97-AF65-F5344CB8AC3E}">
        <p14:creationId xmlns:p14="http://schemas.microsoft.com/office/powerpoint/2010/main" val="19834298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4BB73-850C-4ED7-953B-36CE8D57C4BC}"/>
              </a:ext>
            </a:extLst>
          </p:cNvPr>
          <p:cNvSpPr>
            <a:spLocks noGrp="1"/>
          </p:cNvSpPr>
          <p:nvPr>
            <p:ph type="title"/>
          </p:nvPr>
        </p:nvSpPr>
        <p:spPr>
          <a:xfrm>
            <a:off x="1122645" y="112558"/>
            <a:ext cx="9605635" cy="906345"/>
          </a:xfrm>
        </p:spPr>
        <p:txBody>
          <a:bodyPr>
            <a:noAutofit/>
          </a:bodyPr>
          <a:lstStyle/>
          <a:p>
            <a:pPr marL="0" indent="0">
              <a:buNone/>
            </a:pPr>
            <a:r>
              <a:rPr lang="ru-RU" sz="2400" b="1" dirty="0">
                <a:latin typeface="Arial Black"/>
                <a:cs typeface="Arial Black"/>
              </a:rPr>
              <a:t>ОСНОВНЫЕ НАПРАВЛЕНИЯ РЕФОРМЫ ОБРАЗОВАНИЯ В РЕСПУБЛИКЕ БЕЛАРУСЬ (1990-е гг.)</a:t>
            </a:r>
            <a:endParaRPr lang="ru-RU" sz="2400" dirty="0"/>
          </a:p>
        </p:txBody>
      </p:sp>
      <p:sp>
        <p:nvSpPr>
          <p:cNvPr id="3" name="Объект 2">
            <a:extLst>
              <a:ext uri="{FF2B5EF4-FFF2-40B4-BE49-F238E27FC236}">
                <a16:creationId xmlns:a16="http://schemas.microsoft.com/office/drawing/2014/main" id="{31E49C15-4F31-47F8-ACC3-ACAD93521D89}"/>
              </a:ext>
            </a:extLst>
          </p:cNvPr>
          <p:cNvSpPr>
            <a:spLocks noGrp="1"/>
          </p:cNvSpPr>
          <p:nvPr>
            <p:ph sz="quarter" idx="13"/>
          </p:nvPr>
        </p:nvSpPr>
        <p:spPr>
          <a:xfrm>
            <a:off x="1122644" y="1481958"/>
            <a:ext cx="9605636" cy="4187321"/>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2000" b="1" dirty="0">
                <a:solidFill>
                  <a:srgbClr val="C00000"/>
                </a:solidFill>
                <a:latin typeface="Arial Black"/>
                <a:cs typeface="Arial Black"/>
              </a:rPr>
              <a:t>Направления реформы образования: </a:t>
            </a:r>
            <a:endParaRPr lang="ru-RU" sz="2000" dirty="0">
              <a:solidFill>
                <a:srgbClr val="C00000"/>
              </a:solidFill>
              <a:latin typeface="Arial Black"/>
              <a:cs typeface="Arial Black"/>
            </a:endParaRPr>
          </a:p>
          <a:p>
            <a:pPr marL="400050" lvl="1" indent="0">
              <a:buNone/>
            </a:pPr>
            <a:r>
              <a:rPr lang="ru-RU" sz="1600" dirty="0">
                <a:solidFill>
                  <a:srgbClr val="C00000"/>
                </a:solidFill>
                <a:latin typeface="Arial Black"/>
                <a:cs typeface="Arial Black"/>
              </a:rPr>
              <a:t>* </a:t>
            </a:r>
            <a:r>
              <a:rPr lang="ru-RU" sz="1600" b="1" dirty="0">
                <a:solidFill>
                  <a:srgbClr val="C00000"/>
                </a:solidFill>
                <a:latin typeface="Arial Black"/>
                <a:cs typeface="Arial Black"/>
              </a:rPr>
              <a:t>переход к оптимальному сроку обучения в общеобразовательной средней школе (12 лет); </a:t>
            </a:r>
          </a:p>
          <a:p>
            <a:pPr marL="400050" lvl="1" indent="0">
              <a:buNone/>
            </a:pPr>
            <a:r>
              <a:rPr lang="ru-RU" sz="1600" b="1" dirty="0">
                <a:solidFill>
                  <a:srgbClr val="C00000"/>
                </a:solidFill>
                <a:latin typeface="Arial Black"/>
                <a:cs typeface="Arial Black"/>
              </a:rPr>
              <a:t>* переход к новым технологиям образования, выявление базового компонента общеобразовательной подготовки, обеспечивающего условия для гармонического развития личности; </a:t>
            </a:r>
          </a:p>
          <a:p>
            <a:pPr marL="400050" lvl="1" indent="0">
              <a:buNone/>
            </a:pPr>
            <a:r>
              <a:rPr lang="ru-RU" sz="1600" b="1" dirty="0">
                <a:solidFill>
                  <a:srgbClr val="C00000"/>
                </a:solidFill>
                <a:latin typeface="Arial Black"/>
                <a:cs typeface="Arial Black"/>
              </a:rPr>
              <a:t>* изменение организационной структуры средней школы; </a:t>
            </a:r>
          </a:p>
          <a:p>
            <a:pPr marL="400050" lvl="1" indent="0">
              <a:buNone/>
            </a:pPr>
            <a:r>
              <a:rPr lang="ru-RU" sz="1600" b="1" dirty="0">
                <a:solidFill>
                  <a:srgbClr val="C00000"/>
                </a:solidFill>
                <a:latin typeface="Arial Black"/>
                <a:cs typeface="Arial Black"/>
              </a:rPr>
              <a:t>* переход к профилированию подготовки учащихся на завершающем этапе получения общего среднего образования; </a:t>
            </a:r>
          </a:p>
          <a:p>
            <a:pPr marL="400050" lvl="1" indent="0">
              <a:buNone/>
            </a:pPr>
            <a:r>
              <a:rPr lang="ru-RU" sz="1600" b="1" dirty="0">
                <a:solidFill>
                  <a:srgbClr val="C00000"/>
                </a:solidFill>
                <a:latin typeface="Arial Black"/>
                <a:cs typeface="Arial Black"/>
              </a:rPr>
              <a:t>* формирование механизма саморазвития в рамках общеобразовательной школы; </a:t>
            </a:r>
          </a:p>
          <a:p>
            <a:pPr marL="400050" lvl="1" indent="0">
              <a:buNone/>
            </a:pPr>
            <a:endParaRPr lang="ru-RU" sz="1600" dirty="0">
              <a:solidFill>
                <a:srgbClr val="C00000"/>
              </a:solidFill>
              <a:latin typeface="Arial Black"/>
              <a:cs typeface="Arial Black"/>
            </a:endParaRPr>
          </a:p>
          <a:p>
            <a:pPr marL="400050" lvl="1" indent="0">
              <a:buNone/>
            </a:pPr>
            <a:r>
              <a:rPr lang="ru-RU" sz="1600" dirty="0">
                <a:solidFill>
                  <a:srgbClr val="C00000"/>
                </a:solidFill>
                <a:latin typeface="Arial Black"/>
                <a:cs typeface="Arial Black"/>
              </a:rPr>
              <a:t> переход к университетской модели образования и многоуровневой подготовке студентов в высшей школе. </a:t>
            </a:r>
          </a:p>
          <a:p>
            <a:endParaRPr lang="ru-RU" sz="2000" dirty="0"/>
          </a:p>
        </p:txBody>
      </p:sp>
    </p:spTree>
    <p:extLst>
      <p:ext uri="{BB962C8B-B14F-4D97-AF65-F5344CB8AC3E}">
        <p14:creationId xmlns:p14="http://schemas.microsoft.com/office/powerpoint/2010/main" val="3480486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78824" y="291535"/>
            <a:ext cx="10166580" cy="688180"/>
          </a:xfrm>
        </p:spPr>
        <p:txBody>
          <a:bodyPr>
            <a:noAutofit/>
          </a:bodyPr>
          <a:lstStyle/>
          <a:p>
            <a:pPr marL="0" indent="0">
              <a:buNone/>
            </a:pPr>
            <a:r>
              <a:rPr lang="ru-RU" sz="1800" b="1" dirty="0">
                <a:latin typeface="Arial Black"/>
                <a:cs typeface="Arial Black"/>
              </a:rPr>
              <a:t>СИСТЕМА ОБРАЗОВАНИЯ И ПЕДАГОГИЧЕСКАЯ МЫСЛЬ В БЕЛАРУСИ </a:t>
            </a:r>
            <a:br>
              <a:rPr lang="ru-RU" sz="1800" b="1" dirty="0">
                <a:latin typeface="Arial Black"/>
                <a:cs typeface="Arial Black"/>
              </a:rPr>
            </a:br>
            <a:r>
              <a:rPr lang="ru-RU" sz="1800" b="1" dirty="0">
                <a:latin typeface="Arial Black"/>
                <a:cs typeface="Arial Black"/>
              </a:rPr>
              <a:t>(С 90-Х ГОДОВ ХХ ВЕКА ПО НАСТОЯЩЕЕ ВРЕМЯ)</a:t>
            </a:r>
            <a:br>
              <a:rPr lang="ru-RU" sz="1800" dirty="0">
                <a:latin typeface="Arial Black"/>
                <a:cs typeface="Arial Black"/>
              </a:rPr>
            </a:br>
            <a:endParaRPr lang="ru-RU" sz="1200" dirty="0">
              <a:latin typeface="Arial Black"/>
              <a:cs typeface="Arial Black"/>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985339669"/>
              </p:ext>
            </p:extLst>
          </p:nvPr>
        </p:nvGraphicFramePr>
        <p:xfrm>
          <a:off x="458400" y="822961"/>
          <a:ext cx="11182446" cy="3901440"/>
        </p:xfrm>
        <a:graphic>
          <a:graphicData uri="http://schemas.openxmlformats.org/drawingml/2006/table">
            <a:tbl>
              <a:tblPr firstRow="1" bandRow="1">
                <a:tableStyleId>{5C22544A-7EE6-4342-B048-85BDC9FD1C3A}</a:tableStyleId>
              </a:tblPr>
              <a:tblGrid>
                <a:gridCol w="2264491">
                  <a:extLst>
                    <a:ext uri="{9D8B030D-6E8A-4147-A177-3AD203B41FA5}">
                      <a16:colId xmlns:a16="http://schemas.microsoft.com/office/drawing/2014/main" val="20000"/>
                    </a:ext>
                  </a:extLst>
                </a:gridCol>
                <a:gridCol w="8917955">
                  <a:extLst>
                    <a:ext uri="{9D8B030D-6E8A-4147-A177-3AD203B41FA5}">
                      <a16:colId xmlns:a16="http://schemas.microsoft.com/office/drawing/2014/main" val="20001"/>
                    </a:ext>
                  </a:extLst>
                </a:gridCol>
              </a:tblGrid>
              <a:tr h="275790">
                <a:tc>
                  <a:txBody>
                    <a:bodyPr/>
                    <a:lstStyle/>
                    <a:p>
                      <a:pPr algn="ctr">
                        <a:spcAft>
                          <a:spcPts val="0"/>
                        </a:spcAft>
                      </a:pPr>
                      <a:r>
                        <a:rPr lang="ru-RU" sz="1600" dirty="0">
                          <a:solidFill>
                            <a:srgbClr val="7030A0"/>
                          </a:solidFill>
                          <a:effectLst/>
                          <a:latin typeface="Cambria"/>
                          <a:ea typeface="ＭＳ 明朝"/>
                          <a:cs typeface="Times New Roman"/>
                        </a:rPr>
                        <a:t>Содержание образования</a:t>
                      </a:r>
                    </a:p>
                  </a:txBody>
                  <a:tcPr marL="68580" marR="68580" marT="0" marB="0">
                    <a:solidFill>
                      <a:srgbClr val="FFFF00"/>
                    </a:solidFill>
                  </a:tcPr>
                </a:tc>
                <a:tc>
                  <a:txBody>
                    <a:bodyPr/>
                    <a:lstStyle/>
                    <a:p>
                      <a:pPr algn="ctr">
                        <a:spcAft>
                          <a:spcPts val="0"/>
                        </a:spcAft>
                      </a:pPr>
                      <a:endParaRPr lang="ru-RU" sz="1600" dirty="0">
                        <a:solidFill>
                          <a:srgbClr val="FF0000"/>
                        </a:solidFill>
                        <a:effectLst/>
                        <a:latin typeface="Cambria"/>
                        <a:ea typeface="ＭＳ 明朝"/>
                        <a:cs typeface="Times New Roman"/>
                      </a:endParaRPr>
                    </a:p>
                  </a:txBody>
                  <a:tcPr marL="68580" marR="68580" marT="0" marB="0">
                    <a:solidFill>
                      <a:srgbClr val="FFFFFF"/>
                    </a:solidFill>
                  </a:tcPr>
                </a:tc>
                <a:extLst>
                  <a:ext uri="{0D108BD9-81ED-4DB2-BD59-A6C34878D82A}">
                    <a16:rowId xmlns:a16="http://schemas.microsoft.com/office/drawing/2014/main" val="10000"/>
                  </a:ext>
                </a:extLst>
              </a:tr>
              <a:tr h="462563">
                <a:tc>
                  <a:txBody>
                    <a:bodyPr/>
                    <a:lstStyle/>
                    <a:p>
                      <a:pPr>
                        <a:spcAft>
                          <a:spcPts val="0"/>
                        </a:spcAft>
                      </a:pPr>
                      <a:r>
                        <a:rPr lang="ru-RU" sz="1600" b="1" dirty="0">
                          <a:solidFill>
                            <a:srgbClr val="000000"/>
                          </a:solidFill>
                          <a:effectLst/>
                          <a:latin typeface="Times New Roman"/>
                          <a:ea typeface="ＭＳ 明朝"/>
                          <a:cs typeface="Times New Roman"/>
                        </a:rPr>
                        <a:t>Гуманизация образования </a:t>
                      </a:r>
                    </a:p>
                    <a:p>
                      <a:pPr>
                        <a:spcAft>
                          <a:spcPts val="0"/>
                        </a:spcAft>
                      </a:pPr>
                      <a:endParaRPr lang="ru-RU" sz="1600" dirty="0">
                        <a:effectLst/>
                        <a:latin typeface="Cambria"/>
                        <a:ea typeface="ＭＳ 明朝"/>
                        <a:cs typeface="Times New Roman"/>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распространение идей гуманизма на содержание, формы и методы обучения, обеспечение образовательным процессом свободного и всестороннего развития личности.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1"/>
                  </a:ext>
                </a:extLst>
              </a:tr>
              <a:tr h="656314">
                <a:tc>
                  <a:txBody>
                    <a:bodyPr/>
                    <a:lstStyle/>
                    <a:p>
                      <a:pPr>
                        <a:spcAft>
                          <a:spcPts val="0"/>
                        </a:spcAft>
                      </a:pPr>
                      <a:r>
                        <a:rPr lang="ru-RU" sz="1600" b="1" dirty="0" err="1">
                          <a:solidFill>
                            <a:srgbClr val="000000"/>
                          </a:solidFill>
                          <a:effectLst/>
                          <a:latin typeface="Times New Roman"/>
                          <a:ea typeface="ＭＳ 明朝"/>
                          <a:cs typeface="Times New Roman"/>
                        </a:rPr>
                        <a:t>Гуманитаризация</a:t>
                      </a:r>
                      <a:r>
                        <a:rPr lang="ru-RU" sz="1600" b="1" dirty="0">
                          <a:solidFill>
                            <a:srgbClr val="000000"/>
                          </a:solidFill>
                          <a:effectLst/>
                          <a:latin typeface="Times New Roman"/>
                          <a:ea typeface="ＭＳ 明朝"/>
                          <a:cs typeface="Times New Roman"/>
                        </a:rPr>
                        <a:t> образования </a:t>
                      </a:r>
                      <a:endParaRPr lang="ru-RU" sz="1600" dirty="0">
                        <a:effectLst/>
                        <a:latin typeface="Cambria"/>
                        <a:ea typeface="ＭＳ 明朝"/>
                        <a:cs typeface="Times New Roman"/>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установление гармонического равновесия между естественно-математическими и гуманитарными циклами в обучении с целью развития в каждом обучаемом духовно богатой личности, умеющей противостоять </a:t>
                      </a:r>
                      <a:r>
                        <a:rPr lang="ru-RU" sz="1600" b="1" dirty="0" err="1">
                          <a:solidFill>
                            <a:srgbClr val="000000"/>
                          </a:solidFill>
                          <a:effectLst/>
                          <a:latin typeface="Calibri" panose="020F0502020204030204" pitchFamily="34" charset="0"/>
                          <a:ea typeface="ＭＳ 明朝"/>
                          <a:cs typeface="Calibri" panose="020F0502020204030204" pitchFamily="34" charset="0"/>
                        </a:rPr>
                        <a:t>технократизму</a:t>
                      </a:r>
                      <a:r>
                        <a:rPr lang="ru-RU" sz="1600" b="1" dirty="0">
                          <a:solidFill>
                            <a:srgbClr val="000000"/>
                          </a:solidFill>
                          <a:effectLst/>
                          <a:latin typeface="Calibri" panose="020F0502020204030204" pitchFamily="34" charset="0"/>
                          <a:ea typeface="ＭＳ 明朝"/>
                          <a:cs typeface="Calibri" panose="020F0502020204030204" pitchFamily="34" charset="0"/>
                        </a:rPr>
                        <a:t> и бесчеловечности.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2"/>
                  </a:ext>
                </a:extLst>
              </a:tr>
              <a:tr h="410197">
                <a:tc>
                  <a:txBody>
                    <a:bodyPr/>
                    <a:lstStyle/>
                    <a:p>
                      <a:pPr>
                        <a:spcAft>
                          <a:spcPts val="0"/>
                        </a:spcAft>
                      </a:pPr>
                      <a:r>
                        <a:rPr lang="ru-RU" sz="1600" b="1" dirty="0">
                          <a:solidFill>
                            <a:srgbClr val="000000"/>
                          </a:solidFill>
                          <a:effectLst/>
                          <a:latin typeface="Times New Roman"/>
                          <a:ea typeface="ＭＳ 明朝"/>
                          <a:cs typeface="Times New Roman"/>
                        </a:rPr>
                        <a:t>Диверсификация образования </a:t>
                      </a:r>
                    </a:p>
                    <a:p>
                      <a:pPr>
                        <a:spcAft>
                          <a:spcPts val="0"/>
                        </a:spcAft>
                      </a:pPr>
                      <a:endParaRPr lang="ru-RU" sz="1600" dirty="0">
                        <a:effectLst/>
                        <a:latin typeface="Cambria"/>
                        <a:ea typeface="ＭＳ 明朝"/>
                        <a:cs typeface="Times New Roman"/>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дифференциация образования (распределение по разным типам учебных заведений, а также на профили и потоки внутри одной школы, на группы в классе).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3"/>
                  </a:ext>
                </a:extLst>
              </a:tr>
              <a:tr h="998375">
                <a:tc>
                  <a:txBody>
                    <a:bodyPr/>
                    <a:lstStyle/>
                    <a:p>
                      <a:pPr>
                        <a:spcAft>
                          <a:spcPts val="0"/>
                        </a:spcAft>
                      </a:pPr>
                      <a:r>
                        <a:rPr lang="ru-RU" sz="1600" b="1">
                          <a:solidFill>
                            <a:srgbClr val="000000"/>
                          </a:solidFill>
                          <a:effectLst/>
                          <a:latin typeface="Times New Roman"/>
                          <a:ea typeface="ＭＳ 明朝"/>
                          <a:cs typeface="Times New Roman"/>
                        </a:rPr>
                        <a:t>Педагогическая технология </a:t>
                      </a:r>
                      <a:endParaRPr lang="ru-RU" sz="1600">
                        <a:effectLst/>
                        <a:latin typeface="Cambria"/>
                        <a:ea typeface="ＭＳ 明朝"/>
                        <a:cs typeface="Times New Roman"/>
                      </a:endParaRPr>
                    </a:p>
                  </a:txBody>
                  <a:tcPr marL="68580" marR="68580" marT="0" marB="0">
                    <a:solidFill>
                      <a:srgbClr val="FFFFFF"/>
                    </a:solidFill>
                  </a:tcPr>
                </a:tc>
                <a:tc>
                  <a:txBody>
                    <a:bodyPr/>
                    <a:lstStyle/>
                    <a:p>
                      <a:pPr>
                        <a:spcAft>
                          <a:spcPts val="0"/>
                        </a:spcAft>
                      </a:pPr>
                      <a:r>
                        <a:rPr lang="ru-RU" sz="1600" b="1" dirty="0">
                          <a:solidFill>
                            <a:srgbClr val="000000"/>
                          </a:solidFill>
                          <a:effectLst/>
                          <a:latin typeface="Calibri" panose="020F0502020204030204" pitchFamily="34" charset="0"/>
                          <a:ea typeface="ＭＳ 明朝"/>
                          <a:cs typeface="Calibri" panose="020F0502020204030204" pitchFamily="34" charset="0"/>
                        </a:rPr>
                        <a:t>системный метод планирования, применения и оценивания всего процесса обучения и усвоения знаний путем учета человеческих и технических ресурсов, взаимодействия между ними, для достижения более эффективной формы образования (ЮНЕСКО, 1986 г.). Основные компоненты: планирование педагогической деятельности, сам процесс обучения и воспитания, анализ и оценивание результатов деятельности учителя и учащихся. </a:t>
                      </a:r>
                      <a:endParaRPr lang="ru-RU" sz="1600" b="1" dirty="0">
                        <a:effectLst/>
                        <a:latin typeface="Calibri" panose="020F0502020204030204" pitchFamily="34" charset="0"/>
                        <a:ea typeface="ＭＳ 明朝"/>
                        <a:cs typeface="Calibri" panose="020F0502020204030204" pitchFamily="34" charset="0"/>
                      </a:endParaRPr>
                    </a:p>
                  </a:txBody>
                  <a:tcPr marL="68580" marR="68580" marT="0" marB="0">
                    <a:solidFill>
                      <a:srgbClr val="FFFFFF"/>
                    </a:solidFill>
                  </a:tcPr>
                </a:tc>
                <a:extLst>
                  <a:ext uri="{0D108BD9-81ED-4DB2-BD59-A6C34878D82A}">
                    <a16:rowId xmlns:a16="http://schemas.microsoft.com/office/drawing/2014/main" val="10008"/>
                  </a:ext>
                </a:extLst>
              </a:tr>
            </a:tbl>
          </a:graphicData>
        </a:graphic>
      </p:graphicFrame>
      <p:sp>
        <p:nvSpPr>
          <p:cNvPr id="5" name="Прямоугольник: скругленные углы 4">
            <a:extLst>
              <a:ext uri="{FF2B5EF4-FFF2-40B4-BE49-F238E27FC236}">
                <a16:creationId xmlns:a16="http://schemas.microsoft.com/office/drawing/2014/main" id="{3017F6D9-C919-4C63-81FC-8D0D15A2A5DC}"/>
              </a:ext>
            </a:extLst>
          </p:cNvPr>
          <p:cNvSpPr/>
          <p:nvPr/>
        </p:nvSpPr>
        <p:spPr>
          <a:xfrm>
            <a:off x="458400" y="5495363"/>
            <a:ext cx="4127863" cy="1136468"/>
          </a:xfrm>
          <a:prstGeom prst="roundRect">
            <a:avLst/>
          </a:prstGeom>
          <a:solidFill>
            <a:schemeClr val="accent5">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indent="0">
              <a:buNone/>
            </a:pPr>
            <a:r>
              <a:rPr lang="ru-RU" sz="1400" dirty="0">
                <a:solidFill>
                  <a:schemeClr val="tx1"/>
                </a:solidFill>
                <a:latin typeface="Arial Black"/>
                <a:cs typeface="Arial Black"/>
              </a:rPr>
              <a:t>Новые типы учебных заведений: </a:t>
            </a:r>
          </a:p>
          <a:p>
            <a:pPr marL="400050" lvl="1" indent="0">
              <a:buNone/>
            </a:pPr>
            <a:r>
              <a:rPr lang="ru-RU" sz="1400" dirty="0">
                <a:solidFill>
                  <a:schemeClr val="tx1"/>
                </a:solidFill>
                <a:latin typeface="Arial Black"/>
                <a:cs typeface="Arial Black"/>
              </a:rPr>
              <a:t> гимназии; </a:t>
            </a:r>
          </a:p>
          <a:p>
            <a:pPr marL="400050" lvl="1" indent="0">
              <a:buNone/>
            </a:pPr>
            <a:r>
              <a:rPr lang="ru-RU" sz="1400" dirty="0">
                <a:solidFill>
                  <a:schemeClr val="tx1"/>
                </a:solidFill>
                <a:latin typeface="Arial Black"/>
                <a:cs typeface="Arial Black"/>
              </a:rPr>
              <a:t> лицеи; </a:t>
            </a:r>
          </a:p>
          <a:p>
            <a:pPr marL="400050" lvl="1" indent="0">
              <a:buNone/>
            </a:pPr>
            <a:r>
              <a:rPr lang="ru-RU" sz="1400" dirty="0">
                <a:solidFill>
                  <a:schemeClr val="tx1"/>
                </a:solidFill>
                <a:latin typeface="Arial Black"/>
                <a:cs typeface="Arial Black"/>
              </a:rPr>
              <a:t> колледжи </a:t>
            </a:r>
          </a:p>
          <a:p>
            <a:pPr algn="ctr"/>
            <a:endParaRPr lang="ru-RU" dirty="0"/>
          </a:p>
        </p:txBody>
      </p:sp>
      <p:sp>
        <p:nvSpPr>
          <p:cNvPr id="3" name="Прямоугольник: скругленные углы 2">
            <a:extLst>
              <a:ext uri="{FF2B5EF4-FFF2-40B4-BE49-F238E27FC236}">
                <a16:creationId xmlns:a16="http://schemas.microsoft.com/office/drawing/2014/main" id="{17F095E4-C66D-46D9-B7C8-577244BAD228}"/>
              </a:ext>
            </a:extLst>
          </p:cNvPr>
          <p:cNvSpPr/>
          <p:nvPr/>
        </p:nvSpPr>
        <p:spPr>
          <a:xfrm>
            <a:off x="4950372" y="5034455"/>
            <a:ext cx="6690473" cy="1658337"/>
          </a:xfrm>
          <a:prstGeom prst="roundRect">
            <a:avLst/>
          </a:prstGeom>
          <a:solidFill>
            <a:schemeClr val="accent4">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rgbClr val="000000"/>
                </a:solidFill>
                <a:latin typeface="Arial Black" panose="020B0A04020102020204" pitchFamily="34" charset="0"/>
                <a:ea typeface="ＭＳ 明朝"/>
                <a:cs typeface="Calibri" panose="020F0502020204030204" pitchFamily="34" charset="0"/>
              </a:rPr>
              <a:t>Колледж </a:t>
            </a:r>
            <a:r>
              <a:rPr lang="ru-RU" sz="1600" b="1" dirty="0">
                <a:solidFill>
                  <a:srgbClr val="000000"/>
                </a:solidFill>
                <a:latin typeface="Calibri" panose="020F0502020204030204" pitchFamily="34" charset="0"/>
                <a:ea typeface="ＭＳ 明朝"/>
                <a:cs typeface="Calibri" panose="020F0502020204030204" pitchFamily="34" charset="0"/>
              </a:rPr>
              <a:t>высшее или среднее учебное заведение в Великобритании, США и ряде других стран. В Республике Беларусь к колледжам относят некоторые вновь образуемые и реорганизуемые учебные заведения, дающие, как правило, среднее специальное профессиональное образование или начальный цикл высшей школы. </a:t>
            </a:r>
            <a:endParaRPr lang="ru-RU" sz="1600" b="1" dirty="0">
              <a:latin typeface="Calibri" panose="020F0502020204030204" pitchFamily="34" charset="0"/>
              <a:ea typeface="ＭＳ 明朝"/>
              <a:cs typeface="Calibri" panose="020F0502020204030204" pitchFamily="34" charset="0"/>
            </a:endParaRPr>
          </a:p>
          <a:p>
            <a:pPr>
              <a:spcAft>
                <a:spcPts val="0"/>
              </a:spcAft>
            </a:pPr>
            <a:endParaRPr lang="ru-RU" dirty="0">
              <a:latin typeface="Cambria"/>
              <a:ea typeface="ＭＳ 明朝"/>
              <a:cs typeface="Times New Roman"/>
            </a:endParaRPr>
          </a:p>
        </p:txBody>
      </p:sp>
    </p:spTree>
    <p:extLst>
      <p:ext uri="{BB962C8B-B14F-4D97-AF65-F5344CB8AC3E}">
        <p14:creationId xmlns:p14="http://schemas.microsoft.com/office/powerpoint/2010/main" val="13034178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128333-F0E8-402F-B078-B951AC690126}"/>
              </a:ext>
            </a:extLst>
          </p:cNvPr>
          <p:cNvSpPr>
            <a:spLocks noGrp="1"/>
          </p:cNvSpPr>
          <p:nvPr>
            <p:ph type="title"/>
          </p:nvPr>
        </p:nvSpPr>
        <p:spPr>
          <a:xfrm>
            <a:off x="1" y="326571"/>
            <a:ext cx="11054852" cy="1537623"/>
          </a:xfrm>
        </p:spPr>
        <p:txBody>
          <a:bodyPr>
            <a:noAutofit/>
          </a:bodyPr>
          <a:lstStyle/>
          <a:p>
            <a:pPr marL="0" indent="0">
              <a:buNone/>
            </a:pPr>
            <a:r>
              <a:rPr lang="ru-RU" sz="2400" dirty="0">
                <a:solidFill>
                  <a:srgbClr val="C00000"/>
                </a:solidFill>
                <a:latin typeface="Arial Black" panose="020B0A04020102020204" pitchFamily="34" charset="0"/>
              </a:rPr>
              <a:t>КОДЕКС РЕСПУБЛИКИ БЕЛАРУСЬ ОБ ОБРАЗОВАНИИ</a:t>
            </a:r>
            <a:br>
              <a:rPr lang="ru-RU" sz="2400" dirty="0"/>
            </a:br>
            <a:r>
              <a:rPr lang="ru-RU" sz="1600" dirty="0">
                <a:solidFill>
                  <a:srgbClr val="C00000"/>
                </a:solidFill>
                <a:latin typeface="Calibri" panose="020F0502020204030204" pitchFamily="34" charset="0"/>
                <a:cs typeface="Calibri" panose="020F0502020204030204" pitchFamily="34" charset="0"/>
              </a:rPr>
              <a:t>13 января 2011 г. </a:t>
            </a:r>
            <a:r>
              <a:rPr lang="ru-RU" sz="1600" dirty="0">
                <a:latin typeface="Calibri" panose="020F0502020204030204" pitchFamily="34" charset="0"/>
                <a:cs typeface="Calibri" panose="020F0502020204030204" pitchFamily="34" charset="0"/>
              </a:rPr>
              <a:t>№ 243-З</a:t>
            </a:r>
            <a:br>
              <a:rPr lang="ru-RU" sz="1600" dirty="0">
                <a:latin typeface="Calibri" panose="020F0502020204030204" pitchFamily="34" charset="0"/>
                <a:cs typeface="Calibri" panose="020F0502020204030204" pitchFamily="34" charset="0"/>
              </a:rPr>
            </a:br>
            <a:r>
              <a:rPr lang="ru-RU" sz="1600" i="1" dirty="0">
                <a:latin typeface="Calibri" panose="020F0502020204030204" pitchFamily="34" charset="0"/>
                <a:cs typeface="Calibri" panose="020F0502020204030204" pitchFamily="34" charset="0"/>
              </a:rPr>
              <a:t>Принят Палатой представителей 2 декабря 2010 г.</a:t>
            </a:r>
            <a:br>
              <a:rPr lang="ru-RU" sz="1600" i="1" dirty="0">
                <a:latin typeface="Calibri" panose="020F0502020204030204" pitchFamily="34" charset="0"/>
                <a:cs typeface="Calibri" panose="020F0502020204030204" pitchFamily="34" charset="0"/>
              </a:rPr>
            </a:br>
            <a:r>
              <a:rPr lang="ru-RU" sz="1600" i="1" dirty="0">
                <a:latin typeface="Calibri" panose="020F0502020204030204" pitchFamily="34" charset="0"/>
                <a:cs typeface="Calibri" panose="020F0502020204030204" pitchFamily="34" charset="0"/>
              </a:rPr>
              <a:t>Одобрен Советом Республики 22 декабря 2010 г. </a:t>
            </a:r>
            <a:endParaRPr lang="ru-RU" sz="1600" dirty="0">
              <a:latin typeface="Calibri" panose="020F0502020204030204" pitchFamily="34" charset="0"/>
              <a:cs typeface="Calibri" panose="020F0502020204030204" pitchFamily="34" charset="0"/>
            </a:endParaRPr>
          </a:p>
        </p:txBody>
      </p:sp>
      <p:sp>
        <p:nvSpPr>
          <p:cNvPr id="6" name="Объект 5">
            <a:extLst>
              <a:ext uri="{FF2B5EF4-FFF2-40B4-BE49-F238E27FC236}">
                <a16:creationId xmlns:a16="http://schemas.microsoft.com/office/drawing/2014/main" id="{5D84C878-3CC5-4C94-87F1-FF7CD17811F9}"/>
              </a:ext>
            </a:extLst>
          </p:cNvPr>
          <p:cNvSpPr>
            <a:spLocks noGrp="1"/>
          </p:cNvSpPr>
          <p:nvPr>
            <p:ph sz="quarter" idx="13"/>
          </p:nvPr>
        </p:nvSpPr>
        <p:spPr>
          <a:xfrm>
            <a:off x="1008993" y="1502979"/>
            <a:ext cx="5444359" cy="1460938"/>
          </a:xfrm>
          <a:ln w="57150"/>
        </p:spPr>
        <p:style>
          <a:lnRef idx="1">
            <a:schemeClr val="accent2"/>
          </a:lnRef>
          <a:fillRef idx="2">
            <a:schemeClr val="accent2"/>
          </a:fillRef>
          <a:effectRef idx="1">
            <a:schemeClr val="accent2"/>
          </a:effectRef>
          <a:fontRef idx="minor">
            <a:schemeClr val="dk1"/>
          </a:fontRef>
        </p:style>
        <p:txBody>
          <a:bodyPr>
            <a:normAutofit/>
          </a:bodyPr>
          <a:lstStyle/>
          <a:p>
            <a:r>
              <a:rPr lang="ru-RU" sz="2400" dirty="0"/>
              <a:t>17 разделов, 64 главы, 297 статей, </a:t>
            </a:r>
          </a:p>
          <a:p>
            <a:r>
              <a:rPr lang="ru-RU" sz="2400" dirty="0"/>
              <a:t>520 страниц печатного текста</a:t>
            </a:r>
          </a:p>
        </p:txBody>
      </p:sp>
      <p:sp>
        <p:nvSpPr>
          <p:cNvPr id="4" name="Объект 3">
            <a:extLst>
              <a:ext uri="{FF2B5EF4-FFF2-40B4-BE49-F238E27FC236}">
                <a16:creationId xmlns:a16="http://schemas.microsoft.com/office/drawing/2014/main" id="{26A8E35A-9550-432C-83C2-DBEA0BF23EED}"/>
              </a:ext>
            </a:extLst>
          </p:cNvPr>
          <p:cNvSpPr>
            <a:spLocks noGrp="1"/>
          </p:cNvSpPr>
          <p:nvPr>
            <p:ph sz="quarter" idx="14"/>
          </p:nvPr>
        </p:nvSpPr>
        <p:spPr>
          <a:xfrm>
            <a:off x="1008994" y="3428999"/>
            <a:ext cx="10045860" cy="2831671"/>
          </a:xfrm>
          <a:ln w="57150"/>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endParaRPr lang="ru-RU" sz="7200" i="1" dirty="0">
              <a:latin typeface="Arial Black" panose="020B0A04020102020204" pitchFamily="34" charset="0"/>
              <a:cs typeface="Calibri" panose="020F0502020204030204" pitchFamily="34" charset="0"/>
            </a:endParaRPr>
          </a:p>
          <a:p>
            <a:r>
              <a:rPr lang="ru-RU" sz="7200" i="1" dirty="0">
                <a:latin typeface="Arial Black" panose="020B0A04020102020204" pitchFamily="34" charset="0"/>
                <a:cs typeface="Calibri" panose="020F0502020204030204" pitchFamily="34" charset="0"/>
              </a:rPr>
              <a:t>и</a:t>
            </a:r>
            <a:r>
              <a:rPr lang="ru-RU" sz="7200" dirty="0">
                <a:latin typeface="Arial Black" panose="020B0A04020102020204" pitchFamily="34" charset="0"/>
                <a:cs typeface="Calibri" panose="020F0502020204030204" pitchFamily="34" charset="0"/>
              </a:rPr>
              <a:t>зменения и дополнения:</a:t>
            </a:r>
            <a:br>
              <a:rPr lang="ru-RU" sz="7200" i="1" dirty="0">
                <a:latin typeface="Calibri" panose="020F0502020204030204" pitchFamily="34" charset="0"/>
                <a:cs typeface="Calibri" panose="020F0502020204030204" pitchFamily="34" charset="0"/>
              </a:rPr>
            </a:br>
            <a:endParaRPr lang="ru-RU" sz="7200" dirty="0">
              <a:latin typeface="Calibri" panose="020F0502020204030204" pitchFamily="34" charset="0"/>
              <a:cs typeface="Calibri" panose="020F0502020204030204" pitchFamily="34" charset="0"/>
            </a:endParaRPr>
          </a:p>
          <a:p>
            <a:pPr lvl="1"/>
            <a:r>
              <a:rPr lang="ru-RU" sz="7000" dirty="0">
                <a:latin typeface="Calibri" panose="020F0502020204030204" pitchFamily="34" charset="0"/>
                <a:cs typeface="Calibri" panose="020F0502020204030204" pitchFamily="34" charset="0"/>
              </a:rPr>
              <a:t>Закон Республики Беларусь от 13 декабря 2011 г. № 325-З (Национальный реестр правовых актов Республики Беларусь, 2011 г., № 140, 2/1877)…….</a:t>
            </a:r>
          </a:p>
          <a:p>
            <a:endParaRPr lang="ru-RU" sz="7200" dirty="0">
              <a:latin typeface="Calibri" panose="020F0502020204030204" pitchFamily="34" charset="0"/>
              <a:cs typeface="Calibri" panose="020F0502020204030204" pitchFamily="34" charset="0"/>
            </a:endParaRPr>
          </a:p>
          <a:p>
            <a:pPr lvl="1"/>
            <a:r>
              <a:rPr lang="ru-RU" sz="7000" dirty="0">
                <a:latin typeface="Calibri" panose="020F0502020204030204" pitchFamily="34" charset="0"/>
                <a:cs typeface="Calibri" panose="020F0502020204030204" pitchFamily="34" charset="0"/>
              </a:rPr>
              <a:t>Закон Республики Беларусь от 14 января 2022 г. № 154-З (Национальный правовой Интернет-портал Республики Беларусь, 31.01.2022, 2/2874) – </a:t>
            </a:r>
            <a:r>
              <a:rPr lang="ru-RU" sz="7000" b="1" dirty="0">
                <a:latin typeface="Calibri" panose="020F0502020204030204" pitchFamily="34" charset="0"/>
                <a:cs typeface="Calibri" panose="020F0502020204030204" pitchFamily="34" charset="0"/>
              </a:rPr>
              <a:t>новая редакция</a:t>
            </a:r>
            <a:r>
              <a:rPr lang="ru-RU" sz="7000" dirty="0">
                <a:latin typeface="Calibri" panose="020F0502020204030204" pitchFamily="34" charset="0"/>
                <a:cs typeface="Calibri" panose="020F0502020204030204" pitchFamily="34" charset="0"/>
              </a:rPr>
              <a:t> внесены изменения и дополнения, вступившие в силу 1 февраля 2022 г., 1 марта 2022 г. и 1 сентября 2022 г.</a:t>
            </a:r>
          </a:p>
          <a:p>
            <a:pPr marL="45720" indent="0">
              <a:buNone/>
            </a:pPr>
            <a:br>
              <a:rPr lang="ru-RU" sz="8000" dirty="0"/>
            </a:br>
            <a:endParaRPr lang="ru-RU" sz="8000" dirty="0"/>
          </a:p>
          <a:p>
            <a:endParaRPr lang="ru-RU" sz="6400" i="1" dirty="0"/>
          </a:p>
          <a:p>
            <a:endParaRPr lang="ru-RU" sz="6400" i="1" dirty="0"/>
          </a:p>
          <a:p>
            <a:endParaRPr lang="ru-RU" sz="6400" i="1" dirty="0"/>
          </a:p>
        </p:txBody>
      </p:sp>
    </p:spTree>
    <p:extLst>
      <p:ext uri="{BB962C8B-B14F-4D97-AF65-F5344CB8AC3E}">
        <p14:creationId xmlns:p14="http://schemas.microsoft.com/office/powerpoint/2010/main" val="286536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5E89CB-CFB2-424A-80C9-FF1ED9C163E5}"/>
              </a:ext>
            </a:extLst>
          </p:cNvPr>
          <p:cNvSpPr>
            <a:spLocks noGrp="1"/>
          </p:cNvSpPr>
          <p:nvPr>
            <p:ph sz="quarter" idx="13"/>
          </p:nvPr>
        </p:nvSpPr>
        <p:spPr>
          <a:xfrm>
            <a:off x="321822" y="472966"/>
            <a:ext cx="10632308" cy="6159062"/>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400" dirty="0">
                <a:solidFill>
                  <a:schemeClr val="tx1"/>
                </a:solidFill>
                <a:latin typeface="Calibri" panose="020F0502020204030204" pitchFamily="34" charset="0"/>
                <a:cs typeface="Calibri" panose="020F0502020204030204" pitchFamily="34" charset="0"/>
              </a:rPr>
              <a:t>ОБЩАЯ ЧАСТЬ</a:t>
            </a:r>
          </a:p>
          <a:p>
            <a:r>
              <a:rPr lang="ru-RU" sz="1400" dirty="0">
                <a:solidFill>
                  <a:schemeClr val="tx1"/>
                </a:solidFill>
                <a:latin typeface="Calibri" panose="020F0502020204030204" pitchFamily="34" charset="0"/>
                <a:cs typeface="Calibri" panose="020F0502020204030204" pitchFamily="34" charset="0"/>
              </a:rPr>
              <a:t>I. ОСНОВЫ ПРАВОВОГО РЕГУЛИРОВАНИЯ В СФЕРЕ ОБРАЗОВАНИЯ</a:t>
            </a:r>
          </a:p>
          <a:p>
            <a:pPr marL="0" indent="0">
              <a:buNone/>
            </a:pPr>
            <a:r>
              <a:rPr lang="ru-RU" sz="1400" dirty="0">
                <a:solidFill>
                  <a:schemeClr val="tx1"/>
                </a:solidFill>
                <a:latin typeface="Calibri" panose="020F0502020204030204" pitchFamily="34" charset="0"/>
                <a:cs typeface="Calibri" panose="020F0502020204030204" pitchFamily="34" charset="0"/>
              </a:rPr>
              <a:t>      II. СУБЪЕКТЫ ОБРАЗОВАТЕЛЬНЫХ ОТНОШЕНИЙ</a:t>
            </a:r>
          </a:p>
          <a:p>
            <a:r>
              <a:rPr lang="ru-RU" sz="1400" dirty="0">
                <a:solidFill>
                  <a:schemeClr val="tx1"/>
                </a:solidFill>
                <a:latin typeface="Calibri" panose="020F0502020204030204" pitchFamily="34" charset="0"/>
                <a:cs typeface="Calibri" panose="020F0502020204030204" pitchFamily="34" charset="0"/>
              </a:rPr>
              <a:t>III. ОБРАЗОВАТЕЛЬНЫЕ ОТНОШЕНИЯ</a:t>
            </a:r>
          </a:p>
          <a:p>
            <a:r>
              <a:rPr lang="ru-RU" sz="1400" dirty="0">
                <a:solidFill>
                  <a:schemeClr val="tx1"/>
                </a:solidFill>
                <a:latin typeface="Calibri" panose="020F0502020204030204" pitchFamily="34" charset="0"/>
                <a:cs typeface="Calibri" panose="020F0502020204030204" pitchFamily="34" charset="0"/>
              </a:rPr>
              <a:t>IV. УПРАВЛЕНИЕ И МЕЖДУНАРОДНОЕ СОТРУДНИЧЕСТВО В СФЕРЕ ОБРАЗОВАНИЯ. КОНТРОЛЬ И САМОКОНТРОЛЬ ЗА ОБЕСПЕЧЕНИЕМ КАЧЕСТВА ОБРАЗОВАНИЯ</a:t>
            </a:r>
          </a:p>
          <a:p>
            <a:r>
              <a:rPr lang="ru-RU" sz="1400" dirty="0">
                <a:solidFill>
                  <a:schemeClr val="tx1"/>
                </a:solidFill>
                <a:latin typeface="Calibri" panose="020F0502020204030204" pitchFamily="34" charset="0"/>
                <a:cs typeface="Calibri" panose="020F0502020204030204" pitchFamily="34" charset="0"/>
              </a:rPr>
              <a:t>V. ДИСЦИПЛИНАРНАЯ ОТВЕТСТВЕННОСТЬ ОБУЧАЮЩИХСЯ</a:t>
            </a:r>
          </a:p>
          <a:p>
            <a:r>
              <a:rPr lang="ru-RU" sz="1400" dirty="0">
                <a:solidFill>
                  <a:schemeClr val="tx1"/>
                </a:solidFill>
                <a:latin typeface="Calibri" panose="020F0502020204030204" pitchFamily="34" charset="0"/>
                <a:cs typeface="Calibri" panose="020F0502020204030204" pitchFamily="34" charset="0"/>
              </a:rPr>
              <a:t>VI. ФИНАНСИРОВАНИЕ, МАТЕРИАЛЬНО-ТЕХНИЧЕСКОЕ ОБЕСПЕЧЕНИЕ В СФЕРЕ ОБРАЗОВАНИЯ</a:t>
            </a:r>
          </a:p>
          <a:p>
            <a:r>
              <a:rPr lang="ru-RU" sz="1400" dirty="0">
                <a:solidFill>
                  <a:schemeClr val="tx1"/>
                </a:solidFill>
                <a:latin typeface="Calibri" panose="020F0502020204030204" pitchFamily="34" charset="0"/>
                <a:cs typeface="Calibri" panose="020F0502020204030204" pitchFamily="34" charset="0"/>
              </a:rPr>
              <a:t>VII. ДОШКОЛЬНОЕ ОБРАЗОВАНИЕ</a:t>
            </a:r>
          </a:p>
          <a:p>
            <a:r>
              <a:rPr lang="ru-RU" sz="1400" dirty="0">
                <a:solidFill>
                  <a:schemeClr val="tx1"/>
                </a:solidFill>
                <a:latin typeface="Calibri" panose="020F0502020204030204" pitchFamily="34" charset="0"/>
                <a:cs typeface="Calibri" panose="020F0502020204030204" pitchFamily="34" charset="0"/>
              </a:rPr>
              <a:t>VIII. ОБЩЕЕ СРЕДНЕЕ ОБРАЗОВАНИЕ</a:t>
            </a:r>
          </a:p>
          <a:p>
            <a:r>
              <a:rPr lang="ru-RU" sz="1400" dirty="0">
                <a:solidFill>
                  <a:schemeClr val="tx1"/>
                </a:solidFill>
                <a:latin typeface="Calibri" panose="020F0502020204030204" pitchFamily="34" charset="0"/>
                <a:cs typeface="Calibri" panose="020F0502020204030204" pitchFamily="34" charset="0"/>
              </a:rPr>
              <a:t>IX. ПРОФЕССИОНАЛЬНО-ТЕХНИЧЕСКОЕ ОБРАЗОВАНИЕ</a:t>
            </a:r>
          </a:p>
          <a:p>
            <a:r>
              <a:rPr lang="ru-RU" sz="1400" dirty="0">
                <a:solidFill>
                  <a:schemeClr val="tx1"/>
                </a:solidFill>
                <a:latin typeface="Calibri" panose="020F0502020204030204" pitchFamily="34" charset="0"/>
                <a:cs typeface="Calibri" panose="020F0502020204030204" pitchFamily="34" charset="0"/>
              </a:rPr>
              <a:t>X. СРЕДНЕЕ СПЕЦИАЛЬНОЕ ОБРАЗОВАНИЕ</a:t>
            </a:r>
          </a:p>
          <a:p>
            <a:r>
              <a:rPr lang="ru-RU" sz="1400" dirty="0">
                <a:solidFill>
                  <a:schemeClr val="tx1"/>
                </a:solidFill>
                <a:latin typeface="Calibri" panose="020F0502020204030204" pitchFamily="34" charset="0"/>
                <a:cs typeface="Calibri" panose="020F0502020204030204" pitchFamily="34" charset="0"/>
              </a:rPr>
              <a:t>XI. ВЫСШЕЕ ОБРАЗОВАНИЕ</a:t>
            </a:r>
          </a:p>
          <a:p>
            <a:r>
              <a:rPr lang="ru-RU" sz="1400" dirty="0">
                <a:solidFill>
                  <a:schemeClr val="tx1"/>
                </a:solidFill>
                <a:latin typeface="Calibri" panose="020F0502020204030204" pitchFamily="34" charset="0"/>
                <a:cs typeface="Calibri" panose="020F0502020204030204" pitchFamily="34" charset="0"/>
              </a:rPr>
              <a:t>XII. НАУЧНО-ОРИЕНТИРОВАННОЕ ОБРАЗОВАНИЕ</a:t>
            </a:r>
          </a:p>
          <a:p>
            <a:r>
              <a:rPr lang="ru-RU" sz="1400" dirty="0">
                <a:solidFill>
                  <a:schemeClr val="tx1"/>
                </a:solidFill>
                <a:latin typeface="Calibri" panose="020F0502020204030204" pitchFamily="34" charset="0"/>
                <a:cs typeface="Calibri" panose="020F0502020204030204" pitchFamily="34" charset="0"/>
              </a:rPr>
              <a:t>XIII. ДОПОЛНИТЕЛЬНОЕ ОБРАЗОВАНИЕ ДЕТЕЙ И МОЛОДЕЖИ</a:t>
            </a:r>
          </a:p>
          <a:p>
            <a:r>
              <a:rPr lang="ru-RU" sz="1400" dirty="0">
                <a:solidFill>
                  <a:schemeClr val="tx1"/>
                </a:solidFill>
                <a:latin typeface="Calibri" panose="020F0502020204030204" pitchFamily="34" charset="0"/>
                <a:cs typeface="Calibri" panose="020F0502020204030204" pitchFamily="34" charset="0"/>
              </a:rPr>
              <a:t>XIV. ДОПОЛНИТЕЛЬНОЕ ОБРАЗОВАНИЕ ОДАРЕННЫХ ДЕТЕЙ И МОЛОДЕЖИ</a:t>
            </a:r>
          </a:p>
          <a:p>
            <a:r>
              <a:rPr lang="ru-RU" sz="1400" dirty="0">
                <a:solidFill>
                  <a:schemeClr val="tx1"/>
                </a:solidFill>
                <a:latin typeface="Calibri" panose="020F0502020204030204" pitchFamily="34" charset="0"/>
                <a:cs typeface="Calibri" panose="020F0502020204030204" pitchFamily="34" charset="0"/>
              </a:rPr>
              <a:t>XV. ДОПОЛНИТЕЛЬНОЕ ОБРАЗОВАНИЕ ВЗРОСЛЫХ</a:t>
            </a:r>
          </a:p>
          <a:p>
            <a:r>
              <a:rPr lang="ru-RU" sz="1400" dirty="0">
                <a:solidFill>
                  <a:schemeClr val="tx1"/>
                </a:solidFill>
                <a:latin typeface="Calibri" panose="020F0502020204030204" pitchFamily="34" charset="0"/>
                <a:cs typeface="Calibri" panose="020F0502020204030204" pitchFamily="34" charset="0"/>
              </a:rPr>
              <a:t>XVI. СПЕЦИАЛЬНОЕ ОБРАЗОВАНИЕ</a:t>
            </a:r>
          </a:p>
          <a:p>
            <a:r>
              <a:rPr lang="ru-RU" sz="1400" dirty="0">
                <a:solidFill>
                  <a:schemeClr val="tx1"/>
                </a:solidFill>
                <a:latin typeface="Calibri" panose="020F0502020204030204" pitchFamily="34" charset="0"/>
                <a:cs typeface="Calibri" panose="020F0502020204030204" pitchFamily="34" charset="0"/>
              </a:rPr>
              <a:t>XVII. ПОДДЕРЖКА ДЕТЕЙ, ДОСТИГШИХ ВЫСОКИХ ПОКАЗАТЕЛЕЙ В УЧЕБНОЙ И ОБЩЕСТВЕННОЙ ДЕЯТЕЛЬНОСТИ, ДЕТЕЙ, НУЖДАЮЩИХСЯ В ОЗДОРОВЛЕНИИ, ДЕТЕЙ, ПРИЗНАННЫХ НАХОДЯЩИМИСЯ В СОЦИАЛЬНО ОПАСНОМ ПОЛОЖЕНИИ, ДЕТЕЙ, ПРИЗНАННЫХ НУЖДАЮЩИМИСЯ В ГОСУДАРСТВЕННОЙ ЗАЩИТЕ, И ДЕТЕЙ, НУЖДАЮЩИХСЯ В ОСОБЫХ УСЛОВИЯХ ВОСПИТАНИЯ</a:t>
            </a:r>
          </a:p>
          <a:p>
            <a:endParaRPr lang="ru-RU" sz="1600" dirty="0">
              <a:solidFill>
                <a:schemeClr val="tx1"/>
              </a:solidFill>
            </a:endParaRPr>
          </a:p>
        </p:txBody>
      </p:sp>
      <p:sp>
        <p:nvSpPr>
          <p:cNvPr id="5" name="Скругленный прямоугольник 4"/>
          <p:cNvSpPr/>
          <p:nvPr/>
        </p:nvSpPr>
        <p:spPr>
          <a:xfrm>
            <a:off x="8241476" y="2885704"/>
            <a:ext cx="3380509" cy="1769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КОДЕКС РЕСПУБЛИКИ БЕЛАРУСЬ ОБ ОБРАЗОВАНИИ</a:t>
            </a:r>
          </a:p>
          <a:p>
            <a:pPr algn="ctr"/>
            <a:endParaRPr lang="ru-RU" dirty="0"/>
          </a:p>
        </p:txBody>
      </p:sp>
    </p:spTree>
    <p:extLst>
      <p:ext uri="{BB962C8B-B14F-4D97-AF65-F5344CB8AC3E}">
        <p14:creationId xmlns:p14="http://schemas.microsoft.com/office/powerpoint/2010/main" val="6260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8798D-44A4-4B0F-9531-6BAA2C2CFCE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06DE4E5-4B3F-4855-99C4-6704D413F10B}"/>
              </a:ext>
            </a:extLst>
          </p:cNvPr>
          <p:cNvSpPr>
            <a:spLocks noGrp="1"/>
          </p:cNvSpPr>
          <p:nvPr>
            <p:ph sz="quarter" idx="13"/>
          </p:nvPr>
        </p:nvSpPr>
        <p:spPr>
          <a:xfrm>
            <a:off x="883226" y="731518"/>
            <a:ext cx="10099964" cy="4783649"/>
          </a:xfrm>
        </p:spPr>
        <p:style>
          <a:lnRef idx="1">
            <a:schemeClr val="accent1"/>
          </a:lnRef>
          <a:fillRef idx="2">
            <a:schemeClr val="accent1"/>
          </a:fillRef>
          <a:effectRef idx="1">
            <a:schemeClr val="accent1"/>
          </a:effectRef>
          <a:fontRef idx="minor">
            <a:schemeClr val="dk1"/>
          </a:fontRef>
        </p:style>
        <p:txBody>
          <a:bodyPr>
            <a:noAutofit/>
          </a:bodyPr>
          <a:lstStyle/>
          <a:p>
            <a:pPr algn="ctr"/>
            <a:endParaRPr lang="ru-RU" sz="2400" dirty="0">
              <a:solidFill>
                <a:srgbClr val="C00000"/>
              </a:solidFill>
            </a:endParaRPr>
          </a:p>
          <a:p>
            <a:pPr algn="ctr"/>
            <a:endParaRPr lang="ru-RU" sz="2400" dirty="0">
              <a:solidFill>
                <a:srgbClr val="C00000"/>
              </a:solidFill>
            </a:endParaRPr>
          </a:p>
          <a:p>
            <a:pPr algn="ctr"/>
            <a:r>
              <a:rPr lang="ru-RU" sz="2400" dirty="0">
                <a:solidFill>
                  <a:srgbClr val="C00000"/>
                </a:solidFill>
              </a:rPr>
              <a:t>Истоки образовательных процессов на белорусских землях – </a:t>
            </a:r>
            <a:r>
              <a:rPr lang="ru-RU" sz="2400" b="1" dirty="0">
                <a:solidFill>
                  <a:srgbClr val="C00000"/>
                </a:solidFill>
              </a:rPr>
              <a:t>народная педагогика</a:t>
            </a:r>
          </a:p>
          <a:p>
            <a:endParaRPr lang="ru-RU" sz="2400" b="1" dirty="0">
              <a:solidFill>
                <a:srgbClr val="C00000"/>
              </a:solidFill>
            </a:endParaRPr>
          </a:p>
          <a:p>
            <a:endParaRPr lang="ru-RU" sz="2400" b="1" dirty="0">
              <a:solidFill>
                <a:srgbClr val="C00000"/>
              </a:solidFill>
            </a:endParaRPr>
          </a:p>
          <a:p>
            <a:pPr algn="ctr"/>
            <a:r>
              <a:rPr lang="ru-RU" sz="2400" dirty="0">
                <a:solidFill>
                  <a:srgbClr val="C00000"/>
                </a:solidFill>
              </a:rPr>
              <a:t> Основные этапы развития образования проходили в контексте развития европейских образовательных процессов </a:t>
            </a:r>
          </a:p>
        </p:txBody>
      </p:sp>
      <p:sp>
        <p:nvSpPr>
          <p:cNvPr id="4" name="Объект 3">
            <a:extLst>
              <a:ext uri="{FF2B5EF4-FFF2-40B4-BE49-F238E27FC236}">
                <a16:creationId xmlns:a16="http://schemas.microsoft.com/office/drawing/2014/main" id="{E82ECE1A-CFE6-4F60-B0F3-18B20A885ECE}"/>
              </a:ext>
            </a:extLst>
          </p:cNvPr>
          <p:cNvSpPr>
            <a:spLocks noGrp="1"/>
          </p:cNvSpPr>
          <p:nvPr>
            <p:ph sz="quarter" idx="14"/>
          </p:nvPr>
        </p:nvSpPr>
        <p:spPr>
          <a:xfrm>
            <a:off x="9029699" y="731520"/>
            <a:ext cx="1953491" cy="3474719"/>
          </a:xfrm>
        </p:spPr>
        <p:txBody>
          <a:bodyPr/>
          <a:lstStyle/>
          <a:p>
            <a:endParaRPr lang="ru-RU" dirty="0"/>
          </a:p>
        </p:txBody>
      </p:sp>
    </p:spTree>
    <p:extLst>
      <p:ext uri="{BB962C8B-B14F-4D97-AF65-F5344CB8AC3E}">
        <p14:creationId xmlns:p14="http://schemas.microsoft.com/office/powerpoint/2010/main" val="4155837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71E50-8D31-41D4-89D9-02C24C22825A}"/>
              </a:ext>
            </a:extLst>
          </p:cNvPr>
          <p:cNvSpPr>
            <a:spLocks noGrp="1"/>
          </p:cNvSpPr>
          <p:nvPr>
            <p:ph type="title"/>
          </p:nvPr>
        </p:nvSpPr>
        <p:spPr>
          <a:xfrm>
            <a:off x="630620" y="746234"/>
            <a:ext cx="11064205" cy="5538951"/>
          </a:xfrm>
        </p:spPr>
        <p:style>
          <a:lnRef idx="1">
            <a:schemeClr val="accent2"/>
          </a:lnRef>
          <a:fillRef idx="2">
            <a:schemeClr val="accent2"/>
          </a:fillRef>
          <a:effectRef idx="1">
            <a:schemeClr val="accent2"/>
          </a:effectRef>
          <a:fontRef idx="minor">
            <a:schemeClr val="dk1"/>
          </a:fontRef>
        </p:style>
        <p:txBody>
          <a:bodyPr>
            <a:noAutofit/>
          </a:bodyPr>
          <a:lstStyle/>
          <a:p>
            <a:pPr marL="0" indent="0" algn="l">
              <a:buNone/>
            </a:pPr>
            <a:br>
              <a:rPr lang="ru-RU" sz="2000" i="1" dirty="0">
                <a:latin typeface="Times New Roman" panose="02020603050405020304" pitchFamily="18" charset="0"/>
                <a:cs typeface="Times New Roman" panose="02020603050405020304" pitchFamily="18" charset="0"/>
              </a:rPr>
            </a:br>
            <a:r>
              <a:rPr lang="ru-RU" sz="2000" dirty="0">
                <a:solidFill>
                  <a:schemeClr val="tx1"/>
                </a:solidFill>
                <a:latin typeface="Arial Black" panose="020B0A04020102020204" pitchFamily="34" charset="0"/>
                <a:cs typeface="Times New Roman" panose="02020603050405020304" pitchFamily="18" charset="0"/>
              </a:rPr>
              <a:t>Кодекс Республики Беларусь ОБ ОБРАЗОВАНИИ</a:t>
            </a:r>
            <a:br>
              <a:rPr lang="ru-RU" sz="2000" i="1" dirty="0">
                <a:solidFill>
                  <a:schemeClr val="tx1"/>
                </a:solidFill>
                <a:latin typeface="Times New Roman" panose="02020603050405020304" pitchFamily="18" charset="0"/>
                <a:cs typeface="Times New Roman" panose="02020603050405020304" pitchFamily="18" charset="0"/>
              </a:rPr>
            </a:br>
            <a:r>
              <a:rPr lang="ru-RU" sz="1400" i="1" dirty="0">
                <a:solidFill>
                  <a:schemeClr val="tx1"/>
                </a:solidFill>
                <a:latin typeface="Calibri" panose="020F0502020204030204" pitchFamily="34" charset="0"/>
                <a:cs typeface="Calibri" panose="020F0502020204030204" pitchFamily="34" charset="0"/>
              </a:rPr>
              <a:t>(вступил в силу 13 января 2011 г. № 243-з) </a:t>
            </a:r>
            <a:br>
              <a:rPr lang="ru-RU" sz="1400" i="1" dirty="0">
                <a:solidFill>
                  <a:schemeClr val="tx1"/>
                </a:solidFill>
                <a:latin typeface="Calibri" panose="020F0502020204030204" pitchFamily="34" charset="0"/>
                <a:cs typeface="Calibri" panose="020F0502020204030204" pitchFamily="34" charset="0"/>
              </a:rPr>
            </a:br>
            <a:r>
              <a:rPr lang="ru-RU" sz="1400" i="1" dirty="0">
                <a:solidFill>
                  <a:schemeClr val="tx1"/>
                </a:solidFill>
                <a:latin typeface="Calibri" panose="020F0502020204030204" pitchFamily="34" charset="0"/>
                <a:cs typeface="Calibri" panose="020F0502020204030204" pitchFamily="34" charset="0"/>
              </a:rPr>
              <a:t>ряд изменений, в том числе :  (</a:t>
            </a:r>
            <a:r>
              <a:rPr lang="ru-RU" sz="1400" dirty="0">
                <a:solidFill>
                  <a:schemeClr val="tx1"/>
                </a:solidFill>
                <a:latin typeface="Calibri" panose="020F0502020204030204" pitchFamily="34" charset="0"/>
                <a:cs typeface="Calibri" panose="020F0502020204030204" pitchFamily="34" charset="0"/>
              </a:rPr>
              <a:t>ЗАКОН РЕСПУБЛИКИ БЕЛАРУСЬ</a:t>
            </a:r>
            <a:br>
              <a:rPr lang="ru-RU" sz="1400" dirty="0">
                <a:solidFill>
                  <a:schemeClr val="tx1"/>
                </a:solidFill>
                <a:latin typeface="Calibri" panose="020F0502020204030204" pitchFamily="34" charset="0"/>
                <a:cs typeface="Calibri" panose="020F0502020204030204" pitchFamily="34" charset="0"/>
              </a:rPr>
            </a:br>
            <a:r>
              <a:rPr lang="ru-RU" sz="1400" dirty="0">
                <a:solidFill>
                  <a:schemeClr val="tx1"/>
                </a:solidFill>
                <a:latin typeface="Calibri" panose="020F0502020204030204" pitchFamily="34" charset="0"/>
                <a:cs typeface="Calibri" panose="020F0502020204030204" pitchFamily="34" charset="0"/>
              </a:rPr>
              <a:t>14 января 2022 г. № 154-З  </a:t>
            </a:r>
            <a:r>
              <a:rPr lang="ru-RU" sz="1400" b="1" dirty="0">
                <a:solidFill>
                  <a:schemeClr val="tx1"/>
                </a:solidFill>
                <a:latin typeface="Calibri" panose="020F0502020204030204" pitchFamily="34" charset="0"/>
                <a:cs typeface="Calibri" panose="020F0502020204030204" pitchFamily="34" charset="0"/>
              </a:rPr>
              <a:t>Об изменении Кодекса Республики Беларусь об образовании  (</a:t>
            </a:r>
            <a:r>
              <a:rPr lang="ru-RU" sz="1400" i="1" dirty="0">
                <a:solidFill>
                  <a:schemeClr val="tx1"/>
                </a:solidFill>
                <a:latin typeface="Calibri" panose="020F0502020204030204" pitchFamily="34" charset="0"/>
                <a:cs typeface="Calibri" panose="020F0502020204030204" pitchFamily="34" charset="0"/>
              </a:rPr>
              <a:t>вступил в силу 1 сентября2022 г.)</a:t>
            </a:r>
            <a:br>
              <a:rPr lang="ru-RU" sz="2000" dirty="0">
                <a:solidFill>
                  <a:schemeClr val="tx1"/>
                </a:solidFill>
                <a:latin typeface="Times New Roman" panose="02020603050405020304" pitchFamily="18" charset="0"/>
                <a:cs typeface="Times New Roman" panose="02020603050405020304" pitchFamily="18" charset="0"/>
              </a:rPr>
            </a:br>
            <a:br>
              <a:rPr lang="ru-RU" sz="2000" dirty="0">
                <a:solidFill>
                  <a:schemeClr val="tx1"/>
                </a:solidFill>
                <a:latin typeface="Times New Roman" panose="02020603050405020304" pitchFamily="18" charset="0"/>
                <a:cs typeface="Times New Roman" panose="02020603050405020304" pitchFamily="18" charset="0"/>
              </a:rPr>
            </a:br>
            <a:r>
              <a:rPr lang="ru-RU" sz="1600" dirty="0">
                <a:solidFill>
                  <a:srgbClr val="C00000"/>
                </a:solidFill>
                <a:latin typeface="Arial Black" panose="020B0A04020102020204" pitchFamily="34" charset="0"/>
                <a:cs typeface="Times New Roman" panose="02020603050405020304" pitchFamily="18" charset="0"/>
              </a:rPr>
              <a:t>ОБРАЗОВАНИЕ – обучение и воспитание в интересах личности, общества</a:t>
            </a:r>
            <a:br>
              <a:rPr lang="ru-RU" sz="1600" dirty="0">
                <a:solidFill>
                  <a:srgbClr val="C00000"/>
                </a:solidFill>
                <a:latin typeface="Arial Black" panose="020B0A04020102020204" pitchFamily="34" charset="0"/>
                <a:cs typeface="Times New Roman" panose="02020603050405020304" pitchFamily="18" charset="0"/>
              </a:rPr>
            </a:br>
            <a:r>
              <a:rPr lang="ru-RU" sz="1600" dirty="0">
                <a:solidFill>
                  <a:srgbClr val="C00000"/>
                </a:solidFill>
                <a:latin typeface="Arial Black" panose="020B0A04020102020204" pitchFamily="34" charset="0"/>
                <a:cs typeface="Times New Roman" panose="02020603050405020304" pitchFamily="18" charset="0"/>
              </a:rPr>
              <a:t>и государства, направленные на интеллектуальное, духовно-нравственное, творческое, физическое и профессиональное развитие личности, удовлетворение ее образовательных потребностей и интересов, а также совокупность приобретенных знаний, умений, навыков и компетенций определенного объема и сложности;</a:t>
            </a:r>
            <a:br>
              <a:rPr lang="ru-RU" sz="1600" dirty="0">
                <a:solidFill>
                  <a:srgbClr val="C00000"/>
                </a:solidFill>
                <a:latin typeface="Arial Black" panose="020B0A04020102020204" pitchFamily="34" charset="0"/>
                <a:cs typeface="Times New Roman" panose="02020603050405020304" pitchFamily="18" charset="0"/>
              </a:rPr>
            </a:br>
            <a:br>
              <a:rPr lang="ru-RU" sz="1600" dirty="0">
                <a:solidFill>
                  <a:srgbClr val="C00000"/>
                </a:solidFill>
                <a:latin typeface="Arial Black" panose="020B0A04020102020204" pitchFamily="34" charset="0"/>
                <a:cs typeface="Times New Roman" panose="02020603050405020304" pitchFamily="18" charset="0"/>
              </a:rPr>
            </a:br>
            <a:r>
              <a:rPr lang="ru-RU" sz="2000" b="1" dirty="0">
                <a:solidFill>
                  <a:srgbClr val="C00000"/>
                </a:solidFill>
                <a:latin typeface="Arial Black" panose="020B0A04020102020204" pitchFamily="34" charset="0"/>
                <a:cs typeface="Times New Roman" panose="02020603050405020304" pitchFamily="18" charset="0"/>
              </a:rPr>
              <a:t>Основные требования к организации образовательного процесса: </a:t>
            </a:r>
            <a:br>
              <a:rPr lang="ru-RU" sz="2000" b="1" dirty="0">
                <a:solidFill>
                  <a:srgbClr val="C00000"/>
                </a:solidFill>
                <a:latin typeface="Arial Black" panose="020B0A04020102020204" pitchFamily="34" charset="0"/>
                <a:cs typeface="Times New Roman" panose="02020603050405020304" pitchFamily="18" charset="0"/>
              </a:rPr>
            </a:br>
            <a:br>
              <a:rPr lang="ru-RU" sz="2000" b="1" i="1" dirty="0">
                <a:solidFill>
                  <a:srgbClr val="C00000"/>
                </a:solidFill>
                <a:latin typeface="Times New Roman" panose="02020603050405020304" pitchFamily="18" charset="0"/>
                <a:cs typeface="Times New Roman" panose="02020603050405020304" pitchFamily="18" charset="0"/>
              </a:rPr>
            </a:br>
            <a:r>
              <a:rPr lang="ru-RU" sz="2000" b="1" i="1" dirty="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обеспечение качества образования;</a:t>
            </a: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	компетентностный подход;</a:t>
            </a: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rgbClr val="C00000"/>
                </a:solidFill>
                <a:latin typeface="Times New Roman" panose="02020603050405020304" pitchFamily="18" charset="0"/>
                <a:cs typeface="Times New Roman" panose="02020603050405020304" pitchFamily="18" charset="0"/>
              </a:rPr>
              <a:t>* 	охрана жизни и здоровья обучающихся и др. </a:t>
            </a:r>
            <a:br>
              <a:rPr lang="ru-RU" sz="2000" dirty="0">
                <a:solidFill>
                  <a:srgbClr val="C00000"/>
                </a:solidFill>
                <a:latin typeface="Times New Roman" panose="02020603050405020304" pitchFamily="18" charset="0"/>
                <a:cs typeface="Times New Roman" panose="02020603050405020304" pitchFamily="18" charset="0"/>
              </a:rPr>
            </a:br>
            <a:r>
              <a:rPr lang="ru-RU" sz="2000" dirty="0">
                <a:solidFill>
                  <a:schemeClr val="bg1"/>
                </a:solidFill>
                <a:latin typeface="Times New Roman" panose="02020603050405020304" pitchFamily="18" charset="0"/>
                <a:cs typeface="Times New Roman" panose="02020603050405020304" pitchFamily="18" charset="0"/>
              </a:rPr>
              <a:t>*др.</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A7AC5613-5B81-4CC1-94DB-DB7AB9959228}"/>
              </a:ext>
            </a:extLst>
          </p:cNvPr>
          <p:cNvSpPr/>
          <p:nvPr/>
        </p:nvSpPr>
        <p:spPr>
          <a:xfrm>
            <a:off x="9038897" y="196502"/>
            <a:ext cx="2834824" cy="1147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1">
                    <a:lumMod val="95000"/>
                    <a:lumOff val="5000"/>
                  </a:schemeClr>
                </a:solidFill>
              </a:rPr>
              <a:t>Представлена отечественная государственная и частная системы образования </a:t>
            </a:r>
          </a:p>
        </p:txBody>
      </p:sp>
    </p:spTree>
    <p:extLst>
      <p:ext uri="{BB962C8B-B14F-4D97-AF65-F5344CB8AC3E}">
        <p14:creationId xmlns:p14="http://schemas.microsoft.com/office/powerpoint/2010/main" val="3257946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144B0-A9B2-4B82-9466-EB3554867CDF}"/>
              </a:ext>
            </a:extLst>
          </p:cNvPr>
          <p:cNvSpPr>
            <a:spLocks noGrp="1"/>
          </p:cNvSpPr>
          <p:nvPr>
            <p:ph type="title"/>
          </p:nvPr>
        </p:nvSpPr>
        <p:spPr>
          <a:xfrm>
            <a:off x="600131" y="206174"/>
            <a:ext cx="10593386" cy="678538"/>
          </a:xfrm>
        </p:spPr>
        <p:txBody>
          <a:bodyPr>
            <a:noAutofit/>
          </a:bodyPr>
          <a:lstStyle/>
          <a:p>
            <a:pPr marL="0" indent="0" algn="ctr">
              <a:buNone/>
            </a:pPr>
            <a:r>
              <a:rPr lang="ru-RU" sz="2400" dirty="0">
                <a:latin typeface="Arial Black" panose="020B0A04020102020204" pitchFamily="34" charset="0"/>
              </a:rPr>
              <a:t>Основы государственной политики в сфере образования</a:t>
            </a:r>
            <a:br>
              <a:rPr lang="ru-RU" sz="2400" dirty="0">
                <a:latin typeface="Arial Black" panose="020B0A04020102020204" pitchFamily="34" charset="0"/>
              </a:rPr>
            </a:br>
            <a:endParaRPr lang="ru-RU" sz="2400" dirty="0">
              <a:latin typeface="Arial Black" panose="020B0A04020102020204" pitchFamily="34" charset="0"/>
            </a:endParaRPr>
          </a:p>
        </p:txBody>
      </p:sp>
      <p:sp>
        <p:nvSpPr>
          <p:cNvPr id="3" name="Объект 2">
            <a:extLst>
              <a:ext uri="{FF2B5EF4-FFF2-40B4-BE49-F238E27FC236}">
                <a16:creationId xmlns:a16="http://schemas.microsoft.com/office/drawing/2014/main" id="{BB38182A-EFBB-4EEC-B18E-43A26A1A624C}"/>
              </a:ext>
            </a:extLst>
          </p:cNvPr>
          <p:cNvSpPr>
            <a:spLocks noGrp="1"/>
          </p:cNvSpPr>
          <p:nvPr>
            <p:ph sz="quarter" idx="13"/>
          </p:nvPr>
        </p:nvSpPr>
        <p:spPr>
          <a:xfrm>
            <a:off x="840828" y="1334814"/>
            <a:ext cx="10352689" cy="4638473"/>
          </a:xfrm>
          <a:solidFill>
            <a:schemeClr val="accent4">
              <a:lumMod val="40000"/>
              <a:lumOff val="60000"/>
            </a:schemeClr>
          </a:solidFill>
          <a:ln w="57150">
            <a:solidFill>
              <a:srgbClr val="C00000"/>
            </a:solidFill>
          </a:ln>
        </p:spPr>
        <p:txBody>
          <a:bodyPr>
            <a:noAutofit/>
          </a:bodyPr>
          <a:lstStyle/>
          <a:p>
            <a:endParaRPr lang="ru-RU" sz="1800" dirty="0">
              <a:latin typeface="Calibri" panose="020F0502020204030204" pitchFamily="34" charset="0"/>
              <a:cs typeface="Calibri" panose="020F0502020204030204" pitchFamily="34" charset="0"/>
            </a:endParaRPr>
          </a:p>
          <a:p>
            <a:r>
              <a:rPr lang="ru-RU" sz="1800" dirty="0">
                <a:latin typeface="Calibri" panose="020F0502020204030204" pitchFamily="34" charset="0"/>
                <a:cs typeface="Calibri" panose="020F0502020204030204" pitchFamily="34" charset="0"/>
              </a:rPr>
              <a:t>1. Государственная политика в сфере образования основывается на принципах:</a:t>
            </a:r>
          </a:p>
          <a:p>
            <a:r>
              <a:rPr lang="ru-RU" sz="1800" dirty="0">
                <a:latin typeface="Calibri" panose="020F0502020204030204" pitchFamily="34" charset="0"/>
                <a:cs typeface="Calibri" panose="020F0502020204030204" pitchFamily="34" charset="0"/>
              </a:rPr>
              <a:t>1.1. приоритета образования;</a:t>
            </a:r>
          </a:p>
          <a:p>
            <a:r>
              <a:rPr lang="ru-RU" sz="1800" dirty="0">
                <a:latin typeface="Calibri" panose="020F0502020204030204" pitchFamily="34" charset="0"/>
                <a:cs typeface="Calibri" panose="020F0502020204030204" pitchFamily="34" charset="0"/>
              </a:rPr>
              <a:t>1.2. приоритета общечеловеческих ценностей, прав человека, гуманистического характера образования;</a:t>
            </a:r>
          </a:p>
          <a:p>
            <a:r>
              <a:rPr lang="ru-RU" sz="1800" dirty="0">
                <a:latin typeface="Calibri" panose="020F0502020204030204" pitchFamily="34" charset="0"/>
                <a:cs typeface="Calibri" panose="020F0502020204030204" pitchFamily="34" charset="0"/>
              </a:rPr>
              <a:t>1.3. гарантии конституционного права каждого на образование, духовное, нравственное и физическое развитие;</a:t>
            </a:r>
          </a:p>
          <a:p>
            <a:r>
              <a:rPr lang="ru-RU" sz="1800" dirty="0">
                <a:latin typeface="Calibri" panose="020F0502020204030204" pitchFamily="34" charset="0"/>
                <a:cs typeface="Calibri" panose="020F0502020204030204" pitchFamily="34" charset="0"/>
              </a:rPr>
              <a:t>1.4. инклюзии в образовании, обеспечивающей равный доступ к получению образования для всех обучающихся с учетом разнообразия особых индивидуальных образовательных потребностей и индивидуальных возможностей каждого обучающегося (одаренного, талантливого, обучающегося, индивидуальные потребности которого обусловлены его жизненной ситуацией, состоянием здоровья, иными обстоятельствами);</a:t>
            </a:r>
          </a:p>
          <a:p>
            <a:r>
              <a:rPr lang="ru-RU" sz="1800" dirty="0">
                <a:latin typeface="Calibri" panose="020F0502020204030204" pitchFamily="34" charset="0"/>
                <a:cs typeface="Calibri" panose="020F0502020204030204" pitchFamily="34" charset="0"/>
              </a:rPr>
              <a:t>1.5. обязательности общего среднего образования;</a:t>
            </a:r>
          </a:p>
        </p:txBody>
      </p:sp>
    </p:spTree>
    <p:extLst>
      <p:ext uri="{BB962C8B-B14F-4D97-AF65-F5344CB8AC3E}">
        <p14:creationId xmlns:p14="http://schemas.microsoft.com/office/powerpoint/2010/main" val="155460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144B0-A9B2-4B82-9466-EB3554867CDF}"/>
              </a:ext>
            </a:extLst>
          </p:cNvPr>
          <p:cNvSpPr>
            <a:spLocks noGrp="1"/>
          </p:cNvSpPr>
          <p:nvPr>
            <p:ph type="title"/>
          </p:nvPr>
        </p:nvSpPr>
        <p:spPr>
          <a:xfrm>
            <a:off x="1449217" y="325821"/>
            <a:ext cx="9605635" cy="893379"/>
          </a:xfrm>
        </p:spPr>
        <p:txBody>
          <a:bodyPr>
            <a:normAutofit/>
          </a:bodyPr>
          <a:lstStyle/>
          <a:p>
            <a:pPr marL="0" indent="0" algn="ctr">
              <a:buNone/>
            </a:pPr>
            <a:r>
              <a:rPr lang="ru-RU" sz="2400" dirty="0"/>
              <a:t>Основы государственной политики в сфере образования</a:t>
            </a:r>
            <a:br>
              <a:rPr lang="ru-RU" sz="2400" dirty="0"/>
            </a:br>
            <a:endParaRPr lang="ru-RU" sz="2400" dirty="0"/>
          </a:p>
        </p:txBody>
      </p:sp>
      <p:sp>
        <p:nvSpPr>
          <p:cNvPr id="3" name="Объект 2">
            <a:extLst>
              <a:ext uri="{FF2B5EF4-FFF2-40B4-BE49-F238E27FC236}">
                <a16:creationId xmlns:a16="http://schemas.microsoft.com/office/drawing/2014/main" id="{BB38182A-EFBB-4EEC-B18E-43A26A1A624C}"/>
              </a:ext>
            </a:extLst>
          </p:cNvPr>
          <p:cNvSpPr>
            <a:spLocks noGrp="1"/>
          </p:cNvSpPr>
          <p:nvPr>
            <p:ph sz="quarter" idx="13"/>
          </p:nvPr>
        </p:nvSpPr>
        <p:spPr>
          <a:xfrm>
            <a:off x="1093076" y="1450428"/>
            <a:ext cx="9961776" cy="4857095"/>
          </a:xfrm>
          <a:ln/>
        </p:spPr>
        <p:style>
          <a:lnRef idx="1">
            <a:schemeClr val="accent2"/>
          </a:lnRef>
          <a:fillRef idx="2">
            <a:schemeClr val="accent2"/>
          </a:fillRef>
          <a:effectRef idx="1">
            <a:schemeClr val="accent2"/>
          </a:effectRef>
          <a:fontRef idx="minor">
            <a:schemeClr val="dk1"/>
          </a:fontRef>
        </p:style>
        <p:txBody>
          <a:bodyPr>
            <a:noAutofit/>
          </a:bodyPr>
          <a:lstStyle/>
          <a:p>
            <a:r>
              <a:rPr lang="ru-RU" sz="2000" dirty="0"/>
              <a:t>1</a:t>
            </a:r>
            <a:r>
              <a:rPr lang="ru-RU" sz="1800" b="1" dirty="0">
                <a:latin typeface="Calibri" panose="020F0502020204030204" pitchFamily="34" charset="0"/>
                <a:cs typeface="Calibri" panose="020F0502020204030204" pitchFamily="34" charset="0"/>
              </a:rPr>
              <a:t>. Государственная политика в сфере образования основывается на принципах:</a:t>
            </a:r>
          </a:p>
          <a:p>
            <a:r>
              <a:rPr lang="ru-RU" sz="1800" b="1" dirty="0">
                <a:latin typeface="Calibri" panose="020F0502020204030204" pitchFamily="34" charset="0"/>
                <a:cs typeface="Calibri" panose="020F0502020204030204" pitchFamily="34" charset="0"/>
              </a:rPr>
              <a:t>1.6. интеграции в мировое образовательное пространство при сохранении и развитии традиций национальной системы образования;</a:t>
            </a:r>
          </a:p>
          <a:p>
            <a:r>
              <a:rPr lang="ru-RU" sz="1800" b="1" dirty="0">
                <a:latin typeface="Calibri" panose="020F0502020204030204" pitchFamily="34" charset="0"/>
                <a:cs typeface="Calibri" panose="020F0502020204030204" pitchFamily="34" charset="0"/>
              </a:rPr>
              <a:t>1.7. обеспечения включения в содержание образовательной программы дошкольного образования, образовательных программ общего среднего образования, образовательных программ профессионально-технического образования, образовательных программ среднего специального образования, образовательных программ специального образования и образовательной программы дополнительного образования детей и молодежи основ знаний в области охраны окружающей среды и природопользования, безопасности жизнедеятельности;</a:t>
            </a:r>
          </a:p>
          <a:p>
            <a:r>
              <a:rPr lang="ru-RU" sz="1800" b="1" dirty="0">
                <a:latin typeface="Calibri" panose="020F0502020204030204" pitchFamily="34" charset="0"/>
                <a:cs typeface="Calibri" panose="020F0502020204030204" pitchFamily="34" charset="0"/>
              </a:rPr>
              <a:t>1.8. поддержки и развития образования с учетом задач устойчивого социально-экономического развития государства;</a:t>
            </a:r>
          </a:p>
          <a:p>
            <a:r>
              <a:rPr lang="ru-RU" sz="1800" b="1" dirty="0">
                <a:latin typeface="Calibri" panose="020F0502020204030204" pitchFamily="34" charset="0"/>
                <a:cs typeface="Calibri" panose="020F0502020204030204" pitchFamily="34" charset="0"/>
              </a:rPr>
              <a:t>1.9. государственно-общественного характера управления образованием;</a:t>
            </a:r>
          </a:p>
          <a:p>
            <a:r>
              <a:rPr lang="ru-RU" sz="1800" b="1" dirty="0">
                <a:latin typeface="Calibri" panose="020F0502020204030204" pitchFamily="34" charset="0"/>
                <a:cs typeface="Calibri" panose="020F0502020204030204" pitchFamily="34" charset="0"/>
              </a:rPr>
              <a:t>1.10. светского характера образования и др.</a:t>
            </a:r>
          </a:p>
        </p:txBody>
      </p:sp>
    </p:spTree>
    <p:extLst>
      <p:ext uri="{BB962C8B-B14F-4D97-AF65-F5344CB8AC3E}">
        <p14:creationId xmlns:p14="http://schemas.microsoft.com/office/powerpoint/2010/main" val="2924681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71E50-8D31-41D4-89D9-02C24C22825A}"/>
              </a:ext>
            </a:extLst>
          </p:cNvPr>
          <p:cNvSpPr>
            <a:spLocks noGrp="1"/>
          </p:cNvSpPr>
          <p:nvPr>
            <p:ph type="title"/>
          </p:nvPr>
        </p:nvSpPr>
        <p:spPr>
          <a:xfrm>
            <a:off x="851338" y="160019"/>
            <a:ext cx="10604938" cy="1143000"/>
          </a:xfrm>
        </p:spPr>
        <p:txBody>
          <a:bodyPr/>
          <a:lstStyle/>
          <a:p>
            <a:pPr marL="0" indent="0" algn="ctr">
              <a:buNone/>
            </a:pPr>
            <a:r>
              <a:rPr lang="ru-RU" sz="2800" dirty="0">
                <a:latin typeface="Arial Black" panose="020B0A04020102020204" pitchFamily="34" charset="0"/>
              </a:rPr>
              <a:t>Система образования в Республике Беларусь</a:t>
            </a:r>
          </a:p>
        </p:txBody>
      </p:sp>
      <p:sp>
        <p:nvSpPr>
          <p:cNvPr id="3" name="Объект 2">
            <a:extLst>
              <a:ext uri="{FF2B5EF4-FFF2-40B4-BE49-F238E27FC236}">
                <a16:creationId xmlns:a16="http://schemas.microsoft.com/office/drawing/2014/main" id="{699C8DF6-B359-46FB-9978-28EBC9519B32}"/>
              </a:ext>
            </a:extLst>
          </p:cNvPr>
          <p:cNvSpPr>
            <a:spLocks noGrp="1"/>
          </p:cNvSpPr>
          <p:nvPr>
            <p:ph sz="quarter" idx="13"/>
          </p:nvPr>
        </p:nvSpPr>
        <p:spPr>
          <a:xfrm>
            <a:off x="1114095" y="2087354"/>
            <a:ext cx="4462272" cy="3474720"/>
          </a:xfrm>
        </p:spPr>
        <p:style>
          <a:lnRef idx="1">
            <a:schemeClr val="accent2"/>
          </a:lnRef>
          <a:fillRef idx="2">
            <a:schemeClr val="accent2"/>
          </a:fillRef>
          <a:effectRef idx="1">
            <a:schemeClr val="accent2"/>
          </a:effectRef>
          <a:fontRef idx="minor">
            <a:schemeClr val="dk1"/>
          </a:fontRef>
        </p:style>
        <p:txBody>
          <a:bodyPr>
            <a:normAutofit/>
          </a:bodyPr>
          <a:lstStyle/>
          <a:p>
            <a:r>
              <a:rPr lang="ru-RU" dirty="0"/>
              <a:t>Система образования – совокупность взаимодействующих компонентов, направленных на достижение целей образования.</a:t>
            </a:r>
          </a:p>
        </p:txBody>
      </p:sp>
      <p:sp>
        <p:nvSpPr>
          <p:cNvPr id="4" name="Объект 3">
            <a:extLst>
              <a:ext uri="{FF2B5EF4-FFF2-40B4-BE49-F238E27FC236}">
                <a16:creationId xmlns:a16="http://schemas.microsoft.com/office/drawing/2014/main" id="{FDF3B2EF-3E9D-4B0F-A681-2D68C57C453D}"/>
              </a:ext>
            </a:extLst>
          </p:cNvPr>
          <p:cNvSpPr>
            <a:spLocks noGrp="1"/>
          </p:cNvSpPr>
          <p:nvPr>
            <p:ph sz="quarter" idx="14"/>
          </p:nvPr>
        </p:nvSpPr>
        <p:spPr>
          <a:xfrm>
            <a:off x="6153807" y="2087354"/>
            <a:ext cx="4462272" cy="347472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dirty="0"/>
              <a:t>Целями образования являются формирование гражданственности и патриотизма, интеллектуальное, духовно-нравственное, творческое, физическое и профессиональное развитие личности обучающегося, формирование у него знаний, умений, навыков и компетенций.</a:t>
            </a:r>
          </a:p>
          <a:p>
            <a:endParaRPr lang="ru-RU" dirty="0"/>
          </a:p>
        </p:txBody>
      </p:sp>
    </p:spTree>
    <p:extLst>
      <p:ext uri="{BB962C8B-B14F-4D97-AF65-F5344CB8AC3E}">
        <p14:creationId xmlns:p14="http://schemas.microsoft.com/office/powerpoint/2010/main" val="1549267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71E50-8D31-41D4-89D9-02C24C22825A}"/>
              </a:ext>
            </a:extLst>
          </p:cNvPr>
          <p:cNvSpPr>
            <a:spLocks noGrp="1"/>
          </p:cNvSpPr>
          <p:nvPr>
            <p:ph type="title"/>
          </p:nvPr>
        </p:nvSpPr>
        <p:spPr>
          <a:xfrm>
            <a:off x="1293182" y="125622"/>
            <a:ext cx="9605635" cy="292390"/>
          </a:xfrm>
        </p:spPr>
        <p:txBody>
          <a:bodyPr>
            <a:noAutofit/>
          </a:bodyPr>
          <a:lstStyle/>
          <a:p>
            <a:pPr marL="0" indent="0" algn="ctr">
              <a:buNone/>
            </a:pPr>
            <a:r>
              <a:rPr lang="ru-RU" sz="2800" b="1" dirty="0">
                <a:solidFill>
                  <a:srgbClr val="002060"/>
                </a:solidFill>
                <a:effectLst>
                  <a:outerShdw blurRad="38100" dist="38100" dir="2700000" algn="tl">
                    <a:srgbClr val="000000">
                      <a:alpha val="43137"/>
                    </a:srgbClr>
                  </a:outerShdw>
                </a:effectLst>
                <a:latin typeface="Arial Black" panose="020B0A04020102020204" pitchFamily="34" charset="0"/>
              </a:rPr>
              <a:t>Система образования в Республике Беларусь</a:t>
            </a:r>
          </a:p>
        </p:txBody>
      </p:sp>
      <p:sp>
        <p:nvSpPr>
          <p:cNvPr id="3" name="Объект 2">
            <a:extLst>
              <a:ext uri="{FF2B5EF4-FFF2-40B4-BE49-F238E27FC236}">
                <a16:creationId xmlns:a16="http://schemas.microsoft.com/office/drawing/2014/main" id="{699C8DF6-B359-46FB-9978-28EBC9519B32}"/>
              </a:ext>
            </a:extLst>
          </p:cNvPr>
          <p:cNvSpPr>
            <a:spLocks noGrp="1"/>
          </p:cNvSpPr>
          <p:nvPr>
            <p:ph sz="quarter" idx="13"/>
          </p:nvPr>
        </p:nvSpPr>
        <p:spPr>
          <a:xfrm>
            <a:off x="1156139" y="924911"/>
            <a:ext cx="9562358" cy="530772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sz="1700" dirty="0">
                <a:latin typeface="Arial Black" panose="020B0A04020102020204" pitchFamily="34" charset="0"/>
                <a:cs typeface="Calibri" panose="020F0502020204030204" pitchFamily="34" charset="0"/>
              </a:rPr>
              <a:t>Компонентами системы образования являются:</a:t>
            </a:r>
          </a:p>
          <a:p>
            <a:r>
              <a:rPr lang="ru-RU" sz="1700" dirty="0">
                <a:latin typeface="Calibri" panose="020F0502020204030204" pitchFamily="34" charset="0"/>
                <a:cs typeface="Calibri" panose="020F0502020204030204" pitchFamily="34" charset="0"/>
              </a:rPr>
              <a:t>- </a:t>
            </a:r>
            <a:r>
              <a:rPr lang="ru-RU" sz="1700" b="1" dirty="0">
                <a:latin typeface="Calibri" panose="020F0502020204030204" pitchFamily="34" charset="0"/>
                <a:cs typeface="Calibri" panose="020F0502020204030204" pitchFamily="34" charset="0"/>
              </a:rPr>
              <a:t>участники образовательного процесса </a:t>
            </a:r>
            <a:r>
              <a:rPr lang="ru-RU" sz="1700" dirty="0">
                <a:latin typeface="Calibri" panose="020F0502020204030204" pitchFamily="34" charset="0"/>
                <a:cs typeface="Calibri" panose="020F0502020204030204" pitchFamily="34" charset="0"/>
              </a:rPr>
              <a:t>при реализации образовательных программ;</a:t>
            </a:r>
          </a:p>
          <a:p>
            <a:r>
              <a:rPr lang="ru-RU" sz="1700" dirty="0">
                <a:latin typeface="Calibri" panose="020F0502020204030204" pitchFamily="34" charset="0"/>
                <a:cs typeface="Calibri" panose="020F0502020204030204" pitchFamily="34" charset="0"/>
              </a:rPr>
              <a:t>-  </a:t>
            </a:r>
            <a:r>
              <a:rPr lang="ru-RU" sz="1700" b="1" dirty="0">
                <a:latin typeface="Calibri" panose="020F0502020204030204" pitchFamily="34" charset="0"/>
                <a:cs typeface="Calibri" panose="020F0502020204030204" pitchFamily="34" charset="0"/>
              </a:rPr>
              <a:t>образовательные программы</a:t>
            </a:r>
            <a:r>
              <a:rPr lang="ru-RU" sz="1700" dirty="0">
                <a:latin typeface="Calibri" panose="020F0502020204030204" pitchFamily="34" charset="0"/>
                <a:cs typeface="Calibri" panose="020F0502020204030204" pitchFamily="34" charset="0"/>
              </a:rPr>
              <a:t>;</a:t>
            </a:r>
          </a:p>
          <a:p>
            <a:r>
              <a:rPr lang="ru-RU" sz="1700" dirty="0">
                <a:latin typeface="Calibri" panose="020F0502020204030204" pitchFamily="34" charset="0"/>
                <a:cs typeface="Calibri" panose="020F0502020204030204" pitchFamily="34" charset="0"/>
              </a:rPr>
              <a:t>-  </a:t>
            </a:r>
            <a:r>
              <a:rPr lang="ru-RU" sz="1700" b="1" dirty="0">
                <a:latin typeface="Calibri" panose="020F0502020204030204" pitchFamily="34" charset="0"/>
                <a:cs typeface="Calibri" panose="020F0502020204030204" pitchFamily="34" charset="0"/>
              </a:rPr>
              <a:t>учреждения образования</a:t>
            </a:r>
            <a:r>
              <a:rPr lang="ru-RU" sz="1700" dirty="0">
                <a:latin typeface="Calibri" panose="020F0502020204030204" pitchFamily="34" charset="0"/>
                <a:cs typeface="Calibri" panose="020F0502020204030204" pitchFamily="34" charset="0"/>
              </a:rPr>
              <a:t>;</a:t>
            </a:r>
          </a:p>
          <a:p>
            <a:r>
              <a:rPr lang="ru-RU" sz="1700" dirty="0">
                <a:latin typeface="Calibri" panose="020F0502020204030204" pitchFamily="34" charset="0"/>
                <a:cs typeface="Calibri" panose="020F0502020204030204" pitchFamily="34" charset="0"/>
              </a:rPr>
              <a:t>- </a:t>
            </a:r>
            <a:r>
              <a:rPr lang="ru-RU" sz="1700" b="1" dirty="0">
                <a:latin typeface="Calibri" panose="020F0502020204030204" pitchFamily="34" charset="0"/>
                <a:cs typeface="Calibri" panose="020F0502020204030204" pitchFamily="34" charset="0"/>
              </a:rPr>
              <a:t>организации, реализующие образовательные программы </a:t>
            </a:r>
            <a:r>
              <a:rPr lang="ru-RU" sz="1700" dirty="0">
                <a:latin typeface="Calibri" panose="020F0502020204030204" pitchFamily="34" charset="0"/>
                <a:cs typeface="Calibri" panose="020F0502020204030204" pitchFamily="34" charset="0"/>
              </a:rPr>
              <a:t>научно-ориентированного образования;</a:t>
            </a:r>
          </a:p>
          <a:p>
            <a:r>
              <a:rPr lang="ru-RU" sz="1700" dirty="0">
                <a:latin typeface="Calibri" panose="020F0502020204030204" pitchFamily="34" charset="0"/>
                <a:cs typeface="Calibri" panose="020F0502020204030204" pitchFamily="34" charset="0"/>
              </a:rPr>
              <a:t>- иные организации, осуществляющие образовательную деятельность;</a:t>
            </a:r>
          </a:p>
          <a:p>
            <a:r>
              <a:rPr lang="ru-RU" sz="1700" dirty="0">
                <a:latin typeface="Calibri" panose="020F0502020204030204" pitchFamily="34" charset="0"/>
                <a:cs typeface="Calibri" panose="020F0502020204030204" pitchFamily="34" charset="0"/>
              </a:rPr>
              <a:t>- индивидуальные предприниматели, осуществляющие образовательную деятельность;</a:t>
            </a:r>
          </a:p>
          <a:p>
            <a:r>
              <a:rPr lang="ru-RU" sz="1700" dirty="0">
                <a:latin typeface="Calibri" panose="020F0502020204030204" pitchFamily="34" charset="0"/>
                <a:cs typeface="Calibri" panose="020F0502020204030204" pitchFamily="34" charset="0"/>
              </a:rPr>
              <a:t>- государственные организации образования, обеспечивающие функционирование системы образования;</a:t>
            </a:r>
          </a:p>
          <a:p>
            <a:r>
              <a:rPr lang="ru-RU" sz="1700" dirty="0">
                <a:latin typeface="Calibri" panose="020F0502020204030204" pitchFamily="34" charset="0"/>
                <a:cs typeface="Calibri" panose="020F0502020204030204" pitchFamily="34" charset="0"/>
              </a:rPr>
              <a:t>- </a:t>
            </a:r>
            <a:r>
              <a:rPr lang="ru-RU" sz="1700" b="1" dirty="0">
                <a:latin typeface="Calibri" panose="020F0502020204030204" pitchFamily="34" charset="0"/>
                <a:cs typeface="Calibri" panose="020F0502020204030204" pitchFamily="34" charset="0"/>
              </a:rPr>
              <a:t>учебно-методические объединения </a:t>
            </a:r>
            <a:r>
              <a:rPr lang="ru-RU" sz="1700" dirty="0">
                <a:latin typeface="Calibri" panose="020F0502020204030204" pitchFamily="34" charset="0"/>
                <a:cs typeface="Calibri" panose="020F0502020204030204" pitchFamily="34" charset="0"/>
              </a:rPr>
              <a:t>в сфере образования;</a:t>
            </a:r>
          </a:p>
          <a:p>
            <a:r>
              <a:rPr lang="ru-RU" sz="1700" dirty="0">
                <a:latin typeface="Calibri" panose="020F0502020204030204" pitchFamily="34" charset="0"/>
                <a:cs typeface="Calibri" panose="020F0502020204030204" pitchFamily="34" charset="0"/>
              </a:rPr>
              <a:t>организации, обеспечивающие проведение практических занятий, прохождение практики, производственного обучения обучающимися;</a:t>
            </a:r>
          </a:p>
          <a:p>
            <a:r>
              <a:rPr lang="ru-RU" sz="1700" dirty="0">
                <a:latin typeface="Calibri" panose="020F0502020204030204" pitchFamily="34" charset="0"/>
                <a:cs typeface="Calibri" panose="020F0502020204030204" pitchFamily="34" charset="0"/>
              </a:rPr>
              <a:t>организации, участвующие в реализации образовательных программ посредством сетевой формы взаимодействия;</a:t>
            </a:r>
          </a:p>
          <a:p>
            <a:r>
              <a:rPr lang="ru-RU" sz="1700" b="1" dirty="0">
                <a:latin typeface="Calibri" panose="020F0502020204030204" pitchFamily="34" charset="0"/>
                <a:cs typeface="Calibri" panose="020F0502020204030204" pitchFamily="34" charset="0"/>
              </a:rPr>
              <a:t>организации – заказчики кадров</a:t>
            </a:r>
            <a:r>
              <a:rPr lang="ru-RU" sz="1700" dirty="0">
                <a:latin typeface="Calibri" panose="020F0502020204030204" pitchFamily="34" charset="0"/>
                <a:cs typeface="Calibri" panose="020F0502020204030204" pitchFamily="34" charset="0"/>
              </a:rPr>
              <a:t>;</a:t>
            </a:r>
          </a:p>
          <a:p>
            <a:r>
              <a:rPr lang="ru-RU" sz="1700" dirty="0">
                <a:latin typeface="Calibri" panose="020F0502020204030204" pitchFamily="34" charset="0"/>
                <a:cs typeface="Calibri" panose="020F0502020204030204" pitchFamily="34" charset="0"/>
              </a:rPr>
              <a:t>- организации, направляющие работников для освоения содержания образовательных программ дополнительного образования взрослых;</a:t>
            </a:r>
          </a:p>
          <a:p>
            <a:r>
              <a:rPr lang="ru-RU" sz="1700" dirty="0">
                <a:latin typeface="Calibri" panose="020F0502020204030204" pitchFamily="34" charset="0"/>
                <a:cs typeface="Calibri" panose="020F0502020204030204" pitchFamily="34" charset="0"/>
              </a:rPr>
              <a:t>-  государственные органы …в пределах их полномочий в сфере образования.</a:t>
            </a:r>
          </a:p>
          <a:p>
            <a:endParaRPr lang="ru-RU" dirty="0"/>
          </a:p>
        </p:txBody>
      </p:sp>
      <p:sp>
        <p:nvSpPr>
          <p:cNvPr id="4" name="Объект 3">
            <a:extLst>
              <a:ext uri="{FF2B5EF4-FFF2-40B4-BE49-F238E27FC236}">
                <a16:creationId xmlns:a16="http://schemas.microsoft.com/office/drawing/2014/main" id="{FDF3B2EF-3E9D-4B0F-A681-2D68C57C453D}"/>
              </a:ext>
            </a:extLst>
          </p:cNvPr>
          <p:cNvSpPr>
            <a:spLocks noGrp="1"/>
          </p:cNvSpPr>
          <p:nvPr>
            <p:ph sz="quarter" idx="14"/>
          </p:nvPr>
        </p:nvSpPr>
        <p:spPr>
          <a:xfrm flipH="1">
            <a:off x="11058922" y="2017343"/>
            <a:ext cx="828277" cy="2280337"/>
          </a:xfrm>
        </p:spPr>
        <p:txBody>
          <a:bodyPr>
            <a:normAutofit/>
          </a:bodyPr>
          <a:lstStyle/>
          <a:p>
            <a:endParaRPr lang="ru-RU" dirty="0"/>
          </a:p>
        </p:txBody>
      </p:sp>
      <p:sp>
        <p:nvSpPr>
          <p:cNvPr id="5" name="Прямоугольник: скругленные углы 4">
            <a:extLst>
              <a:ext uri="{FF2B5EF4-FFF2-40B4-BE49-F238E27FC236}">
                <a16:creationId xmlns:a16="http://schemas.microsoft.com/office/drawing/2014/main" id="{DE985A48-A481-4EF5-809A-9362CD98D14E}"/>
              </a:ext>
            </a:extLst>
          </p:cNvPr>
          <p:cNvSpPr/>
          <p:nvPr/>
        </p:nvSpPr>
        <p:spPr>
          <a:xfrm>
            <a:off x="9650204" y="2796988"/>
            <a:ext cx="2236995" cy="1521713"/>
          </a:xfrm>
          <a:prstGeom prst="round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C00000"/>
                </a:solidFill>
                <a:latin typeface="Calibri" panose="020F0502020204030204" pitchFamily="34" charset="0"/>
                <a:cs typeface="Calibri" panose="020F0502020204030204" pitchFamily="34" charset="0"/>
              </a:rPr>
              <a:t>Образование:  </a:t>
            </a:r>
          </a:p>
          <a:p>
            <a:pPr algn="ctr"/>
            <a:r>
              <a:rPr lang="ru-RU" b="1" dirty="0">
                <a:solidFill>
                  <a:srgbClr val="C00000"/>
                </a:solidFill>
                <a:latin typeface="Calibri" panose="020F0502020204030204" pitchFamily="34" charset="0"/>
                <a:cs typeface="Calibri" panose="020F0502020204030204" pitchFamily="34" charset="0"/>
              </a:rPr>
              <a:t>основное, дополнительное и специальное.</a:t>
            </a:r>
            <a:endParaRPr lang="ru-RU"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102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a:extLst>
              <a:ext uri="{FF2B5EF4-FFF2-40B4-BE49-F238E27FC236}">
                <a16:creationId xmlns:a16="http://schemas.microsoft.com/office/drawing/2014/main" id="{0F39539D-C5A0-4693-957B-130DC7713E3E}"/>
              </a:ext>
            </a:extLst>
          </p:cNvPr>
          <p:cNvSpPr>
            <a:spLocks noGrp="1" noChangeArrowheads="1"/>
          </p:cNvSpPr>
          <p:nvPr>
            <p:ph type="title"/>
          </p:nvPr>
        </p:nvSpPr>
        <p:spPr/>
        <p:txBody>
          <a:bodyPr/>
          <a:lstStyle/>
          <a:p>
            <a:pPr marL="0" indent="0" algn="ctr">
              <a:buNone/>
            </a:pPr>
            <a:br>
              <a:rPr lang="ru-RU" altLang="ru-RU" sz="2800" dirty="0">
                <a:solidFill>
                  <a:srgbClr val="C00000"/>
                </a:solidFill>
                <a:latin typeface="Arial Black" panose="020B0A04020102020204" pitchFamily="34" charset="0"/>
              </a:rPr>
            </a:br>
            <a:r>
              <a:rPr lang="ru-RU" altLang="ru-RU" sz="2800" dirty="0">
                <a:solidFill>
                  <a:srgbClr val="C00000"/>
                </a:solidFill>
                <a:latin typeface="Arial Black" panose="020B0A04020102020204" pitchFamily="34" charset="0"/>
              </a:rPr>
              <a:t>Уровни образования</a:t>
            </a:r>
          </a:p>
        </p:txBody>
      </p:sp>
      <p:graphicFrame>
        <p:nvGraphicFramePr>
          <p:cNvPr id="2" name="Схема 1">
            <a:extLst>
              <a:ext uri="{FF2B5EF4-FFF2-40B4-BE49-F238E27FC236}">
                <a16:creationId xmlns:a16="http://schemas.microsoft.com/office/drawing/2014/main" id="{5AA46440-F2FF-45C9-9EA1-8138F44F05C1}"/>
              </a:ext>
            </a:extLst>
          </p:cNvPr>
          <p:cNvGraphicFramePr/>
          <p:nvPr>
            <p:extLst>
              <p:ext uri="{D42A27DB-BD31-4B8C-83A1-F6EECF244321}">
                <p14:modId xmlns:p14="http://schemas.microsoft.com/office/powerpoint/2010/main" val="788289505"/>
              </p:ext>
            </p:extLst>
          </p:nvPr>
        </p:nvGraphicFramePr>
        <p:xfrm>
          <a:off x="1955801" y="1589088"/>
          <a:ext cx="8208963"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9DEB2-E6AC-46A0-8298-81408DF6FBE3}"/>
              </a:ext>
            </a:extLst>
          </p:cNvPr>
          <p:cNvSpPr>
            <a:spLocks noGrp="1"/>
          </p:cNvSpPr>
          <p:nvPr>
            <p:ph type="title"/>
          </p:nvPr>
        </p:nvSpPr>
        <p:spPr>
          <a:xfrm>
            <a:off x="863590" y="256138"/>
            <a:ext cx="8683348" cy="1143000"/>
          </a:xfrm>
        </p:spPr>
        <p:txBody>
          <a:bodyPr/>
          <a:lstStyle/>
          <a:p>
            <a:pPr marL="0" indent="0" algn="ctr">
              <a:buNone/>
            </a:pPr>
            <a:r>
              <a:rPr lang="ru-RU" sz="2800" b="1" dirty="0">
                <a:latin typeface="Arial Black" panose="020B0A04020102020204" pitchFamily="34" charset="0"/>
              </a:rPr>
              <a:t>Основное образование</a:t>
            </a:r>
            <a:br>
              <a:rPr lang="ru-RU" sz="2800" b="1" dirty="0">
                <a:latin typeface="Arial Black" panose="020B0A04020102020204" pitchFamily="34" charset="0"/>
              </a:rPr>
            </a:br>
            <a:endParaRPr lang="ru-RU" sz="2800" dirty="0">
              <a:latin typeface="Arial Black" panose="020B0A04020102020204" pitchFamily="34" charset="0"/>
            </a:endParaRPr>
          </a:p>
        </p:txBody>
      </p:sp>
      <p:sp>
        <p:nvSpPr>
          <p:cNvPr id="3" name="Объект 2">
            <a:extLst>
              <a:ext uri="{FF2B5EF4-FFF2-40B4-BE49-F238E27FC236}">
                <a16:creationId xmlns:a16="http://schemas.microsoft.com/office/drawing/2014/main" id="{60CA7E1B-D709-4F7E-98F0-4978B40D0DBE}"/>
              </a:ext>
            </a:extLst>
          </p:cNvPr>
          <p:cNvSpPr>
            <a:spLocks noGrp="1"/>
          </p:cNvSpPr>
          <p:nvPr>
            <p:ph sz="quarter" idx="13"/>
          </p:nvPr>
        </p:nvSpPr>
        <p:spPr>
          <a:xfrm>
            <a:off x="1313793" y="1576552"/>
            <a:ext cx="9301655" cy="4367047"/>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marL="45720" indent="0">
              <a:buNone/>
            </a:pPr>
            <a:r>
              <a:rPr lang="ru-RU" sz="3800" b="1" dirty="0">
                <a:latin typeface="Calibri" panose="020F0502020204030204" pitchFamily="34" charset="0"/>
                <a:cs typeface="Calibri" panose="020F0502020204030204" pitchFamily="34" charset="0"/>
              </a:rPr>
              <a:t>1. </a:t>
            </a:r>
            <a:r>
              <a:rPr lang="ru-RU" sz="3800" b="1" dirty="0">
                <a:solidFill>
                  <a:srgbClr val="C00000"/>
                </a:solidFill>
                <a:latin typeface="Calibri" panose="020F0502020204030204" pitchFamily="34" charset="0"/>
                <a:cs typeface="Calibri" panose="020F0502020204030204" pitchFamily="34" charset="0"/>
              </a:rPr>
              <a:t>Основное образование </a:t>
            </a:r>
            <a:r>
              <a:rPr lang="ru-RU" sz="3800" b="1" dirty="0">
                <a:latin typeface="Calibri" panose="020F0502020204030204" pitchFamily="34" charset="0"/>
                <a:cs typeface="Calibri" panose="020F0502020204030204" pitchFamily="34" charset="0"/>
              </a:rPr>
              <a:t>– обучение и воспитание обучающихся посредством реализации образовательных программ основного образования.</a:t>
            </a:r>
          </a:p>
          <a:p>
            <a:pPr marL="45720" indent="0">
              <a:buNone/>
            </a:pPr>
            <a:endParaRPr lang="ru-RU" sz="3800" b="1" dirty="0">
              <a:latin typeface="Calibri" panose="020F0502020204030204" pitchFamily="34" charset="0"/>
              <a:cs typeface="Calibri" panose="020F0502020204030204" pitchFamily="34" charset="0"/>
            </a:endParaRPr>
          </a:p>
          <a:p>
            <a:pPr marL="45720" indent="0">
              <a:buNone/>
            </a:pPr>
            <a:r>
              <a:rPr lang="ru-RU" sz="3800" b="1" dirty="0">
                <a:latin typeface="Calibri" panose="020F0502020204030204" pitchFamily="34" charset="0"/>
                <a:cs typeface="Calibri" panose="020F0502020204030204" pitchFamily="34" charset="0"/>
              </a:rPr>
              <a:t>2. Основное образование в Республике Беларусь включает в себя следующие </a:t>
            </a:r>
            <a:r>
              <a:rPr lang="ru-RU" sz="3800" b="1" dirty="0">
                <a:solidFill>
                  <a:srgbClr val="C00000"/>
                </a:solidFill>
                <a:latin typeface="Calibri" panose="020F0502020204030204" pitchFamily="34" charset="0"/>
                <a:cs typeface="Calibri" panose="020F0502020204030204" pitchFamily="34" charset="0"/>
              </a:rPr>
              <a:t>уровни:</a:t>
            </a:r>
          </a:p>
          <a:p>
            <a:r>
              <a:rPr lang="ru-RU" sz="3800" b="1" dirty="0">
                <a:latin typeface="Calibri" panose="020F0502020204030204" pitchFamily="34" charset="0"/>
                <a:cs typeface="Calibri" panose="020F0502020204030204" pitchFamily="34" charset="0"/>
              </a:rPr>
              <a:t> 	</a:t>
            </a:r>
            <a:r>
              <a:rPr lang="ru-RU" sz="3800" b="1" dirty="0">
                <a:solidFill>
                  <a:srgbClr val="C00000"/>
                </a:solidFill>
                <a:latin typeface="Calibri" panose="020F0502020204030204" pitchFamily="34" charset="0"/>
                <a:cs typeface="Calibri" panose="020F0502020204030204" pitchFamily="34" charset="0"/>
              </a:rPr>
              <a:t>дошкольное образование;</a:t>
            </a:r>
          </a:p>
          <a:p>
            <a:r>
              <a:rPr lang="ru-RU" sz="3800" b="1" dirty="0">
                <a:solidFill>
                  <a:srgbClr val="C00000"/>
                </a:solidFill>
                <a:latin typeface="Calibri" panose="020F0502020204030204" pitchFamily="34" charset="0"/>
                <a:cs typeface="Calibri" panose="020F0502020204030204" pitchFamily="34" charset="0"/>
              </a:rPr>
              <a:t> 	общее среднее образование;</a:t>
            </a:r>
          </a:p>
          <a:p>
            <a:r>
              <a:rPr lang="ru-RU" sz="3800" b="1" dirty="0">
                <a:solidFill>
                  <a:srgbClr val="C00000"/>
                </a:solidFill>
                <a:latin typeface="Calibri" panose="020F0502020204030204" pitchFamily="34" charset="0"/>
                <a:cs typeface="Calibri" panose="020F0502020204030204" pitchFamily="34" charset="0"/>
              </a:rPr>
              <a:t> 	профессионально-техническое образование;</a:t>
            </a:r>
          </a:p>
          <a:p>
            <a:r>
              <a:rPr lang="ru-RU" sz="3800" b="1" dirty="0">
                <a:solidFill>
                  <a:srgbClr val="C00000"/>
                </a:solidFill>
                <a:latin typeface="Calibri" panose="020F0502020204030204" pitchFamily="34" charset="0"/>
                <a:cs typeface="Calibri" panose="020F0502020204030204" pitchFamily="34" charset="0"/>
              </a:rPr>
              <a:t> 	среднее специальное образование;</a:t>
            </a:r>
          </a:p>
          <a:p>
            <a:r>
              <a:rPr lang="ru-RU" sz="3800" b="1" dirty="0">
                <a:solidFill>
                  <a:srgbClr val="C00000"/>
                </a:solidFill>
                <a:latin typeface="Calibri" panose="020F0502020204030204" pitchFamily="34" charset="0"/>
                <a:cs typeface="Calibri" panose="020F0502020204030204" pitchFamily="34" charset="0"/>
              </a:rPr>
              <a:t> 	высшее образование;</a:t>
            </a:r>
          </a:p>
          <a:p>
            <a:r>
              <a:rPr lang="ru-RU" sz="3800" b="1" dirty="0">
                <a:solidFill>
                  <a:srgbClr val="C00000"/>
                </a:solidFill>
                <a:latin typeface="Calibri" panose="020F0502020204030204" pitchFamily="34" charset="0"/>
                <a:cs typeface="Calibri" panose="020F0502020204030204" pitchFamily="34" charset="0"/>
              </a:rPr>
              <a:t> 	научно-ориентированное образование.</a:t>
            </a:r>
          </a:p>
          <a:p>
            <a:endParaRPr lang="ru-RU" dirty="0"/>
          </a:p>
        </p:txBody>
      </p:sp>
    </p:spTree>
    <p:extLst>
      <p:ext uri="{BB962C8B-B14F-4D97-AF65-F5344CB8AC3E}">
        <p14:creationId xmlns:p14="http://schemas.microsoft.com/office/powerpoint/2010/main" val="310573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6DC16-DE10-4766-922E-7B2AB0951065}"/>
              </a:ext>
            </a:extLst>
          </p:cNvPr>
          <p:cNvSpPr>
            <a:spLocks noGrp="1"/>
          </p:cNvSpPr>
          <p:nvPr>
            <p:ph type="title"/>
          </p:nvPr>
        </p:nvSpPr>
        <p:spPr>
          <a:xfrm>
            <a:off x="1965434" y="0"/>
            <a:ext cx="7903668" cy="1143000"/>
          </a:xfrm>
        </p:spPr>
        <p:txBody>
          <a:bodyPr/>
          <a:lstStyle/>
          <a:p>
            <a:pPr marL="0" indent="0" algn="ctr">
              <a:buNone/>
            </a:pPr>
            <a:br>
              <a:rPr lang="ru-RU" sz="2800" b="1" dirty="0">
                <a:latin typeface="Arial Black" panose="020B0A04020102020204" pitchFamily="34" charset="0"/>
              </a:rPr>
            </a:br>
            <a:r>
              <a:rPr lang="ru-RU" sz="2800" b="1" dirty="0">
                <a:latin typeface="Arial Black" panose="020B0A04020102020204" pitchFamily="34" charset="0"/>
              </a:rPr>
              <a:t>Дополнительное образование</a:t>
            </a:r>
            <a:br>
              <a:rPr lang="ru-RU" b="1" dirty="0"/>
            </a:br>
            <a:endParaRPr lang="ru-RU" dirty="0"/>
          </a:p>
        </p:txBody>
      </p:sp>
      <p:sp>
        <p:nvSpPr>
          <p:cNvPr id="3" name="Объект 2">
            <a:extLst>
              <a:ext uri="{FF2B5EF4-FFF2-40B4-BE49-F238E27FC236}">
                <a16:creationId xmlns:a16="http://schemas.microsoft.com/office/drawing/2014/main" id="{D5C6ED18-6C4E-4A84-A851-7DD62E80FA1B}"/>
              </a:ext>
            </a:extLst>
          </p:cNvPr>
          <p:cNvSpPr>
            <a:spLocks noGrp="1"/>
          </p:cNvSpPr>
          <p:nvPr>
            <p:ph sz="quarter" idx="13"/>
          </p:nvPr>
        </p:nvSpPr>
        <p:spPr>
          <a:xfrm>
            <a:off x="1258331" y="1736834"/>
            <a:ext cx="9675338" cy="3384331"/>
          </a:xfrm>
          <a:ln/>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45720" indent="0">
              <a:buNone/>
            </a:pPr>
            <a:endParaRPr lang="ru-RU" b="1" dirty="0">
              <a:solidFill>
                <a:srgbClr val="C00000"/>
              </a:solidFill>
              <a:latin typeface="Arial Black" panose="020B0A04020102020204" pitchFamily="34" charset="0"/>
            </a:endParaRPr>
          </a:p>
          <a:p>
            <a:pPr marL="45720" indent="0">
              <a:buNone/>
            </a:pPr>
            <a:r>
              <a:rPr lang="ru-RU" b="1" dirty="0">
                <a:solidFill>
                  <a:srgbClr val="C00000"/>
                </a:solidFill>
                <a:latin typeface="Arial Black" panose="020B0A04020102020204" pitchFamily="34" charset="0"/>
              </a:rPr>
              <a:t>Дополнительное образование</a:t>
            </a:r>
            <a:r>
              <a:rPr lang="ru-RU" dirty="0">
                <a:latin typeface="Arial Black" panose="020B0A04020102020204" pitchFamily="34" charset="0"/>
              </a:rPr>
              <a:t> – обучение и воспитание обучающихся посредством реализации образовательных программ дополнительного образования.</a:t>
            </a:r>
          </a:p>
          <a:p>
            <a:pPr marL="45720" indent="0">
              <a:buNone/>
            </a:pPr>
            <a:endParaRPr lang="ru-RU" dirty="0">
              <a:latin typeface="Arial Black" panose="020B0A04020102020204" pitchFamily="34" charset="0"/>
            </a:endParaRPr>
          </a:p>
          <a:p>
            <a:pPr marL="45720" indent="0">
              <a:buNone/>
            </a:pPr>
            <a:r>
              <a:rPr lang="ru-RU" dirty="0">
                <a:latin typeface="Arial Black" panose="020B0A04020102020204" pitchFamily="34" charset="0"/>
              </a:rPr>
              <a:t> Дополнительное образование подразделяется на следующие </a:t>
            </a:r>
            <a:r>
              <a:rPr lang="ru-RU" dirty="0">
                <a:solidFill>
                  <a:srgbClr val="C00000"/>
                </a:solidFill>
                <a:latin typeface="Arial Black" panose="020B0A04020102020204" pitchFamily="34" charset="0"/>
              </a:rPr>
              <a:t>виды</a:t>
            </a:r>
            <a:r>
              <a:rPr lang="ru-RU" dirty="0">
                <a:latin typeface="Arial Black" panose="020B0A04020102020204" pitchFamily="34" charset="0"/>
              </a:rPr>
              <a:t>:</a:t>
            </a:r>
          </a:p>
          <a:p>
            <a:pPr lvl="1"/>
            <a:r>
              <a:rPr lang="ru-RU" dirty="0">
                <a:solidFill>
                  <a:srgbClr val="C00000"/>
                </a:solidFill>
                <a:latin typeface="Arial Black" panose="020B0A04020102020204" pitchFamily="34" charset="0"/>
              </a:rPr>
              <a:t>дополнительное образование детей и молодежи;</a:t>
            </a:r>
          </a:p>
          <a:p>
            <a:pPr lvl="1"/>
            <a:r>
              <a:rPr lang="ru-RU" dirty="0">
                <a:solidFill>
                  <a:srgbClr val="C00000"/>
                </a:solidFill>
                <a:latin typeface="Arial Black" panose="020B0A04020102020204" pitchFamily="34" charset="0"/>
              </a:rPr>
              <a:t>дополнительное образование одаренных детей и молодежи;</a:t>
            </a:r>
          </a:p>
          <a:p>
            <a:pPr lvl="1"/>
            <a:r>
              <a:rPr lang="ru-RU" dirty="0">
                <a:solidFill>
                  <a:srgbClr val="C00000"/>
                </a:solidFill>
                <a:latin typeface="Arial Black" panose="020B0A04020102020204" pitchFamily="34" charset="0"/>
              </a:rPr>
              <a:t>дополнительное образование взрослых.</a:t>
            </a:r>
          </a:p>
          <a:p>
            <a:pPr marL="45720" indent="0">
              <a:buNone/>
            </a:pPr>
            <a:br>
              <a:rPr lang="ru-RU" dirty="0">
                <a:latin typeface="Arial Black" panose="020B0A04020102020204" pitchFamily="34" charset="0"/>
              </a:rPr>
            </a:br>
            <a:endParaRPr lang="ru-RU" dirty="0">
              <a:latin typeface="Arial Black" panose="020B0A04020102020204" pitchFamily="34" charset="0"/>
            </a:endParaRPr>
          </a:p>
        </p:txBody>
      </p:sp>
    </p:spTree>
    <p:extLst>
      <p:ext uri="{BB962C8B-B14F-4D97-AF65-F5344CB8AC3E}">
        <p14:creationId xmlns:p14="http://schemas.microsoft.com/office/powerpoint/2010/main" val="4174471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EEDA7D-3836-4127-953C-BCEDD3180ED8}"/>
              </a:ext>
            </a:extLst>
          </p:cNvPr>
          <p:cNvSpPr>
            <a:spLocks noGrp="1"/>
          </p:cNvSpPr>
          <p:nvPr>
            <p:ph type="title"/>
          </p:nvPr>
        </p:nvSpPr>
        <p:spPr>
          <a:xfrm>
            <a:off x="1378526" y="350886"/>
            <a:ext cx="8085283" cy="1143000"/>
          </a:xfrm>
        </p:spPr>
        <p:txBody>
          <a:bodyPr/>
          <a:lstStyle/>
          <a:p>
            <a:pPr marL="0" indent="0" algn="ctr">
              <a:buNone/>
            </a:pPr>
            <a:r>
              <a:rPr lang="ru-RU" sz="2800" b="1" dirty="0">
                <a:latin typeface="Arial Black" panose="020B0A04020102020204" pitchFamily="34" charset="0"/>
              </a:rPr>
              <a:t>Специальное образование</a:t>
            </a:r>
            <a:br>
              <a:rPr lang="ru-RU" sz="2800" b="1" dirty="0">
                <a:latin typeface="Arial Black" panose="020B0A04020102020204" pitchFamily="34" charset="0"/>
              </a:rPr>
            </a:br>
            <a:endParaRPr lang="ru-RU" sz="2800" dirty="0">
              <a:latin typeface="Arial Black" panose="020B0A04020102020204" pitchFamily="34" charset="0"/>
            </a:endParaRPr>
          </a:p>
        </p:txBody>
      </p:sp>
      <p:sp>
        <p:nvSpPr>
          <p:cNvPr id="3" name="Объект 2">
            <a:extLst>
              <a:ext uri="{FF2B5EF4-FFF2-40B4-BE49-F238E27FC236}">
                <a16:creationId xmlns:a16="http://schemas.microsoft.com/office/drawing/2014/main" id="{26D25CF2-6FB6-4EC9-B4BF-AF038B80E439}"/>
              </a:ext>
            </a:extLst>
          </p:cNvPr>
          <p:cNvSpPr>
            <a:spLocks noGrp="1"/>
          </p:cNvSpPr>
          <p:nvPr>
            <p:ph sz="quarter" idx="13"/>
          </p:nvPr>
        </p:nvSpPr>
        <p:spPr>
          <a:xfrm>
            <a:off x="1378527" y="2082338"/>
            <a:ext cx="8534400" cy="2258434"/>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buNone/>
            </a:pPr>
            <a:endParaRPr lang="ru-RU" sz="2400" b="1" dirty="0">
              <a:solidFill>
                <a:srgbClr val="C00000"/>
              </a:solidFill>
              <a:latin typeface="Calibri" panose="020F0502020204030204" pitchFamily="34" charset="0"/>
              <a:cs typeface="Calibri" panose="020F0502020204030204" pitchFamily="34" charset="0"/>
            </a:endParaRPr>
          </a:p>
          <a:p>
            <a:pPr marL="0" indent="0">
              <a:buNone/>
            </a:pPr>
            <a:r>
              <a:rPr lang="ru-RU" sz="2400" b="1" dirty="0">
                <a:solidFill>
                  <a:srgbClr val="C00000"/>
                </a:solidFill>
                <a:latin typeface="Arial Black" panose="020B0A04020102020204" pitchFamily="34" charset="0"/>
                <a:cs typeface="Calibri" panose="020F0502020204030204" pitchFamily="34" charset="0"/>
              </a:rPr>
              <a:t>Специальное образование – </a:t>
            </a:r>
          </a:p>
          <a:p>
            <a:pPr marL="0" indent="0">
              <a:buNone/>
            </a:pPr>
            <a:r>
              <a:rPr lang="ru-RU" sz="2400" b="1" dirty="0">
                <a:solidFill>
                  <a:srgbClr val="C00000"/>
                </a:solidFill>
                <a:latin typeface="Calibri" panose="020F0502020204030204" pitchFamily="34" charset="0"/>
                <a:cs typeface="Calibri" panose="020F0502020204030204" pitchFamily="34" charset="0"/>
              </a:rPr>
              <a:t>обучение и воспитание обучающихся, которые являются лицами с особенностями психофизического развития, посредством реализации образовательных программ специального образования на уровнях дошкольного, общего среднего образования.</a:t>
            </a:r>
          </a:p>
          <a:p>
            <a:pPr marL="45720" indent="0">
              <a:buNone/>
            </a:pPr>
            <a:br>
              <a:rPr lang="ru-RU" sz="2400" b="1" dirty="0">
                <a:latin typeface="Calibri" panose="020F0502020204030204" pitchFamily="34" charset="0"/>
                <a:cs typeface="Calibri" panose="020F0502020204030204" pitchFamily="34" charset="0"/>
              </a:rPr>
            </a:br>
            <a:endParaRPr lang="ru-RU"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838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F6CF1-CC36-4C41-AF06-AC2E922DEE3F}"/>
              </a:ext>
            </a:extLst>
          </p:cNvPr>
          <p:cNvSpPr>
            <a:spLocks noGrp="1"/>
          </p:cNvSpPr>
          <p:nvPr>
            <p:ph type="title"/>
          </p:nvPr>
        </p:nvSpPr>
        <p:spPr>
          <a:xfrm>
            <a:off x="154407" y="155933"/>
            <a:ext cx="10662529" cy="1049235"/>
          </a:xfrm>
        </p:spPr>
        <p:txBody>
          <a:bodyPr/>
          <a:lstStyle/>
          <a:p>
            <a:pPr marL="0" indent="0">
              <a:buNone/>
            </a:pPr>
            <a:r>
              <a:rPr lang="ru-RU" sz="3200" dirty="0">
                <a:solidFill>
                  <a:srgbClr val="C00000"/>
                </a:solidFill>
                <a:latin typeface="Arial Black" panose="020B0A04020102020204" pitchFamily="34" charset="0"/>
              </a:rPr>
              <a:t>Воспитание</a:t>
            </a:r>
            <a:r>
              <a:rPr lang="ru-RU" sz="3200" dirty="0">
                <a:latin typeface="Arial Black" panose="020B0A04020102020204" pitchFamily="34" charset="0"/>
              </a:rPr>
              <a:t> </a:t>
            </a:r>
            <a:r>
              <a:rPr lang="ru-RU" sz="3200" dirty="0">
                <a:solidFill>
                  <a:srgbClr val="C00000"/>
                </a:solidFill>
                <a:latin typeface="Arial Black" panose="020B0A04020102020204" pitchFamily="34" charset="0"/>
              </a:rPr>
              <a:t>в системе образования</a:t>
            </a:r>
          </a:p>
        </p:txBody>
      </p:sp>
      <p:sp>
        <p:nvSpPr>
          <p:cNvPr id="3" name="Объект 2">
            <a:extLst>
              <a:ext uri="{FF2B5EF4-FFF2-40B4-BE49-F238E27FC236}">
                <a16:creationId xmlns:a16="http://schemas.microsoft.com/office/drawing/2014/main" id="{B4B2DDD5-A0C2-4347-8745-08F16E240C3B}"/>
              </a:ext>
            </a:extLst>
          </p:cNvPr>
          <p:cNvSpPr>
            <a:spLocks noGrp="1"/>
          </p:cNvSpPr>
          <p:nvPr>
            <p:ph sz="quarter" idx="13"/>
          </p:nvPr>
        </p:nvSpPr>
        <p:spPr>
          <a:xfrm>
            <a:off x="693683" y="1205168"/>
            <a:ext cx="10265479" cy="5289254"/>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ru-RU" sz="1600" dirty="0">
                <a:solidFill>
                  <a:srgbClr val="C00000"/>
                </a:solidFill>
                <a:latin typeface="Arial Black" panose="020B0A04020102020204" pitchFamily="34" charset="0"/>
              </a:rPr>
              <a:t>Целью воспитания является </a:t>
            </a:r>
            <a:r>
              <a:rPr lang="ru-RU" sz="1600" dirty="0">
                <a:solidFill>
                  <a:srgbClr val="C00000"/>
                </a:solidFill>
              </a:rPr>
              <a:t>формирование разносторонне развитой, нравственно зрелой, творческой личности обучающегося.</a:t>
            </a:r>
          </a:p>
          <a:p>
            <a:pPr marL="0" indent="0">
              <a:buNone/>
            </a:pPr>
            <a:endParaRPr lang="ru-RU" sz="1600" dirty="0">
              <a:solidFill>
                <a:srgbClr val="C00000"/>
              </a:solidFill>
            </a:endParaRPr>
          </a:p>
          <a:p>
            <a:pPr marL="0" indent="0">
              <a:buNone/>
            </a:pPr>
            <a:r>
              <a:rPr lang="ru-RU" sz="1600" dirty="0">
                <a:latin typeface="Arial Black" panose="020B0A04020102020204" pitchFamily="34" charset="0"/>
              </a:rPr>
              <a:t>2. Задачами воспитания являются:</a:t>
            </a:r>
          </a:p>
          <a:p>
            <a:pPr marL="0" indent="0">
              <a:buNone/>
            </a:pPr>
            <a:r>
              <a:rPr lang="ru-RU" sz="1600" dirty="0"/>
              <a:t>2.1. формирование гражданственности, патриотизма и национального самосознания на основе государственной идеологии;</a:t>
            </a:r>
          </a:p>
          <a:p>
            <a:pPr marL="0" indent="0">
              <a:buNone/>
            </a:pPr>
            <a:r>
              <a:rPr lang="ru-RU" sz="1600" dirty="0"/>
              <a:t>2.2. подготовка к самостоятельной жизни, профессиональному самоопределению, выбору профессии и труду;</a:t>
            </a:r>
          </a:p>
          <a:p>
            <a:pPr marL="0" indent="0">
              <a:buNone/>
            </a:pPr>
            <a:r>
              <a:rPr lang="ru-RU" sz="1600" dirty="0"/>
              <a:t>2.3. формирование нравственной, эстетической культуры и культуры в области охраны окружающей среды и природопользования;</a:t>
            </a:r>
          </a:p>
          <a:p>
            <a:pPr marL="0" indent="0">
              <a:buNone/>
            </a:pPr>
            <a:r>
              <a:rPr lang="ru-RU" sz="1600" dirty="0"/>
              <a:t>2.4. формирование физической культуры, овладение ценностями и навыками здорового образа жизни;</a:t>
            </a:r>
          </a:p>
          <a:p>
            <a:pPr marL="0" indent="0">
              <a:buNone/>
            </a:pPr>
            <a:r>
              <a:rPr lang="ru-RU" sz="1600" dirty="0"/>
              <a:t>2.5. формирование культуры семейных отношений;</a:t>
            </a:r>
          </a:p>
          <a:p>
            <a:pPr marL="0" indent="0">
              <a:buNone/>
            </a:pPr>
            <a:r>
              <a:rPr lang="ru-RU" sz="1600" dirty="0"/>
              <a:t>2.6. создание условий для социализации, саморазвития и самореализации личности обучающегося.</a:t>
            </a:r>
          </a:p>
          <a:p>
            <a:endParaRPr lang="ru-RU" dirty="0"/>
          </a:p>
        </p:txBody>
      </p:sp>
      <p:sp>
        <p:nvSpPr>
          <p:cNvPr id="4" name="Прямоугольник: скругленные углы 3">
            <a:extLst>
              <a:ext uri="{FF2B5EF4-FFF2-40B4-BE49-F238E27FC236}">
                <a16:creationId xmlns:a16="http://schemas.microsoft.com/office/drawing/2014/main" id="{4B310AA4-0B1C-475A-8873-4E298BD709CC}"/>
              </a:ext>
            </a:extLst>
          </p:cNvPr>
          <p:cNvSpPr/>
          <p:nvPr/>
        </p:nvSpPr>
        <p:spPr>
          <a:xfrm>
            <a:off x="4897822" y="5244662"/>
            <a:ext cx="6241234" cy="1249760"/>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latin typeface="Calibri" panose="020F0502020204030204" pitchFamily="34" charset="0"/>
                <a:cs typeface="Calibri" panose="020F0502020204030204" pitchFamily="34" charset="0"/>
              </a:rPr>
              <a:t>Воспитание основывается на общечеловеческих, гуманистических ценностях, культурных и духовных традициях белорусского народа, государственной идеологии, отражает интересы личности, общества и государства.</a:t>
            </a:r>
            <a:endParaRPr lang="ru-RU" sz="1200" b="1" dirty="0">
              <a:solidFill>
                <a:schemeClr val="tx1"/>
              </a:solidFill>
            </a:endParaRPr>
          </a:p>
        </p:txBody>
      </p:sp>
    </p:spTree>
    <p:extLst>
      <p:ext uri="{BB962C8B-B14F-4D97-AF65-F5344CB8AC3E}">
        <p14:creationId xmlns:p14="http://schemas.microsoft.com/office/powerpoint/2010/main" val="344121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92349"/>
            <a:ext cx="11057926" cy="1150142"/>
          </a:xfrm>
        </p:spPr>
        <p:txBody>
          <a:bodyPr>
            <a:noAutofit/>
          </a:bodyPr>
          <a:lstStyle/>
          <a:p>
            <a:br>
              <a:rPr lang="ru-RU" sz="2000" b="1" dirty="0"/>
            </a:br>
            <a:r>
              <a:rPr lang="ru-RU" sz="2000" b="1" dirty="0">
                <a:latin typeface="Arial Black" pitchFamily="34" charset="0"/>
              </a:rPr>
              <a:t>БЕЛОРУССКАЯ НАРОДНАЯ ПЕДАГОГИКА</a:t>
            </a:r>
            <a:br>
              <a:rPr lang="ru-RU" sz="1400" dirty="0">
                <a:latin typeface="Arial Black" pitchFamily="34" charset="0"/>
              </a:rPr>
            </a:br>
            <a:br>
              <a:rPr lang="ru-RU" sz="1400" dirty="0">
                <a:latin typeface="Arial Black" pitchFamily="34" charset="0"/>
              </a:rPr>
            </a:br>
            <a:r>
              <a:rPr lang="ru-RU" sz="1000" i="1" dirty="0">
                <a:latin typeface="Calibri" panose="020F0502020204030204" pitchFamily="34" charset="0"/>
                <a:cs typeface="Calibri" panose="020F0502020204030204" pitchFamily="34" charset="0"/>
              </a:rPr>
              <a:t>«…воспитание, созданное самим народом и основанное на народных началах, имеет ту воспитательную силу, которой нет в самых лучших системах, основанных на абстрактных идеях или заимствованных у другого народа…»  К.Д. Ушинский </a:t>
            </a:r>
            <a:br>
              <a:rPr lang="ru-RU" sz="1000" i="1" dirty="0"/>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248194" y="1153391"/>
            <a:ext cx="11639006" cy="5715000"/>
          </a:xfrm>
        </p:spPr>
        <p:txBody>
          <a:bodyPr numCol="2">
            <a:noAutofit/>
          </a:bodyPr>
          <a:lstStyle/>
          <a:p>
            <a:pPr marL="0" indent="0">
              <a:spcBef>
                <a:spcPts val="0"/>
              </a:spcBef>
              <a:buNone/>
            </a:pPr>
            <a:r>
              <a:rPr lang="ru-RU" sz="1400" b="1" dirty="0">
                <a:solidFill>
                  <a:srgbClr val="FF0000"/>
                </a:solidFill>
                <a:latin typeface="Arial Black" pitchFamily="34" charset="0"/>
              </a:rPr>
              <a:t>НАРОДНАЯ ПЕДАГОГИКА</a:t>
            </a:r>
            <a:r>
              <a:rPr lang="ru-RU" sz="1400" dirty="0">
                <a:solidFill>
                  <a:srgbClr val="FF0000"/>
                </a:solidFill>
                <a:latin typeface="Arial Black" pitchFamily="34" charset="0"/>
              </a:rPr>
              <a:t> </a:t>
            </a:r>
            <a:r>
              <a:rPr lang="ru-RU" sz="1400" dirty="0">
                <a:latin typeface="Arial Black" pitchFamily="34" charset="0"/>
              </a:rPr>
              <a:t>– </a:t>
            </a:r>
          </a:p>
          <a:p>
            <a:pPr marL="0" indent="0">
              <a:spcBef>
                <a:spcPts val="0"/>
              </a:spcBef>
              <a:buNone/>
            </a:pPr>
            <a:r>
              <a:rPr lang="ru-RU" sz="1400" dirty="0">
                <a:solidFill>
                  <a:srgbClr val="C00000"/>
                </a:solidFill>
                <a:latin typeface="Arial Black" pitchFamily="34" charset="0"/>
              </a:rPr>
              <a:t>это совокупность и взаимозависимость </a:t>
            </a:r>
          </a:p>
          <a:p>
            <a:pPr marL="0" indent="0">
              <a:spcBef>
                <a:spcPts val="0"/>
              </a:spcBef>
              <a:buNone/>
            </a:pPr>
            <a:r>
              <a:rPr lang="ru-RU" sz="1400" dirty="0">
                <a:solidFill>
                  <a:srgbClr val="C00000"/>
                </a:solidFill>
                <a:latin typeface="Arial Black" pitchFamily="34" charset="0"/>
              </a:rPr>
              <a:t>представлений, взглядов, суждений, убеждений, идей, навыков и приемов воспитания, нашедших отражение в народном творчестве </a:t>
            </a:r>
            <a:br>
              <a:rPr lang="ru-RU" sz="1400" dirty="0">
                <a:latin typeface="Arial Black" pitchFamily="34" charset="0"/>
              </a:rPr>
            </a:br>
            <a:endParaRPr lang="ru-RU" sz="1400" dirty="0">
              <a:latin typeface="Arial Black" pitchFamily="34" charset="0"/>
            </a:endParaRPr>
          </a:p>
          <a:p>
            <a:pPr marL="0" indent="0">
              <a:spcBef>
                <a:spcPts val="0"/>
              </a:spcBef>
              <a:buNone/>
            </a:pPr>
            <a:r>
              <a:rPr lang="ru-RU" sz="1400" b="1" dirty="0">
                <a:solidFill>
                  <a:schemeClr val="tx1"/>
                </a:solidFill>
                <a:latin typeface="Arial Black" pitchFamily="34" charset="0"/>
              </a:rPr>
              <a:t>Цель: </a:t>
            </a:r>
            <a:endParaRPr lang="ru-RU" sz="1400" dirty="0">
              <a:solidFill>
                <a:schemeClr val="tx1"/>
              </a:solidFill>
              <a:latin typeface="Arial Black" pitchFamily="34" charset="0"/>
            </a:endParaRPr>
          </a:p>
          <a:p>
            <a:pPr marL="0" indent="0">
              <a:spcBef>
                <a:spcPts val="0"/>
              </a:spcBef>
              <a:buNone/>
            </a:pPr>
            <a:r>
              <a:rPr lang="ru-RU" sz="1400" dirty="0">
                <a:latin typeface="Arial Black" pitchFamily="34" charset="0"/>
              </a:rPr>
              <a:t>передача от поколения к поколению </a:t>
            </a:r>
          </a:p>
          <a:p>
            <a:pPr marL="0" indent="0">
              <a:spcBef>
                <a:spcPts val="0"/>
              </a:spcBef>
              <a:buNone/>
            </a:pPr>
            <a:r>
              <a:rPr lang="ru-RU" sz="1400" dirty="0">
                <a:latin typeface="Arial Black" pitchFamily="34" charset="0"/>
              </a:rPr>
              <a:t>трудовых знаний, умений и навыков, </a:t>
            </a:r>
          </a:p>
          <a:p>
            <a:pPr marL="0" indent="0">
              <a:spcBef>
                <a:spcPts val="0"/>
              </a:spcBef>
              <a:buNone/>
            </a:pPr>
            <a:r>
              <a:rPr lang="ru-RU" sz="1400" dirty="0">
                <a:latin typeface="Arial Black" pitchFamily="34" charset="0"/>
              </a:rPr>
              <a:t>правил и норм гражданского поведения </a:t>
            </a:r>
          </a:p>
          <a:p>
            <a:pPr marL="0" indent="0">
              <a:spcBef>
                <a:spcPts val="0"/>
              </a:spcBef>
              <a:buNone/>
            </a:pPr>
            <a:endParaRPr lang="ru-RU" sz="1400" dirty="0">
              <a:latin typeface="Arial Black" pitchFamily="34" charset="0"/>
            </a:endParaRPr>
          </a:p>
          <a:p>
            <a:pPr marL="0" indent="0">
              <a:spcBef>
                <a:spcPts val="0"/>
              </a:spcBef>
              <a:buNone/>
            </a:pPr>
            <a:r>
              <a:rPr lang="ru-RU" sz="1400" b="1" dirty="0">
                <a:solidFill>
                  <a:schemeClr val="tx1"/>
                </a:solidFill>
                <a:latin typeface="Arial Black" pitchFamily="34" charset="0"/>
              </a:rPr>
              <a:t>Способы и приемы </a:t>
            </a:r>
          </a:p>
          <a:p>
            <a:pPr marL="0" indent="0">
              <a:spcBef>
                <a:spcPts val="0"/>
              </a:spcBef>
              <a:buNone/>
            </a:pPr>
            <a:r>
              <a:rPr lang="ru-RU" sz="1400" b="1" dirty="0">
                <a:solidFill>
                  <a:schemeClr val="tx1"/>
                </a:solidFill>
                <a:latin typeface="Arial Black" pitchFamily="34" charset="0"/>
              </a:rPr>
              <a:t>воспитания </a:t>
            </a:r>
            <a:endParaRPr lang="ru-RU" sz="1400" dirty="0">
              <a:solidFill>
                <a:schemeClr val="tx1"/>
              </a:solidFill>
              <a:latin typeface="Arial Black" pitchFamily="34" charset="0"/>
            </a:endParaRPr>
          </a:p>
          <a:p>
            <a:pPr marL="0" indent="0">
              <a:spcBef>
                <a:spcPts val="0"/>
              </a:spcBef>
              <a:buNone/>
            </a:pPr>
            <a:r>
              <a:rPr lang="ru-RU" sz="1400" dirty="0">
                <a:latin typeface="Arial Black" pitchFamily="34" charset="0"/>
              </a:rPr>
              <a:t> труд; 		 авторитет; </a:t>
            </a:r>
          </a:p>
          <a:p>
            <a:pPr marL="0" indent="0">
              <a:spcBef>
                <a:spcPts val="0"/>
              </a:spcBef>
              <a:buNone/>
            </a:pPr>
            <a:r>
              <a:rPr lang="ru-RU" sz="1400" dirty="0">
                <a:latin typeface="Arial Black" pitchFamily="34" charset="0"/>
              </a:rPr>
              <a:t> игра;	 	 внушение; </a:t>
            </a:r>
          </a:p>
          <a:p>
            <a:pPr marL="0" indent="0">
              <a:spcBef>
                <a:spcPts val="0"/>
              </a:spcBef>
              <a:buNone/>
            </a:pPr>
            <a:r>
              <a:rPr lang="ru-RU" sz="1400" dirty="0">
                <a:latin typeface="Arial Black" pitchFamily="34" charset="0"/>
              </a:rPr>
              <a:t> убеждение; 	 совет; </a:t>
            </a:r>
          </a:p>
          <a:p>
            <a:pPr marL="0" indent="0">
              <a:spcBef>
                <a:spcPts val="0"/>
              </a:spcBef>
              <a:buNone/>
            </a:pPr>
            <a:r>
              <a:rPr lang="ru-RU" sz="1400" dirty="0">
                <a:latin typeface="Arial Black" pitchFamily="34" charset="0"/>
              </a:rPr>
              <a:t> благословение; 	 упражнение; </a:t>
            </a:r>
          </a:p>
          <a:p>
            <a:pPr marL="0" indent="0">
              <a:spcBef>
                <a:spcPts val="0"/>
              </a:spcBef>
              <a:buNone/>
            </a:pPr>
            <a:r>
              <a:rPr lang="ru-RU" sz="1400" dirty="0">
                <a:latin typeface="Arial Black" pitchFamily="34" charset="0"/>
              </a:rPr>
              <a:t> беседа;		 соревнование; </a:t>
            </a:r>
          </a:p>
          <a:p>
            <a:pPr marL="0" indent="0">
              <a:spcBef>
                <a:spcPts val="0"/>
              </a:spcBef>
              <a:buNone/>
            </a:pPr>
            <a:r>
              <a:rPr lang="ru-RU" sz="1400" dirty="0">
                <a:latin typeface="Arial Black" pitchFamily="34" charset="0"/>
              </a:rPr>
              <a:t> испытание; 	 клятва; </a:t>
            </a:r>
          </a:p>
          <a:p>
            <a:pPr marL="0" indent="0">
              <a:spcBef>
                <a:spcPts val="0"/>
              </a:spcBef>
              <a:buNone/>
            </a:pPr>
            <a:r>
              <a:rPr lang="ru-RU" sz="1400" dirty="0">
                <a:latin typeface="Arial Black" pitchFamily="34" charset="0"/>
              </a:rPr>
              <a:t> осуждение; 	 запугивание; </a:t>
            </a:r>
          </a:p>
          <a:p>
            <a:pPr marL="0" indent="0">
              <a:spcBef>
                <a:spcPts val="0"/>
              </a:spcBef>
              <a:buNone/>
            </a:pPr>
            <a:r>
              <a:rPr lang="ru-RU" sz="1400" dirty="0">
                <a:latin typeface="Arial Black" pitchFamily="34" charset="0"/>
              </a:rPr>
              <a:t> угроза; 		 наказание; </a:t>
            </a:r>
          </a:p>
          <a:p>
            <a:pPr marL="0" indent="0">
              <a:spcBef>
                <a:spcPts val="0"/>
              </a:spcBef>
              <a:buNone/>
            </a:pPr>
            <a:r>
              <a:rPr lang="ru-RU" sz="1400" dirty="0">
                <a:latin typeface="Arial Black" pitchFamily="34" charset="0"/>
              </a:rPr>
              <a:t> проклятие. </a:t>
            </a:r>
          </a:p>
          <a:p>
            <a:pPr marL="400050" lvl="1" indent="0">
              <a:spcBef>
                <a:spcPts val="0"/>
              </a:spcBef>
              <a:buNone/>
            </a:pPr>
            <a:endParaRPr lang="ru-RU" sz="1400" dirty="0">
              <a:latin typeface="Arial Black" pitchFamily="34" charset="0"/>
            </a:endParaRPr>
          </a:p>
          <a:p>
            <a:pPr marL="400050" lvl="1" indent="0">
              <a:spcBef>
                <a:spcPts val="0"/>
              </a:spcBef>
              <a:buNone/>
            </a:pPr>
            <a:endParaRPr lang="ru-RU" sz="1400" dirty="0">
              <a:latin typeface="Arial Black" pitchFamily="34" charset="0"/>
            </a:endParaRPr>
          </a:p>
          <a:p>
            <a:pPr marL="0" indent="0">
              <a:spcBef>
                <a:spcPts val="0"/>
              </a:spcBef>
              <a:buNone/>
            </a:pPr>
            <a:r>
              <a:rPr lang="ru-RU" sz="1400" b="1" dirty="0">
                <a:solidFill>
                  <a:srgbClr val="FF0000"/>
                </a:solidFill>
                <a:latin typeface="Arial Black" pitchFamily="34" charset="0"/>
              </a:rPr>
              <a:t>ОСНОВНЫЕ ИДЕИ ВОСПИТАНИЯ В БЕЛОРУСКОЙ НАРОДНОЙ ПЕДАГОГИКЕ: </a:t>
            </a:r>
            <a:endParaRPr lang="ru-RU" sz="1400" dirty="0">
              <a:solidFill>
                <a:srgbClr val="FF0000"/>
              </a:solidFill>
              <a:latin typeface="Arial Black" pitchFamily="34" charset="0"/>
            </a:endParaRPr>
          </a:p>
          <a:p>
            <a:pPr marL="0" indent="0">
              <a:spcBef>
                <a:spcPts val="0"/>
              </a:spcBef>
              <a:buNone/>
            </a:pPr>
            <a:r>
              <a:rPr lang="ru-RU" sz="1400" dirty="0">
                <a:latin typeface="Arial Black" pitchFamily="34" charset="0"/>
              </a:rPr>
              <a:t> </a:t>
            </a:r>
            <a:r>
              <a:rPr lang="ru-RU" sz="1400" dirty="0">
                <a:solidFill>
                  <a:srgbClr val="C00000"/>
                </a:solidFill>
                <a:latin typeface="Arial Black" pitchFamily="34" charset="0"/>
              </a:rPr>
              <a:t>трудовое; </a:t>
            </a:r>
          </a:p>
          <a:p>
            <a:pPr marL="0" indent="0">
              <a:spcBef>
                <a:spcPts val="0"/>
              </a:spcBef>
              <a:buNone/>
            </a:pPr>
            <a:r>
              <a:rPr lang="ru-RU" sz="1400" dirty="0">
                <a:solidFill>
                  <a:srgbClr val="C00000"/>
                </a:solidFill>
                <a:latin typeface="Arial Black" pitchFamily="34" charset="0"/>
              </a:rPr>
              <a:t> религиозное; </a:t>
            </a:r>
          </a:p>
          <a:p>
            <a:pPr marL="0" indent="0">
              <a:spcBef>
                <a:spcPts val="0"/>
              </a:spcBef>
              <a:buNone/>
            </a:pPr>
            <a:r>
              <a:rPr lang="ru-RU" sz="1400" dirty="0">
                <a:solidFill>
                  <a:srgbClr val="C00000"/>
                </a:solidFill>
                <a:latin typeface="Arial Black" pitchFamily="34" charset="0"/>
              </a:rPr>
              <a:t> нравственное; </a:t>
            </a:r>
          </a:p>
          <a:p>
            <a:pPr marL="0" indent="0">
              <a:spcBef>
                <a:spcPts val="0"/>
              </a:spcBef>
              <a:buNone/>
            </a:pPr>
            <a:r>
              <a:rPr lang="ru-RU" sz="1400" dirty="0">
                <a:solidFill>
                  <a:srgbClr val="C00000"/>
                </a:solidFill>
                <a:latin typeface="Arial Black" pitchFamily="34" charset="0"/>
              </a:rPr>
              <a:t> патриотическое; </a:t>
            </a:r>
          </a:p>
          <a:p>
            <a:pPr marL="0" indent="0">
              <a:spcBef>
                <a:spcPts val="0"/>
              </a:spcBef>
              <a:buNone/>
            </a:pPr>
            <a:r>
              <a:rPr lang="ru-RU" sz="1400" dirty="0">
                <a:solidFill>
                  <a:srgbClr val="C00000"/>
                </a:solidFill>
                <a:latin typeface="Arial Black" pitchFamily="34" charset="0"/>
              </a:rPr>
              <a:t> умственное; </a:t>
            </a:r>
          </a:p>
          <a:p>
            <a:pPr marL="0" indent="0">
              <a:spcBef>
                <a:spcPts val="0"/>
              </a:spcBef>
              <a:buNone/>
            </a:pPr>
            <a:r>
              <a:rPr lang="ru-RU" sz="1400" dirty="0">
                <a:solidFill>
                  <a:srgbClr val="C00000"/>
                </a:solidFill>
                <a:latin typeface="Arial Black" pitchFamily="34" charset="0"/>
              </a:rPr>
              <a:t> эстетическое; </a:t>
            </a:r>
          </a:p>
          <a:p>
            <a:pPr marL="0" indent="0">
              <a:spcBef>
                <a:spcPts val="0"/>
              </a:spcBef>
              <a:buNone/>
            </a:pPr>
            <a:r>
              <a:rPr lang="ru-RU" sz="1400" dirty="0">
                <a:solidFill>
                  <a:srgbClr val="C00000"/>
                </a:solidFill>
                <a:latin typeface="Arial Black" pitchFamily="34" charset="0"/>
              </a:rPr>
              <a:t> физическое. </a:t>
            </a:r>
          </a:p>
          <a:p>
            <a:pPr marL="400050" lvl="1" indent="0">
              <a:spcBef>
                <a:spcPts val="0"/>
              </a:spcBef>
              <a:buNone/>
            </a:pPr>
            <a:endParaRPr lang="ru-RU" sz="1400" dirty="0">
              <a:latin typeface="Arial Black" pitchFamily="34" charset="0"/>
            </a:endParaRPr>
          </a:p>
          <a:p>
            <a:pPr marL="0" indent="0">
              <a:spcBef>
                <a:spcPts val="0"/>
              </a:spcBef>
              <a:buNone/>
            </a:pPr>
            <a:r>
              <a:rPr lang="ru-RU" sz="1400" b="1" dirty="0">
                <a:solidFill>
                  <a:srgbClr val="FF0000"/>
                </a:solidFill>
                <a:latin typeface="Arial Black" pitchFamily="34" charset="0"/>
              </a:rPr>
              <a:t>СРЕДСТВА НАРОДНОЙ ПЕДАГОГИКИ: </a:t>
            </a:r>
            <a:endParaRPr lang="ru-RU" sz="1400" dirty="0">
              <a:solidFill>
                <a:srgbClr val="FF0000"/>
              </a:solidFill>
              <a:latin typeface="Arial Black" pitchFamily="34" charset="0"/>
            </a:endParaRPr>
          </a:p>
          <a:p>
            <a:pPr marL="0" indent="0">
              <a:spcBef>
                <a:spcPts val="0"/>
              </a:spcBef>
              <a:buNone/>
            </a:pPr>
            <a:r>
              <a:rPr lang="ru-RU" sz="1400" dirty="0">
                <a:latin typeface="Arial Black" pitchFamily="34" charset="0"/>
              </a:rPr>
              <a:t> </a:t>
            </a:r>
            <a:r>
              <a:rPr lang="ru-RU" sz="1400" dirty="0">
                <a:solidFill>
                  <a:srgbClr val="C00000"/>
                </a:solidFill>
                <a:latin typeface="Arial Black" pitchFamily="34" charset="0"/>
              </a:rPr>
              <a:t>трудовая деятельность; </a:t>
            </a:r>
          </a:p>
          <a:p>
            <a:pPr marL="0" indent="0">
              <a:spcBef>
                <a:spcPts val="0"/>
              </a:spcBef>
              <a:buNone/>
            </a:pPr>
            <a:r>
              <a:rPr lang="ru-RU" sz="1400" dirty="0">
                <a:solidFill>
                  <a:srgbClr val="C00000"/>
                </a:solidFill>
                <a:latin typeface="Arial Black" pitchFamily="34" charset="0"/>
              </a:rPr>
              <a:t> традиции; </a:t>
            </a:r>
          </a:p>
          <a:p>
            <a:pPr marL="0" indent="0">
              <a:spcBef>
                <a:spcPts val="0"/>
              </a:spcBef>
              <a:buNone/>
            </a:pPr>
            <a:r>
              <a:rPr lang="ru-RU" sz="1400" dirty="0">
                <a:solidFill>
                  <a:srgbClr val="C00000"/>
                </a:solidFill>
                <a:latin typeface="Arial Black" pitchFamily="34" charset="0"/>
              </a:rPr>
              <a:t> обычаи; </a:t>
            </a:r>
          </a:p>
          <a:p>
            <a:pPr marL="0" indent="0">
              <a:spcBef>
                <a:spcPts val="0"/>
              </a:spcBef>
              <a:buNone/>
            </a:pPr>
            <a:r>
              <a:rPr lang="ru-RU" sz="1400" dirty="0">
                <a:solidFill>
                  <a:srgbClr val="C00000"/>
                </a:solidFill>
                <a:latin typeface="Arial Black" pitchFamily="34" charset="0"/>
              </a:rPr>
              <a:t> обряд; </a:t>
            </a:r>
          </a:p>
          <a:p>
            <a:pPr marL="0" indent="0">
              <a:spcBef>
                <a:spcPts val="0"/>
              </a:spcBef>
              <a:buNone/>
            </a:pPr>
            <a:r>
              <a:rPr lang="ru-RU" sz="1400" dirty="0">
                <a:solidFill>
                  <a:srgbClr val="C00000"/>
                </a:solidFill>
                <a:latin typeface="Arial Black" pitchFamily="34" charset="0"/>
              </a:rPr>
              <a:t> игры; </a:t>
            </a:r>
          </a:p>
          <a:p>
            <a:pPr marL="0" indent="0">
              <a:spcBef>
                <a:spcPts val="0"/>
              </a:spcBef>
              <a:buNone/>
            </a:pPr>
            <a:r>
              <a:rPr lang="ru-RU" sz="1400" dirty="0">
                <a:solidFill>
                  <a:srgbClr val="C00000"/>
                </a:solidFill>
                <a:latin typeface="Arial Black" pitchFamily="34" charset="0"/>
              </a:rPr>
              <a:t> устное народное творчество; </a:t>
            </a:r>
          </a:p>
          <a:p>
            <a:pPr marL="0" indent="0">
              <a:spcBef>
                <a:spcPts val="0"/>
              </a:spcBef>
              <a:buNone/>
            </a:pPr>
            <a:r>
              <a:rPr lang="ru-RU" sz="1400" dirty="0">
                <a:solidFill>
                  <a:srgbClr val="C00000"/>
                </a:solidFill>
                <a:latin typeface="Arial Black" pitchFamily="34" charset="0"/>
              </a:rPr>
              <a:t> родное слово; </a:t>
            </a:r>
          </a:p>
          <a:p>
            <a:pPr marL="0" indent="0">
              <a:spcBef>
                <a:spcPts val="0"/>
              </a:spcBef>
              <a:buNone/>
            </a:pPr>
            <a:r>
              <a:rPr lang="ru-RU" sz="1400" dirty="0">
                <a:solidFill>
                  <a:srgbClr val="C00000"/>
                </a:solidFill>
                <a:latin typeface="Arial Black" pitchFamily="34" charset="0"/>
              </a:rPr>
              <a:t> праздники; </a:t>
            </a:r>
          </a:p>
          <a:p>
            <a:pPr marL="0" indent="0">
              <a:spcBef>
                <a:spcPts val="0"/>
              </a:spcBef>
              <a:buNone/>
            </a:pPr>
            <a:r>
              <a:rPr lang="ru-RU" sz="1400" dirty="0">
                <a:solidFill>
                  <a:srgbClr val="C00000"/>
                </a:solidFill>
                <a:latin typeface="Arial Black" pitchFamily="34" charset="0"/>
              </a:rPr>
              <a:t> танец; </a:t>
            </a:r>
          </a:p>
          <a:p>
            <a:pPr marL="0" indent="0">
              <a:spcBef>
                <a:spcPts val="0"/>
              </a:spcBef>
              <a:buNone/>
            </a:pPr>
            <a:r>
              <a:rPr lang="ru-RU" sz="1400" dirty="0">
                <a:solidFill>
                  <a:srgbClr val="C00000"/>
                </a:solidFill>
                <a:latin typeface="Arial Black" pitchFamily="34" charset="0"/>
              </a:rPr>
              <a:t> семейный уклад жизни. </a:t>
            </a:r>
          </a:p>
        </p:txBody>
      </p:sp>
    </p:spTree>
    <p:extLst>
      <p:ext uri="{BB962C8B-B14F-4D97-AF65-F5344CB8AC3E}">
        <p14:creationId xmlns:p14="http://schemas.microsoft.com/office/powerpoint/2010/main" val="506627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478B913-F446-43BB-9634-FC882F94ED40}"/>
              </a:ext>
            </a:extLst>
          </p:cNvPr>
          <p:cNvSpPr>
            <a:spLocks noGrp="1"/>
          </p:cNvSpPr>
          <p:nvPr>
            <p:ph sz="quarter" idx="13"/>
          </p:nvPr>
        </p:nvSpPr>
        <p:spPr>
          <a:xfrm>
            <a:off x="473297" y="2911366"/>
            <a:ext cx="5304933" cy="3467770"/>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r>
              <a:rPr lang="ru-RU" sz="2900" dirty="0"/>
              <a:t>Регламентировано Кодексом Республики Беларусь об образовании </a:t>
            </a:r>
          </a:p>
          <a:p>
            <a:r>
              <a:rPr lang="ru-RU" sz="2900" dirty="0"/>
              <a:t>В соответствии с направлениями Концептуальных подходов к развитию системы образования Республики Беларусь до 2020 года и на перспективу до 2030 года, одобренных Республиканским педагогическим советом (август 2017 г.) </a:t>
            </a:r>
          </a:p>
          <a:p>
            <a:r>
              <a:rPr lang="ru-RU" sz="2900" dirty="0"/>
              <a:t>осуществляется в соответствии с соблюдением национальных интересов и потребностей экономики Республики Беларусь, необходимостью улучшения имиджа и конкурентоспособности национальной системы высшего образования, повышения позиций учреждений высшего образования в международных рейтингах, расширения экспорта образовательных услуг.</a:t>
            </a:r>
          </a:p>
          <a:p>
            <a:endParaRPr lang="ru-RU" dirty="0"/>
          </a:p>
        </p:txBody>
      </p:sp>
      <p:sp>
        <p:nvSpPr>
          <p:cNvPr id="4" name="Объект 3">
            <a:extLst>
              <a:ext uri="{FF2B5EF4-FFF2-40B4-BE49-F238E27FC236}">
                <a16:creationId xmlns:a16="http://schemas.microsoft.com/office/drawing/2014/main" id="{06C08B67-35C3-4EDE-8618-760188C2CAE2}"/>
              </a:ext>
            </a:extLst>
          </p:cNvPr>
          <p:cNvSpPr>
            <a:spLocks noGrp="1"/>
          </p:cNvSpPr>
          <p:nvPr>
            <p:ph sz="quarter" idx="14"/>
          </p:nvPr>
        </p:nvSpPr>
        <p:spPr>
          <a:xfrm>
            <a:off x="6413771" y="2017343"/>
            <a:ext cx="4645152" cy="1946878"/>
          </a:xfrm>
          <a:ln/>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endParaRPr lang="ru-RU" sz="3300" dirty="0"/>
          </a:p>
          <a:p>
            <a:r>
              <a:rPr lang="ru-RU" sz="3300" dirty="0"/>
              <a:t>По данным Министерства образования Республики Беларусь на 2023 г., в нашей стране функционируют 42 государственных учреждения высшего образования (31 университет, 9 академий, 2 института), находящиеся в подчинении 12 министерств и ведомств, 7 учреждений высшего образования частной формы собственности. </a:t>
            </a:r>
          </a:p>
        </p:txBody>
      </p:sp>
      <p:sp>
        <p:nvSpPr>
          <p:cNvPr id="5" name="Прямоугольник: скругленные углы 4">
            <a:extLst>
              <a:ext uri="{FF2B5EF4-FFF2-40B4-BE49-F238E27FC236}">
                <a16:creationId xmlns:a16="http://schemas.microsoft.com/office/drawing/2014/main" id="{877E85C5-2DF5-4854-85E8-8AA8F6AF5E6B}"/>
              </a:ext>
            </a:extLst>
          </p:cNvPr>
          <p:cNvSpPr/>
          <p:nvPr/>
        </p:nvSpPr>
        <p:spPr>
          <a:xfrm>
            <a:off x="473297" y="287001"/>
            <a:ext cx="3338623" cy="1479454"/>
          </a:xfrm>
          <a:prstGeom prst="round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a:p>
            <a:pPr algn="ctr"/>
            <a:r>
              <a:rPr lang="ru-RU" sz="1600" dirty="0">
                <a:solidFill>
                  <a:schemeClr val="tx1"/>
                </a:solidFill>
                <a:latin typeface="Calibri" panose="020F0502020204030204" pitchFamily="34" charset="0"/>
                <a:cs typeface="Calibri" panose="020F0502020204030204" pitchFamily="34" charset="0"/>
              </a:rPr>
              <a:t>2 785 учреждений дошкольного образования</a:t>
            </a:r>
          </a:p>
          <a:p>
            <a:pPr algn="ctr"/>
            <a:endParaRPr lang="ru-RU" sz="1600" dirty="0">
              <a:solidFill>
                <a:schemeClr val="tx1"/>
              </a:solidFill>
              <a:latin typeface="Calibri" panose="020F0502020204030204" pitchFamily="34" charset="0"/>
              <a:cs typeface="Calibri" panose="020F0502020204030204" pitchFamily="34" charset="0"/>
            </a:endParaRPr>
          </a:p>
          <a:p>
            <a:pPr algn="ctr"/>
            <a:r>
              <a:rPr lang="ru-RU" sz="1600" dirty="0">
                <a:solidFill>
                  <a:schemeClr val="tx1"/>
                </a:solidFill>
                <a:latin typeface="Calibri" panose="020F0502020204030204" pitchFamily="34" charset="0"/>
                <a:cs typeface="Calibri" panose="020F0502020204030204" pitchFamily="34" charset="0"/>
              </a:rPr>
              <a:t>2 684 учреждений общего среднего образования</a:t>
            </a:r>
          </a:p>
          <a:p>
            <a:pPr algn="ctr"/>
            <a:endParaRPr lang="ru-RU" dirty="0">
              <a:solidFill>
                <a:schemeClr val="tx1"/>
              </a:solidFill>
            </a:endParaRPr>
          </a:p>
        </p:txBody>
      </p:sp>
      <p:sp>
        <p:nvSpPr>
          <p:cNvPr id="6" name="AutoShape 2">
            <a:extLst>
              <a:ext uri="{FF2B5EF4-FFF2-40B4-BE49-F238E27FC236}">
                <a16:creationId xmlns:a16="http://schemas.microsoft.com/office/drawing/2014/main" id="{E5EECD24-869C-4564-A3F7-5D6A9F25F5B6}"/>
              </a:ext>
            </a:extLst>
          </p:cNvPr>
          <p:cNvSpPr>
            <a:spLocks noChangeAspect="1" noChangeArrowheads="1"/>
          </p:cNvSpPr>
          <p:nvPr/>
        </p:nvSpPr>
        <p:spPr bwMode="auto">
          <a:xfrm>
            <a:off x="6984705" y="3964221"/>
            <a:ext cx="541020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скругленные углы 6">
            <a:extLst>
              <a:ext uri="{FF2B5EF4-FFF2-40B4-BE49-F238E27FC236}">
                <a16:creationId xmlns:a16="http://schemas.microsoft.com/office/drawing/2014/main" id="{A77B84C4-5B6D-40E2-A3E7-043C5CF5ABFB}"/>
              </a:ext>
            </a:extLst>
          </p:cNvPr>
          <p:cNvSpPr/>
          <p:nvPr/>
        </p:nvSpPr>
        <p:spPr>
          <a:xfrm>
            <a:off x="5225016" y="297788"/>
            <a:ext cx="3519377" cy="1552199"/>
          </a:xfrm>
          <a:prstGeom prst="round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latin typeface="Calibri" panose="020F0502020204030204" pitchFamily="34" charset="0"/>
                <a:cs typeface="Calibri" panose="020F0502020204030204" pitchFamily="34" charset="0"/>
              </a:rPr>
              <a:t>226 учреждений профессионально-технического образования и среднего специального образования</a:t>
            </a:r>
          </a:p>
        </p:txBody>
      </p:sp>
      <p:sp>
        <p:nvSpPr>
          <p:cNvPr id="8" name="Овал 7">
            <a:extLst>
              <a:ext uri="{FF2B5EF4-FFF2-40B4-BE49-F238E27FC236}">
                <a16:creationId xmlns:a16="http://schemas.microsoft.com/office/drawing/2014/main" id="{AA6E53D9-58D0-4903-B2B2-F04371D55BB9}"/>
              </a:ext>
            </a:extLst>
          </p:cNvPr>
          <p:cNvSpPr/>
          <p:nvPr/>
        </p:nvSpPr>
        <p:spPr>
          <a:xfrm>
            <a:off x="9417268" y="7087"/>
            <a:ext cx="2241295" cy="1873532"/>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rgbClr val="002060"/>
                </a:solidFill>
                <a:latin typeface="Arial Black" panose="020B0A04020102020204" pitchFamily="34" charset="0"/>
              </a:rPr>
              <a:t>2024</a:t>
            </a:r>
          </a:p>
        </p:txBody>
      </p:sp>
      <p:sp>
        <p:nvSpPr>
          <p:cNvPr id="9" name="Прямоугольник: скругленные углы 8">
            <a:extLst>
              <a:ext uri="{FF2B5EF4-FFF2-40B4-BE49-F238E27FC236}">
                <a16:creationId xmlns:a16="http://schemas.microsoft.com/office/drawing/2014/main" id="{1B08A811-30E4-4D71-A1B6-9AEBB722CC4E}"/>
              </a:ext>
            </a:extLst>
          </p:cNvPr>
          <p:cNvSpPr/>
          <p:nvPr/>
        </p:nvSpPr>
        <p:spPr>
          <a:xfrm>
            <a:off x="6413771" y="4131577"/>
            <a:ext cx="4645152" cy="225871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Calibri" panose="020F0502020204030204" pitchFamily="34" charset="0"/>
                <a:cs typeface="Calibri" panose="020F0502020204030204" pitchFamily="34" charset="0"/>
              </a:rPr>
              <a:t>Специальное образование: </a:t>
            </a:r>
          </a:p>
          <a:p>
            <a:pPr algn="ctr"/>
            <a:r>
              <a:rPr lang="ru-RU" sz="1600" b="1" dirty="0">
                <a:solidFill>
                  <a:schemeClr val="tx1"/>
                </a:solidFill>
                <a:latin typeface="Calibri" panose="020F0502020204030204" pitchFamily="34" charset="0"/>
                <a:cs typeface="Calibri" panose="020F0502020204030204" pitchFamily="34" charset="0"/>
              </a:rPr>
              <a:t>48 специальных детских садов;</a:t>
            </a:r>
          </a:p>
          <a:p>
            <a:pPr marL="342900" indent="-342900" algn="ctr">
              <a:buAutoNum type="arabicPlain" startAt="47"/>
            </a:pPr>
            <a:r>
              <a:rPr lang="ru-RU" sz="1600" b="1" dirty="0">
                <a:solidFill>
                  <a:schemeClr val="tx1"/>
                </a:solidFill>
                <a:latin typeface="Calibri" panose="020F0502020204030204" pitchFamily="34" charset="0"/>
                <a:cs typeface="Calibri" panose="020F0502020204030204" pitchFamily="34" charset="0"/>
              </a:rPr>
              <a:t>специальных школ; </a:t>
            </a:r>
          </a:p>
          <a:p>
            <a:pPr algn="ctr"/>
            <a:r>
              <a:rPr lang="ru-RU" sz="1600" b="1" dirty="0">
                <a:solidFill>
                  <a:schemeClr val="tx1"/>
                </a:solidFill>
                <a:latin typeface="Calibri" panose="020F0502020204030204" pitchFamily="34" charset="0"/>
                <a:cs typeface="Calibri" panose="020F0502020204030204" pitchFamily="34" charset="0"/>
              </a:rPr>
              <a:t>141 коррекционно-развивающий центр;</a:t>
            </a:r>
          </a:p>
          <a:p>
            <a:pPr algn="ctr"/>
            <a:r>
              <a:rPr lang="ru-RU" sz="1600" b="1" dirty="0">
                <a:solidFill>
                  <a:schemeClr val="tx1"/>
                </a:solidFill>
                <a:latin typeface="Calibri" panose="020F0502020204030204" pitchFamily="34" charset="0"/>
                <a:cs typeface="Calibri" panose="020F0502020204030204" pitchFamily="34" charset="0"/>
              </a:rPr>
              <a:t>Более 3,7 тыс. специальных и инклюзивных групп в учреждениях  дошкольного образования;</a:t>
            </a:r>
          </a:p>
          <a:p>
            <a:pPr algn="ctr"/>
            <a:r>
              <a:rPr lang="ru-RU" sz="1600" b="1" dirty="0">
                <a:solidFill>
                  <a:schemeClr val="tx1"/>
                </a:solidFill>
                <a:latin typeface="Calibri" panose="020F0502020204030204" pitchFamily="34" charset="0"/>
                <a:cs typeface="Calibri" panose="020F0502020204030204" pitchFamily="34" charset="0"/>
              </a:rPr>
              <a:t>5,7   тыс. специальных и инклюзивных классов в учреждениях  общего среднего образования</a:t>
            </a:r>
          </a:p>
        </p:txBody>
      </p:sp>
    </p:spTree>
    <p:extLst>
      <p:ext uri="{BB962C8B-B14F-4D97-AF65-F5344CB8AC3E}">
        <p14:creationId xmlns:p14="http://schemas.microsoft.com/office/powerpoint/2010/main" val="1423544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70B92-13F5-4C47-8DE2-0599E70C5C93}"/>
              </a:ext>
            </a:extLst>
          </p:cNvPr>
          <p:cNvSpPr>
            <a:spLocks noGrp="1"/>
          </p:cNvSpPr>
          <p:nvPr>
            <p:ph type="title"/>
          </p:nvPr>
        </p:nvSpPr>
        <p:spPr>
          <a:xfrm>
            <a:off x="1451579" y="409666"/>
            <a:ext cx="9603275" cy="587135"/>
          </a:xfrm>
        </p:spPr>
        <p:txBody>
          <a:bodyPr>
            <a:normAutofit fontScale="90000"/>
          </a:bodyPr>
          <a:lstStyle/>
          <a:p>
            <a:pPr marL="0" indent="0">
              <a:buNone/>
            </a:pPr>
            <a:r>
              <a:rPr lang="ru-RU" sz="2700" b="1" dirty="0">
                <a:solidFill>
                  <a:srgbClr val="C00000"/>
                </a:solidFill>
                <a:latin typeface="Arial Black" panose="020B0A04020102020204" pitchFamily="34" charset="0"/>
              </a:rPr>
              <a:t>Образовательные стандарты высшего образования</a:t>
            </a:r>
            <a:br>
              <a:rPr lang="ru-RU" b="1" dirty="0">
                <a:solidFill>
                  <a:srgbClr val="C00000"/>
                </a:solidFill>
                <a:latin typeface="Arial Black" panose="020B0A04020102020204" pitchFamily="34" charset="0"/>
              </a:rPr>
            </a:br>
            <a:endParaRPr lang="ru-RU" dirty="0">
              <a:solidFill>
                <a:srgbClr val="C00000"/>
              </a:solidFill>
              <a:latin typeface="Arial Black" panose="020B0A04020102020204" pitchFamily="34" charset="0"/>
            </a:endParaRPr>
          </a:p>
        </p:txBody>
      </p:sp>
      <p:sp>
        <p:nvSpPr>
          <p:cNvPr id="3" name="Объект 2">
            <a:extLst>
              <a:ext uri="{FF2B5EF4-FFF2-40B4-BE49-F238E27FC236}">
                <a16:creationId xmlns:a16="http://schemas.microsoft.com/office/drawing/2014/main" id="{B57A53B0-C739-4C42-84BE-4EF0D79F4F43}"/>
              </a:ext>
            </a:extLst>
          </p:cNvPr>
          <p:cNvSpPr>
            <a:spLocks noGrp="1"/>
          </p:cNvSpPr>
          <p:nvPr>
            <p:ph sz="quarter" idx="13"/>
          </p:nvPr>
        </p:nvSpPr>
        <p:spPr>
          <a:xfrm>
            <a:off x="1229710" y="1555530"/>
            <a:ext cx="9825144" cy="4497949"/>
          </a:xfrm>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endParaRPr lang="ru-RU" sz="1800" b="1" dirty="0">
              <a:latin typeface="Calibri" panose="020F0502020204030204" pitchFamily="34" charset="0"/>
              <a:cs typeface="Calibri" panose="020F0502020204030204" pitchFamily="34" charset="0"/>
            </a:endParaRPr>
          </a:p>
          <a:p>
            <a:pPr marL="45720" indent="0">
              <a:buNone/>
            </a:pPr>
            <a:r>
              <a:rPr lang="ru-RU" sz="1800" b="1" dirty="0">
                <a:latin typeface="Calibri" panose="020F0502020204030204" pitchFamily="34" charset="0"/>
                <a:cs typeface="Calibri" panose="020F0502020204030204" pitchFamily="34" charset="0"/>
              </a:rPr>
              <a:t>1. Образовательные стандарты высшего образования включают в себя образовательные стандарты </a:t>
            </a:r>
            <a:r>
              <a:rPr lang="ru-RU" sz="1800" b="1" dirty="0">
                <a:solidFill>
                  <a:srgbClr val="C00000"/>
                </a:solidFill>
                <a:latin typeface="Calibri" panose="020F0502020204030204" pitchFamily="34" charset="0"/>
                <a:cs typeface="Calibri" panose="020F0502020204030204" pitchFamily="34" charset="0"/>
              </a:rPr>
              <a:t>общего высшего образования, образовательные стандарты углубленного высшего образования и образовательные стандарты специального высшего образования.</a:t>
            </a:r>
          </a:p>
          <a:p>
            <a:pPr marL="45720" indent="0">
              <a:buNone/>
            </a:pPr>
            <a:endParaRPr lang="ru-RU" sz="1800" b="1" dirty="0">
              <a:solidFill>
                <a:srgbClr val="C00000"/>
              </a:solidFill>
              <a:latin typeface="Calibri" panose="020F0502020204030204" pitchFamily="34" charset="0"/>
              <a:cs typeface="Calibri" panose="020F0502020204030204" pitchFamily="34" charset="0"/>
            </a:endParaRPr>
          </a:p>
          <a:p>
            <a:pPr marL="45720" indent="0">
              <a:buNone/>
            </a:pPr>
            <a:r>
              <a:rPr lang="ru-RU" sz="1800" b="1" dirty="0">
                <a:latin typeface="Calibri" panose="020F0502020204030204" pitchFamily="34" charset="0"/>
                <a:cs typeface="Calibri" panose="020F0502020204030204" pitchFamily="34" charset="0"/>
              </a:rPr>
              <a:t>2. Образовательные стандарты высшего образования </a:t>
            </a:r>
            <a:r>
              <a:rPr lang="ru-RU" sz="1800" b="1" dirty="0">
                <a:solidFill>
                  <a:srgbClr val="C00000"/>
                </a:solidFill>
                <a:latin typeface="Calibri" panose="020F0502020204030204" pitchFamily="34" charset="0"/>
                <a:cs typeface="Calibri" panose="020F0502020204030204" pitchFamily="34" charset="0"/>
              </a:rPr>
              <a:t>разрабатываются по каждой специальности и устанавливают требования к результатам освоения содержания образовательной программы бакалавриата, образовательной программы магистратуры, непрерывной образовательной программы высшего образования, содержанию учебно-программной документации </a:t>
            </a:r>
            <a:r>
              <a:rPr lang="ru-RU" sz="1800" b="1" dirty="0">
                <a:latin typeface="Calibri" panose="020F0502020204030204" pitchFamily="34" charset="0"/>
                <a:cs typeface="Calibri" panose="020F0502020204030204" pitchFamily="34" charset="0"/>
              </a:rPr>
              <a:t>соответствующей образовательной программы высшего образования, срокам получения соответствующего высшего образования, организации образовательного процесса, итоговой аттестации, присваиваемым квалификации и (или) степени. </a:t>
            </a:r>
          </a:p>
        </p:txBody>
      </p:sp>
    </p:spTree>
    <p:extLst>
      <p:ext uri="{BB962C8B-B14F-4D97-AF65-F5344CB8AC3E}">
        <p14:creationId xmlns:p14="http://schemas.microsoft.com/office/powerpoint/2010/main" val="1743850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A4E57-1B3A-426E-87A7-5DAADBAEC2A7}"/>
              </a:ext>
            </a:extLst>
          </p:cNvPr>
          <p:cNvSpPr>
            <a:spLocks noGrp="1"/>
          </p:cNvSpPr>
          <p:nvPr>
            <p:ph type="title"/>
          </p:nvPr>
        </p:nvSpPr>
        <p:spPr>
          <a:xfrm>
            <a:off x="301336" y="88195"/>
            <a:ext cx="11890664" cy="1215087"/>
          </a:xfrm>
        </p:spPr>
        <p:txBody>
          <a:bodyPr/>
          <a:lstStyle/>
          <a:p>
            <a:pPr marL="0" indent="0" algn="ctr">
              <a:buNone/>
            </a:pPr>
            <a:r>
              <a:rPr lang="ru-RU" sz="2800" b="1" dirty="0">
                <a:latin typeface="Arial Black" panose="020B0A04020102020204" pitchFamily="34" charset="0"/>
              </a:rPr>
              <a:t>Образовательные стандарты  </a:t>
            </a:r>
            <a:br>
              <a:rPr lang="ru-RU" sz="2800" b="1" dirty="0">
                <a:latin typeface="Arial Black" panose="020B0A04020102020204" pitchFamily="34" charset="0"/>
              </a:rPr>
            </a:br>
            <a:r>
              <a:rPr lang="ru-RU" sz="2800" dirty="0">
                <a:solidFill>
                  <a:srgbClr val="C00000"/>
                </a:solidFill>
                <a:latin typeface="Arial Black" panose="020B0A04020102020204" pitchFamily="34" charset="0"/>
              </a:rPr>
              <a:t>Методологическая основа</a:t>
            </a:r>
            <a:endParaRPr lang="ru-RU" sz="2800" dirty="0">
              <a:latin typeface="Arial Black" panose="020B0A04020102020204" pitchFamily="34" charset="0"/>
            </a:endParaRPr>
          </a:p>
        </p:txBody>
      </p:sp>
      <p:sp>
        <p:nvSpPr>
          <p:cNvPr id="3" name="Объект 2">
            <a:extLst>
              <a:ext uri="{FF2B5EF4-FFF2-40B4-BE49-F238E27FC236}">
                <a16:creationId xmlns:a16="http://schemas.microsoft.com/office/drawing/2014/main" id="{F333DBDD-DB9F-4D17-97BB-72773CEC5B86}"/>
              </a:ext>
            </a:extLst>
          </p:cNvPr>
          <p:cNvSpPr>
            <a:spLocks noGrp="1"/>
          </p:cNvSpPr>
          <p:nvPr>
            <p:ph sz="quarter" idx="13"/>
          </p:nvPr>
        </p:nvSpPr>
        <p:spPr>
          <a:xfrm>
            <a:off x="2291255" y="1460939"/>
            <a:ext cx="8271641" cy="4855777"/>
          </a:xfrm>
        </p:spPr>
        <p:style>
          <a:lnRef idx="1">
            <a:schemeClr val="accent2"/>
          </a:lnRef>
          <a:fillRef idx="2">
            <a:schemeClr val="accent2"/>
          </a:fillRef>
          <a:effectRef idx="1">
            <a:schemeClr val="accent2"/>
          </a:effectRef>
          <a:fontRef idx="minor">
            <a:schemeClr val="dk1"/>
          </a:fontRef>
        </p:style>
        <p:txBody>
          <a:bodyPr>
            <a:noAutofit/>
          </a:bodyPr>
          <a:lstStyle/>
          <a:p>
            <a:r>
              <a:rPr lang="ru-RU" sz="1800" b="1" dirty="0">
                <a:solidFill>
                  <a:srgbClr val="C00000"/>
                </a:solidFill>
                <a:latin typeface="Calibri" panose="020F0502020204030204" pitchFamily="34" charset="0"/>
                <a:cs typeface="Calibri" panose="020F0502020204030204" pitchFamily="34" charset="0"/>
              </a:rPr>
              <a:t>системно-деятельностный подход </a:t>
            </a:r>
            <a:r>
              <a:rPr lang="ru-RU" sz="1800" dirty="0">
                <a:latin typeface="Calibri" panose="020F0502020204030204" pitchFamily="34" charset="0"/>
                <a:cs typeface="Calibri" panose="020F0502020204030204" pitchFamily="34" charset="0"/>
              </a:rPr>
              <a:t>(совокупность взглядов и способов проектирования и организации образовательного процесса, в котором системообразующим элементом являются различные виды деятельности, учащийся как субъект обучения и воспитания занимает активную позицию, а деятельность является основой, средством и условием развития его личности; обучение и воспитание осуществляются через активизацию деятельности учащегося);</a:t>
            </a:r>
          </a:p>
          <a:p>
            <a:endParaRPr lang="ru-RU" sz="1800" b="1" dirty="0">
              <a:latin typeface="Calibri" panose="020F0502020204030204" pitchFamily="34" charset="0"/>
              <a:cs typeface="Calibri" panose="020F0502020204030204" pitchFamily="34" charset="0"/>
            </a:endParaRPr>
          </a:p>
          <a:p>
            <a:r>
              <a:rPr lang="ru-RU" sz="1800" b="1" dirty="0">
                <a:solidFill>
                  <a:srgbClr val="C00000"/>
                </a:solidFill>
                <a:latin typeface="Calibri" panose="020F0502020204030204" pitchFamily="34" charset="0"/>
                <a:cs typeface="Calibri" panose="020F0502020204030204" pitchFamily="34" charset="0"/>
              </a:rPr>
              <a:t>культурологический подход</a:t>
            </a:r>
            <a:r>
              <a:rPr lang="ru-RU" sz="1800" b="1" dirty="0">
                <a:latin typeface="Calibri" panose="020F0502020204030204" pitchFamily="34" charset="0"/>
                <a:cs typeface="Calibri" panose="020F0502020204030204" pitchFamily="34" charset="0"/>
              </a:rPr>
              <a:t> </a:t>
            </a:r>
            <a:r>
              <a:rPr lang="ru-RU" sz="1800" dirty="0">
                <a:latin typeface="Calibri" panose="020F0502020204030204" pitchFamily="34" charset="0"/>
                <a:cs typeface="Calibri" panose="020F0502020204030204" pitchFamily="34" charset="0"/>
              </a:rPr>
              <a:t>(совокупность взглядов и способов проектирования и организации образовательного процесса на основе ценностно ориентированного содержания образования, приоритета культуры в образовании, развития общей интеллектуальной культуры и духовного начала личности, обеспечения ведущей роли социокультурного контекста развития учащегося, установки на диалог культур, изучения традиций и ценностей, самобытности национальной культуры в контексте мировой);</a:t>
            </a:r>
          </a:p>
        </p:txBody>
      </p:sp>
    </p:spTree>
    <p:extLst>
      <p:ext uri="{BB962C8B-B14F-4D97-AF65-F5344CB8AC3E}">
        <p14:creationId xmlns:p14="http://schemas.microsoft.com/office/powerpoint/2010/main" val="3501687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A4E57-1B3A-426E-87A7-5DAADBAEC2A7}"/>
              </a:ext>
            </a:extLst>
          </p:cNvPr>
          <p:cNvSpPr>
            <a:spLocks noGrp="1"/>
          </p:cNvSpPr>
          <p:nvPr>
            <p:ph type="title"/>
          </p:nvPr>
        </p:nvSpPr>
        <p:spPr>
          <a:xfrm>
            <a:off x="463139" y="67176"/>
            <a:ext cx="11257806" cy="809672"/>
          </a:xfrm>
        </p:spPr>
        <p:txBody>
          <a:bodyPr/>
          <a:lstStyle/>
          <a:p>
            <a:pPr marL="0" indent="0" algn="ctr">
              <a:buNone/>
            </a:pPr>
            <a:r>
              <a:rPr lang="ru-RU" sz="2400" dirty="0">
                <a:latin typeface="Arial Black" panose="020B0A04020102020204" pitchFamily="34" charset="0"/>
              </a:rPr>
              <a:t>Образовательные стандарты.  </a:t>
            </a:r>
            <a:br>
              <a:rPr lang="ru-RU" sz="2400" dirty="0">
                <a:latin typeface="Arial Black" panose="020B0A04020102020204" pitchFamily="34" charset="0"/>
              </a:rPr>
            </a:br>
            <a:r>
              <a:rPr lang="ru-RU" sz="2400" dirty="0">
                <a:latin typeface="Arial Black" panose="020B0A04020102020204" pitchFamily="34" charset="0"/>
              </a:rPr>
              <a:t>Методологическая основа:</a:t>
            </a:r>
          </a:p>
        </p:txBody>
      </p:sp>
      <p:sp>
        <p:nvSpPr>
          <p:cNvPr id="3" name="Объект 2">
            <a:extLst>
              <a:ext uri="{FF2B5EF4-FFF2-40B4-BE49-F238E27FC236}">
                <a16:creationId xmlns:a16="http://schemas.microsoft.com/office/drawing/2014/main" id="{F333DBDD-DB9F-4D17-97BB-72773CEC5B86}"/>
              </a:ext>
            </a:extLst>
          </p:cNvPr>
          <p:cNvSpPr>
            <a:spLocks noGrp="1"/>
          </p:cNvSpPr>
          <p:nvPr>
            <p:ph sz="quarter" idx="13"/>
          </p:nvPr>
        </p:nvSpPr>
        <p:spPr>
          <a:xfrm>
            <a:off x="1219200" y="1397876"/>
            <a:ext cx="9398774" cy="4824248"/>
          </a:xfrm>
        </p:spPr>
        <p:style>
          <a:lnRef idx="1">
            <a:schemeClr val="accent2"/>
          </a:lnRef>
          <a:fillRef idx="2">
            <a:schemeClr val="accent2"/>
          </a:fillRef>
          <a:effectRef idx="1">
            <a:schemeClr val="accent2"/>
          </a:effectRef>
          <a:fontRef idx="minor">
            <a:schemeClr val="dk1"/>
          </a:fontRef>
        </p:style>
        <p:txBody>
          <a:bodyPr>
            <a:noAutofit/>
          </a:bodyPr>
          <a:lstStyle/>
          <a:p>
            <a:r>
              <a:rPr lang="ru-RU" sz="1800" b="1" dirty="0">
                <a:latin typeface="Calibri" panose="020F0502020204030204" pitchFamily="34" charset="0"/>
                <a:cs typeface="Calibri" panose="020F0502020204030204" pitchFamily="34" charset="0"/>
              </a:rPr>
              <a:t>системно-деятельностный подход </a:t>
            </a:r>
          </a:p>
          <a:p>
            <a:r>
              <a:rPr lang="ru-RU" sz="1800" b="1" dirty="0">
                <a:latin typeface="Calibri" panose="020F0502020204030204" pitchFamily="34" charset="0"/>
                <a:cs typeface="Calibri" panose="020F0502020204030204" pitchFamily="34" charset="0"/>
              </a:rPr>
              <a:t>культурологический подход </a:t>
            </a:r>
          </a:p>
          <a:p>
            <a:r>
              <a:rPr lang="ru-RU" sz="1800" b="1" dirty="0">
                <a:solidFill>
                  <a:srgbClr val="C00000"/>
                </a:solidFill>
                <a:latin typeface="Calibri" panose="020F0502020204030204" pitchFamily="34" charset="0"/>
                <a:cs typeface="Calibri" panose="020F0502020204030204" pitchFamily="34" charset="0"/>
              </a:rPr>
              <a:t>личностно ориентированный подход </a:t>
            </a:r>
            <a:r>
              <a:rPr lang="ru-RU" sz="1800" b="1" dirty="0">
                <a:latin typeface="Calibri" panose="020F0502020204030204" pitchFamily="34" charset="0"/>
                <a:cs typeface="Calibri" panose="020F0502020204030204" pitchFamily="34" charset="0"/>
              </a:rPr>
              <a:t>(совокупность взглядов и способов проектирования и организации образовательного процесса, при которых личность понимается как главное действующее лицо образовательного процесса; создание условий для развития личности в ее целостности, уникальности и автономности; обеспечение дифференциации и индивидуализации обучения, возможности выбора</a:t>
            </a:r>
          </a:p>
          <a:p>
            <a:pPr marL="0" indent="0">
              <a:buNone/>
            </a:pPr>
            <a:r>
              <a:rPr lang="ru-RU" sz="1800" b="1" dirty="0">
                <a:latin typeface="Calibri" panose="020F0502020204030204" pitchFamily="34" charset="0"/>
                <a:cs typeface="Calibri" panose="020F0502020204030204" pitchFamily="34" charset="0"/>
              </a:rPr>
              <a:t>    индивидуальной образовательной траектории в соответствии со способностями,       потребностями, интересами, запросами учащихся);</a:t>
            </a:r>
          </a:p>
          <a:p>
            <a:r>
              <a:rPr lang="ru-RU" sz="1800" b="1" dirty="0">
                <a:solidFill>
                  <a:srgbClr val="C00000"/>
                </a:solidFill>
                <a:latin typeface="Calibri" panose="020F0502020204030204" pitchFamily="34" charset="0"/>
                <a:cs typeface="Calibri" panose="020F0502020204030204" pitchFamily="34" charset="0"/>
              </a:rPr>
              <a:t>компетентностный подход </a:t>
            </a:r>
            <a:r>
              <a:rPr lang="ru-RU" sz="1800" b="1" dirty="0">
                <a:latin typeface="Calibri" panose="020F0502020204030204" pitchFamily="34" charset="0"/>
                <a:cs typeface="Calibri" panose="020F0502020204030204" pitchFamily="34" charset="0"/>
              </a:rPr>
              <a:t>(совокупность взглядов и способов проектирования и организации образовательного процесса, которые характеризуются нацеленностью на формирование компетенций, направленных на подготовку к продолжению образования, универсальных учебных действий, усилением практической ориентированности учебной деятельности учащихся, использованием накопленного и созданием условий для формирования у учащихся социального опыта, в том числе в процессе самостоятельной деятельности).</a:t>
            </a:r>
          </a:p>
        </p:txBody>
      </p:sp>
    </p:spTree>
    <p:extLst>
      <p:ext uri="{BB962C8B-B14F-4D97-AF65-F5344CB8AC3E}">
        <p14:creationId xmlns:p14="http://schemas.microsoft.com/office/powerpoint/2010/main" val="1017625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930" y="977462"/>
            <a:ext cx="10152994" cy="3785652"/>
          </a:xfrm>
          <a:prstGeom prst="rect">
            <a:avLst/>
          </a:prstGeom>
          <a:solidFill>
            <a:schemeClr val="bg2">
              <a:lumMod val="90000"/>
            </a:schemeClr>
          </a:solidFill>
        </p:spPr>
        <p:txBody>
          <a:bodyPr wrap="square">
            <a:spAutoFit/>
          </a:bodyPr>
          <a:lstStyle/>
          <a:p>
            <a:pPr algn="ctr"/>
            <a:endParaRPr lang="ru-RU" sz="6000" b="1" i="1" dirty="0">
              <a:latin typeface="Comic Sans MS" panose="030F0702030302020204" pitchFamily="66" charset="0"/>
            </a:endParaRPr>
          </a:p>
          <a:p>
            <a:pPr algn="ctr"/>
            <a:r>
              <a:rPr lang="ru-RU" sz="6000" b="1" i="1" dirty="0">
                <a:latin typeface="Comic Sans MS" panose="030F0702030302020204" pitchFamily="66" charset="0"/>
              </a:rPr>
              <a:t>Благодарю за внимание!</a:t>
            </a:r>
          </a:p>
          <a:p>
            <a:pPr algn="ctr"/>
            <a:endParaRPr lang="ru-RU" sz="6000" b="1" i="1" dirty="0">
              <a:latin typeface="Comic Sans MS" panose="030F0702030302020204" pitchFamily="66" charset="0"/>
            </a:endParaRPr>
          </a:p>
          <a:p>
            <a:pPr algn="ctr"/>
            <a:r>
              <a:rPr lang="ru-RU" sz="6000" b="1" i="1" dirty="0">
                <a:latin typeface="Comic Sans MS" panose="030F0702030302020204" pitchFamily="66" charset="0"/>
              </a:rPr>
              <a:t> </a:t>
            </a:r>
            <a:endParaRPr lang="ru-RU" sz="6000" dirty="0">
              <a:latin typeface="Comic Sans MS" panose="030F0702030302020204" pitchFamily="66" charset="0"/>
            </a:endParaRPr>
          </a:p>
        </p:txBody>
      </p:sp>
    </p:spTree>
    <p:extLst>
      <p:ext uri="{BB962C8B-B14F-4D97-AF65-F5344CB8AC3E}">
        <p14:creationId xmlns:p14="http://schemas.microsoft.com/office/powerpoint/2010/main" val="289009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364" y="52552"/>
            <a:ext cx="8229600" cy="948877"/>
          </a:xfrm>
        </p:spPr>
        <p:txBody>
          <a:bodyPr>
            <a:noAutofit/>
          </a:bodyPr>
          <a:lstStyle/>
          <a:p>
            <a:pPr lvl="0" fontAlgn="base">
              <a:spcAft>
                <a:spcPct val="0"/>
              </a:spcAft>
            </a:pPr>
            <a:br>
              <a:rPr lang="ru-RU" sz="2000" b="1" dirty="0"/>
            </a:br>
            <a:r>
              <a:rPr lang="ru-RU" sz="2800" b="1" dirty="0">
                <a:latin typeface="Arial Black" pitchFamily="34" charset="0"/>
              </a:rPr>
              <a:t> </a:t>
            </a:r>
            <a:r>
              <a:rPr lang="ru-RU" sz="2400" b="1" dirty="0">
                <a:latin typeface="Arial Black" pitchFamily="34" charset="0"/>
              </a:rPr>
              <a:t> Образование (обучение и </a:t>
            </a:r>
            <a:r>
              <a:rPr lang="ru-RU" sz="1600" b="1" dirty="0">
                <a:solidFill>
                  <a:srgbClr val="000000"/>
                </a:solidFill>
                <a:latin typeface="Arial Black" pitchFamily="34" charset="0"/>
                <a:ea typeface="MS Mincho" charset="-128"/>
                <a:cs typeface="Times New Roman" pitchFamily="18" charset="0"/>
              </a:rPr>
              <a:t>ВОСПИТАНИЕ) на белорусских землях (С ДРЕВНЕЙШИХ ВРЕМЕН ДО XVIII ВЕКА)</a:t>
            </a:r>
            <a:br>
              <a:rPr lang="ru-RU" sz="1600" dirty="0">
                <a:latin typeface="Arial Black" pitchFamily="34" charset="0"/>
                <a:cs typeface="Arial" pitchFamily="34" charset="0"/>
              </a:rPr>
            </a:b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pic>
        <p:nvPicPr>
          <p:cNvPr id="11" name="Объект 10">
            <a:extLst>
              <a:ext uri="{FF2B5EF4-FFF2-40B4-BE49-F238E27FC236}">
                <a16:creationId xmlns:a16="http://schemas.microsoft.com/office/drawing/2014/main" id="{AF770FFA-3EA8-4190-93AE-54C536F6E1BE}"/>
              </a:ext>
            </a:extLst>
          </p:cNvPr>
          <p:cNvPicPr>
            <a:picLocks noGrp="1" noChangeAspect="1"/>
          </p:cNvPicPr>
          <p:nvPr>
            <p:ph sz="quarter" idx="13"/>
          </p:nvPr>
        </p:nvPicPr>
        <p:blipFill>
          <a:blip r:embed="rId2"/>
          <a:stretch>
            <a:fillRect/>
          </a:stretch>
        </p:blipFill>
        <p:spPr>
          <a:xfrm>
            <a:off x="3366655" y="2254827"/>
            <a:ext cx="2174868" cy="2410691"/>
          </a:xfrm>
          <a:prstGeom prst="rect">
            <a:avLst/>
          </a:prstGeom>
        </p:spPr>
      </p:pic>
      <p:sp>
        <p:nvSpPr>
          <p:cNvPr id="7" name="Прямоугольник: скругленные углы 6">
            <a:extLst>
              <a:ext uri="{FF2B5EF4-FFF2-40B4-BE49-F238E27FC236}">
                <a16:creationId xmlns:a16="http://schemas.microsoft.com/office/drawing/2014/main" id="{86E807C2-ADD7-4240-832C-7D13FE946B8F}"/>
              </a:ext>
            </a:extLst>
          </p:cNvPr>
          <p:cNvSpPr/>
          <p:nvPr/>
        </p:nvSpPr>
        <p:spPr>
          <a:xfrm>
            <a:off x="9211983" y="1215284"/>
            <a:ext cx="2416629" cy="697292"/>
          </a:xfrm>
          <a:prstGeom prst="roundRect">
            <a:avLst>
              <a:gd name="adj" fmla="val 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ru-RU" sz="1400" dirty="0" err="1">
                <a:solidFill>
                  <a:srgbClr val="FF0000"/>
                </a:solidFill>
                <a:latin typeface="Arial Black" pitchFamily="34" charset="0"/>
              </a:rPr>
              <a:t>Зизаний</a:t>
            </a:r>
            <a:r>
              <a:rPr lang="ru-RU" sz="1400" dirty="0">
                <a:solidFill>
                  <a:srgbClr val="FF0000"/>
                </a:solidFill>
                <a:latin typeface="Arial Black" pitchFamily="34" charset="0"/>
              </a:rPr>
              <a:t> Лаврентий</a:t>
            </a:r>
            <a:endParaRPr lang="ru-RU" sz="1400" dirty="0">
              <a:solidFill>
                <a:srgbClr val="FF0000"/>
              </a:solidFill>
              <a:latin typeface="Arial Black" pitchFamily="34" charset="0"/>
              <a:ea typeface="MS Mincho"/>
              <a:cs typeface="Times New Roman"/>
            </a:endParaRPr>
          </a:p>
          <a:p>
            <a:pPr defTabSz="914400">
              <a:defRPr/>
            </a:pPr>
            <a:r>
              <a:rPr lang="ru-RU" sz="1400" dirty="0">
                <a:solidFill>
                  <a:srgbClr val="FF0000"/>
                </a:solidFill>
                <a:latin typeface="Arial Black" pitchFamily="34" charset="0"/>
              </a:rPr>
              <a:t>(</a:t>
            </a:r>
            <a:r>
              <a:rPr lang="ru-RU" sz="1400" dirty="0" err="1">
                <a:solidFill>
                  <a:srgbClr val="FF0000"/>
                </a:solidFill>
                <a:latin typeface="Arial Black" pitchFamily="34" charset="0"/>
              </a:rPr>
              <a:t>ок</a:t>
            </a:r>
            <a:r>
              <a:rPr lang="ru-RU" sz="1400" dirty="0">
                <a:solidFill>
                  <a:srgbClr val="FF0000"/>
                </a:solidFill>
                <a:latin typeface="Arial Black" pitchFamily="34" charset="0"/>
              </a:rPr>
              <a:t>. 1560 – </a:t>
            </a:r>
            <a:r>
              <a:rPr lang="ru-RU" sz="1400" dirty="0" err="1">
                <a:solidFill>
                  <a:srgbClr val="FF0000"/>
                </a:solidFill>
                <a:latin typeface="Arial Black" pitchFamily="34" charset="0"/>
              </a:rPr>
              <a:t>ок</a:t>
            </a:r>
            <a:r>
              <a:rPr lang="ru-RU" sz="1400" dirty="0">
                <a:solidFill>
                  <a:srgbClr val="FF0000"/>
                </a:solidFill>
                <a:latin typeface="Arial Black" pitchFamily="34" charset="0"/>
              </a:rPr>
              <a:t>. 1634) </a:t>
            </a:r>
            <a:endParaRPr lang="ru-RU" sz="1400" dirty="0">
              <a:solidFill>
                <a:srgbClr val="FF0000"/>
              </a:solidFill>
              <a:latin typeface="Arial Black" pitchFamily="34" charset="0"/>
              <a:ea typeface="MS Mincho"/>
              <a:cs typeface="Times New Roman"/>
            </a:endParaRPr>
          </a:p>
        </p:txBody>
      </p:sp>
      <p:sp>
        <p:nvSpPr>
          <p:cNvPr id="8" name="Прямоугольник: скругленные углы 7">
            <a:extLst>
              <a:ext uri="{FF2B5EF4-FFF2-40B4-BE49-F238E27FC236}">
                <a16:creationId xmlns:a16="http://schemas.microsoft.com/office/drawing/2014/main" id="{62F137DE-1277-432D-9E88-F8881D0065DB}"/>
              </a:ext>
            </a:extLst>
          </p:cNvPr>
          <p:cNvSpPr/>
          <p:nvPr/>
        </p:nvSpPr>
        <p:spPr>
          <a:xfrm>
            <a:off x="2365985" y="5784045"/>
            <a:ext cx="2416628" cy="7809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rgbClr val="FF0000"/>
                </a:solidFill>
                <a:latin typeface="Arial Black" pitchFamily="34" charset="0"/>
              </a:rPr>
              <a:t>Полоцкий Симеон (1624-1680) </a:t>
            </a:r>
            <a:endParaRPr lang="ru-RU" sz="1400" dirty="0">
              <a:solidFill>
                <a:srgbClr val="FF0000"/>
              </a:solidFill>
              <a:latin typeface="Arial Black" pitchFamily="34" charset="0"/>
              <a:ea typeface="MS Mincho"/>
              <a:cs typeface="Times New Roman"/>
            </a:endParaRPr>
          </a:p>
          <a:p>
            <a:pPr>
              <a:spcAft>
                <a:spcPts val="0"/>
              </a:spcAft>
            </a:pPr>
            <a:endParaRPr lang="ru-RU" dirty="0">
              <a:solidFill>
                <a:srgbClr val="FF0000"/>
              </a:solidFill>
              <a:latin typeface="Arial Black" pitchFamily="34" charset="0"/>
              <a:ea typeface="MS Mincho"/>
              <a:cs typeface="Times New Roman"/>
            </a:endParaRPr>
          </a:p>
        </p:txBody>
      </p:sp>
      <p:sp>
        <p:nvSpPr>
          <p:cNvPr id="9" name="Прямоугольник: скругленные углы 8">
            <a:extLst>
              <a:ext uri="{FF2B5EF4-FFF2-40B4-BE49-F238E27FC236}">
                <a16:creationId xmlns:a16="http://schemas.microsoft.com/office/drawing/2014/main" id="{E1C4E2B7-E0BE-4F23-8D6D-98800ACCAF82}"/>
              </a:ext>
            </a:extLst>
          </p:cNvPr>
          <p:cNvSpPr/>
          <p:nvPr/>
        </p:nvSpPr>
        <p:spPr>
          <a:xfrm>
            <a:off x="6406752" y="1132268"/>
            <a:ext cx="2280047" cy="94887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ru-RU" sz="1400" dirty="0">
                <a:solidFill>
                  <a:srgbClr val="FF0000"/>
                </a:solidFill>
                <a:latin typeface="Arial Black" pitchFamily="34" charset="0"/>
              </a:rPr>
              <a:t>Скорина Франциск</a:t>
            </a:r>
            <a:endParaRPr lang="ru-RU" sz="1400" dirty="0">
              <a:solidFill>
                <a:srgbClr val="FF0000"/>
              </a:solidFill>
              <a:latin typeface="Arial Black" pitchFamily="34" charset="0"/>
              <a:ea typeface="MS Mincho"/>
              <a:cs typeface="Times New Roman"/>
            </a:endParaRPr>
          </a:p>
          <a:p>
            <a:pPr defTabSz="914400">
              <a:defRPr/>
            </a:pPr>
            <a:r>
              <a:rPr lang="ru-RU" sz="1400" dirty="0">
                <a:solidFill>
                  <a:srgbClr val="FF0000"/>
                </a:solidFill>
                <a:latin typeface="Arial Black" pitchFamily="34" charset="0"/>
              </a:rPr>
              <a:t>(1490-1551) </a:t>
            </a:r>
            <a:endParaRPr lang="ru-RU" sz="1400" dirty="0">
              <a:solidFill>
                <a:srgbClr val="FF0000"/>
              </a:solidFill>
              <a:latin typeface="Arial Black" pitchFamily="34" charset="0"/>
              <a:ea typeface="MS Mincho"/>
              <a:cs typeface="Times New Roman"/>
            </a:endParaRPr>
          </a:p>
        </p:txBody>
      </p:sp>
      <p:sp>
        <p:nvSpPr>
          <p:cNvPr id="5" name="Прямоугольник: скругленные углы 4">
            <a:extLst>
              <a:ext uri="{FF2B5EF4-FFF2-40B4-BE49-F238E27FC236}">
                <a16:creationId xmlns:a16="http://schemas.microsoft.com/office/drawing/2014/main" id="{5E7B9951-7CAD-4246-BA2B-96A35B3A2DC7}"/>
              </a:ext>
            </a:extLst>
          </p:cNvPr>
          <p:cNvSpPr/>
          <p:nvPr/>
        </p:nvSpPr>
        <p:spPr>
          <a:xfrm>
            <a:off x="483066" y="1066381"/>
            <a:ext cx="2174868" cy="8952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FF0000"/>
              </a:solidFill>
              <a:latin typeface="Arial Black" pitchFamily="34" charset="0"/>
            </a:endParaRPr>
          </a:p>
          <a:p>
            <a:r>
              <a:rPr lang="ru-RU" dirty="0">
                <a:solidFill>
                  <a:srgbClr val="FF0000"/>
                </a:solidFill>
                <a:latin typeface="Arial Black" pitchFamily="34" charset="0"/>
              </a:rPr>
              <a:t>Полоцкая Ефросинья</a:t>
            </a:r>
          </a:p>
          <a:p>
            <a:r>
              <a:rPr lang="ru-RU" dirty="0">
                <a:solidFill>
                  <a:srgbClr val="FF0000"/>
                </a:solidFill>
                <a:latin typeface="Arial Black" pitchFamily="34" charset="0"/>
              </a:rPr>
              <a:t>(1110-1179) </a:t>
            </a:r>
            <a:endParaRPr lang="ru-RU" dirty="0">
              <a:solidFill>
                <a:srgbClr val="FF0000"/>
              </a:solidFill>
              <a:latin typeface="Arial Black" pitchFamily="34" charset="0"/>
              <a:ea typeface="MS Mincho"/>
              <a:cs typeface="Times New Roman"/>
            </a:endParaRPr>
          </a:p>
          <a:p>
            <a:pPr>
              <a:spcAft>
                <a:spcPts val="0"/>
              </a:spcAft>
            </a:pPr>
            <a:endParaRPr lang="ru-RU" dirty="0">
              <a:solidFill>
                <a:srgbClr val="FF0000"/>
              </a:solidFill>
              <a:latin typeface="Arial Black" pitchFamily="34" charset="0"/>
              <a:ea typeface="MS Mincho"/>
              <a:cs typeface="Times New Roman"/>
            </a:endParaRPr>
          </a:p>
        </p:txBody>
      </p:sp>
      <p:sp>
        <p:nvSpPr>
          <p:cNvPr id="6" name="Прямоугольник: скругленные углы 5">
            <a:extLst>
              <a:ext uri="{FF2B5EF4-FFF2-40B4-BE49-F238E27FC236}">
                <a16:creationId xmlns:a16="http://schemas.microsoft.com/office/drawing/2014/main" id="{8B3E6EE1-BE30-4E40-87C2-07CAA5164EC2}"/>
              </a:ext>
            </a:extLst>
          </p:cNvPr>
          <p:cNvSpPr/>
          <p:nvPr/>
        </p:nvSpPr>
        <p:spPr>
          <a:xfrm>
            <a:off x="3574299" y="1132268"/>
            <a:ext cx="2174868" cy="8633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latin typeface="Arial Black"/>
                <a:cs typeface="Arial Black"/>
              </a:rPr>
              <a:t>Кирилл </a:t>
            </a:r>
            <a:r>
              <a:rPr lang="ru-RU" dirty="0" err="1">
                <a:solidFill>
                  <a:srgbClr val="FF0000"/>
                </a:solidFill>
                <a:latin typeface="Arial Black"/>
                <a:cs typeface="Arial Black"/>
              </a:rPr>
              <a:t>Туровский</a:t>
            </a:r>
            <a:r>
              <a:rPr lang="ru-RU" dirty="0">
                <a:solidFill>
                  <a:srgbClr val="FF0000"/>
                </a:solidFill>
                <a:latin typeface="Arial Black"/>
                <a:cs typeface="Arial Black"/>
              </a:rPr>
              <a:t> </a:t>
            </a:r>
          </a:p>
          <a:p>
            <a:pPr algn="ctr"/>
            <a:r>
              <a:rPr lang="ru-RU" dirty="0">
                <a:solidFill>
                  <a:srgbClr val="FF0000"/>
                </a:solidFill>
                <a:latin typeface="Arial Black"/>
                <a:cs typeface="Arial Black"/>
              </a:rPr>
              <a:t>(1130-1182) </a:t>
            </a:r>
          </a:p>
        </p:txBody>
      </p:sp>
      <p:pic>
        <p:nvPicPr>
          <p:cNvPr id="10" name="Рисунок 9">
            <a:extLst>
              <a:ext uri="{FF2B5EF4-FFF2-40B4-BE49-F238E27FC236}">
                <a16:creationId xmlns:a16="http://schemas.microsoft.com/office/drawing/2014/main" id="{A3DB6F05-70DE-4FC4-993D-B85E0EAA16A7}"/>
              </a:ext>
            </a:extLst>
          </p:cNvPr>
          <p:cNvPicPr>
            <a:picLocks noChangeAspect="1"/>
          </p:cNvPicPr>
          <p:nvPr/>
        </p:nvPicPr>
        <p:blipFill>
          <a:blip r:embed="rId3"/>
          <a:stretch>
            <a:fillRect/>
          </a:stretch>
        </p:blipFill>
        <p:spPr>
          <a:xfrm>
            <a:off x="483066" y="2150918"/>
            <a:ext cx="2301698" cy="2670463"/>
          </a:xfrm>
          <a:prstGeom prst="rect">
            <a:avLst/>
          </a:prstGeom>
        </p:spPr>
      </p:pic>
      <p:pic>
        <p:nvPicPr>
          <p:cNvPr id="12" name="Рисунок 11">
            <a:extLst>
              <a:ext uri="{FF2B5EF4-FFF2-40B4-BE49-F238E27FC236}">
                <a16:creationId xmlns:a16="http://schemas.microsoft.com/office/drawing/2014/main" id="{51321C97-6FDA-4141-8614-C5CF6B7169DB}"/>
              </a:ext>
            </a:extLst>
          </p:cNvPr>
          <p:cNvPicPr>
            <a:picLocks noChangeAspect="1"/>
          </p:cNvPicPr>
          <p:nvPr/>
        </p:nvPicPr>
        <p:blipFill>
          <a:blip r:embed="rId4"/>
          <a:stretch>
            <a:fillRect/>
          </a:stretch>
        </p:blipFill>
        <p:spPr>
          <a:xfrm>
            <a:off x="6084517" y="2280803"/>
            <a:ext cx="2726856" cy="2410691"/>
          </a:xfrm>
          <a:prstGeom prst="rect">
            <a:avLst/>
          </a:prstGeom>
        </p:spPr>
      </p:pic>
      <p:pic>
        <p:nvPicPr>
          <p:cNvPr id="13" name="Рисунок 12">
            <a:extLst>
              <a:ext uri="{FF2B5EF4-FFF2-40B4-BE49-F238E27FC236}">
                <a16:creationId xmlns:a16="http://schemas.microsoft.com/office/drawing/2014/main" id="{03730037-A835-434E-9A66-C92BF045AE40}"/>
              </a:ext>
            </a:extLst>
          </p:cNvPr>
          <p:cNvPicPr>
            <a:picLocks noChangeAspect="1"/>
          </p:cNvPicPr>
          <p:nvPr/>
        </p:nvPicPr>
        <p:blipFill>
          <a:blip r:embed="rId5"/>
          <a:stretch>
            <a:fillRect/>
          </a:stretch>
        </p:blipFill>
        <p:spPr>
          <a:xfrm>
            <a:off x="9432896" y="2309290"/>
            <a:ext cx="1841240" cy="2338409"/>
          </a:xfrm>
          <a:prstGeom prst="rect">
            <a:avLst/>
          </a:prstGeom>
        </p:spPr>
      </p:pic>
      <p:pic>
        <p:nvPicPr>
          <p:cNvPr id="15" name="Рисунок 14">
            <a:extLst>
              <a:ext uri="{FF2B5EF4-FFF2-40B4-BE49-F238E27FC236}">
                <a16:creationId xmlns:a16="http://schemas.microsoft.com/office/drawing/2014/main" id="{F2F0A120-88C1-4670-8F59-959E3AB34D7C}"/>
              </a:ext>
            </a:extLst>
          </p:cNvPr>
          <p:cNvPicPr>
            <a:picLocks noChangeAspect="1"/>
          </p:cNvPicPr>
          <p:nvPr/>
        </p:nvPicPr>
        <p:blipFill>
          <a:blip r:embed="rId6"/>
          <a:stretch>
            <a:fillRect/>
          </a:stretch>
        </p:blipFill>
        <p:spPr>
          <a:xfrm>
            <a:off x="4852013" y="4925289"/>
            <a:ext cx="1794307" cy="1782906"/>
          </a:xfrm>
          <a:prstGeom prst="rect">
            <a:avLst/>
          </a:prstGeom>
        </p:spPr>
      </p:pic>
    </p:spTree>
    <p:extLst>
      <p:ext uri="{BB962C8B-B14F-4D97-AF65-F5344CB8AC3E}">
        <p14:creationId xmlns:p14="http://schemas.microsoft.com/office/powerpoint/2010/main" val="38761418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383" y="271039"/>
            <a:ext cx="11904617" cy="792088"/>
          </a:xfrm>
        </p:spPr>
        <p:txBody>
          <a:bodyPr>
            <a:noAutofit/>
          </a:bodyPr>
          <a:lstStyle/>
          <a:p>
            <a:pPr marL="0" indent="0" algn="ctr">
              <a:buNone/>
            </a:pPr>
            <a:r>
              <a:rPr lang="ru-RU" sz="2000" b="1" dirty="0">
                <a:latin typeface="Arial Black" pitchFamily="34" charset="0"/>
              </a:rPr>
              <a:t>КУЛЬТУРА И ПРОСВЕЩЕНИЕ В ПОЛОЦКОМ КНЯЖЕСТВЕ (Х-XII ВВ.)</a:t>
            </a:r>
            <a:br>
              <a:rPr lang="ru-RU" sz="2400" dirty="0"/>
            </a:b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383177" y="950026"/>
            <a:ext cx="7299886" cy="5534857"/>
          </a:xfrm>
        </p:spPr>
        <p:txBody>
          <a:bodyPr>
            <a:noAutofit/>
          </a:bodyPr>
          <a:lstStyle/>
          <a:p>
            <a:pPr marL="0" indent="0">
              <a:buNone/>
            </a:pPr>
            <a:r>
              <a:rPr lang="ru-RU" sz="1600" b="1" dirty="0">
                <a:solidFill>
                  <a:srgbClr val="C00000"/>
                </a:solidFill>
                <a:latin typeface="Arial Black" pitchFamily="34" charset="0"/>
              </a:rPr>
              <a:t>Влияние христианства </a:t>
            </a:r>
            <a:r>
              <a:rPr lang="ru-RU" sz="1600" b="1" dirty="0">
                <a:latin typeface="Arial Black" pitchFamily="34" charset="0"/>
              </a:rPr>
              <a:t>на развитие школьного дела </a:t>
            </a:r>
            <a:endParaRPr lang="ru-RU" sz="1600" dirty="0">
              <a:latin typeface="Arial Black" pitchFamily="34" charset="0"/>
            </a:endParaRPr>
          </a:p>
          <a:p>
            <a:pPr lvl="1"/>
            <a:r>
              <a:rPr lang="ru-RU" sz="1600" dirty="0">
                <a:latin typeface="Arial Black" pitchFamily="34" charset="0"/>
              </a:rPr>
              <a:t>школы при церквях и монастырях </a:t>
            </a:r>
          </a:p>
          <a:p>
            <a:pPr lvl="1"/>
            <a:r>
              <a:rPr lang="ru-RU" sz="1600" dirty="0">
                <a:latin typeface="Arial Black" pitchFamily="34" charset="0"/>
              </a:rPr>
              <a:t>школы книжного учения </a:t>
            </a:r>
          </a:p>
          <a:p>
            <a:pPr marL="0" indent="0">
              <a:buNone/>
            </a:pPr>
            <a:r>
              <a:rPr lang="ru-RU" sz="1600" b="1" dirty="0">
                <a:latin typeface="Arial Black" pitchFamily="34" charset="0"/>
              </a:rPr>
              <a:t> </a:t>
            </a:r>
            <a:r>
              <a:rPr lang="ru-RU" sz="1600" b="1" dirty="0">
                <a:solidFill>
                  <a:srgbClr val="C00000"/>
                </a:solidFill>
                <a:latin typeface="Arial Black" pitchFamily="34" charset="0"/>
              </a:rPr>
              <a:t>Памятники письменности</a:t>
            </a:r>
            <a:r>
              <a:rPr lang="ru-RU" sz="1600" b="1" dirty="0">
                <a:latin typeface="Arial Black" pitchFamily="34" charset="0"/>
              </a:rPr>
              <a:t>: </a:t>
            </a:r>
            <a:endParaRPr lang="ru-RU" sz="1600" dirty="0">
              <a:latin typeface="Arial Black" pitchFamily="34" charset="0"/>
            </a:endParaRPr>
          </a:p>
          <a:p>
            <a:pPr marL="685800" lvl="1" indent="-285750"/>
            <a:r>
              <a:rPr lang="ru-RU" sz="1600" dirty="0">
                <a:latin typeface="Arial Black" pitchFamily="34" charset="0"/>
              </a:rPr>
              <a:t> берестяные грамоты; </a:t>
            </a:r>
          </a:p>
          <a:p>
            <a:pPr marL="685800" lvl="1" indent="-285750"/>
            <a:r>
              <a:rPr lang="ru-RU" sz="1600" dirty="0">
                <a:latin typeface="Arial Black" pitchFamily="34" charset="0"/>
              </a:rPr>
              <a:t> писала; </a:t>
            </a:r>
          </a:p>
          <a:p>
            <a:pPr marL="685800" lvl="1" indent="-285750"/>
            <a:r>
              <a:rPr lang="ru-RU" sz="1600" dirty="0">
                <a:latin typeface="Arial Black" pitchFamily="34" charset="0"/>
              </a:rPr>
              <a:t> надписи на стенах соборов, изделиях прикладного </a:t>
            </a:r>
          </a:p>
          <a:p>
            <a:pPr marL="685800" lvl="1" indent="-285750"/>
            <a:r>
              <a:rPr lang="ru-RU" sz="1600" dirty="0">
                <a:latin typeface="Arial Black" pitchFamily="34" charset="0"/>
              </a:rPr>
              <a:t>искусства, предметах домашнего обихода и т.д. </a:t>
            </a:r>
          </a:p>
          <a:p>
            <a:pPr marL="685800" lvl="1" indent="-285750"/>
            <a:r>
              <a:rPr lang="ru-RU" sz="1600" dirty="0">
                <a:latin typeface="Arial Black" pitchFamily="34" charset="0"/>
              </a:rPr>
              <a:t> эпиграфические материалы; </a:t>
            </a:r>
          </a:p>
          <a:p>
            <a:pPr marL="685800" lvl="1" indent="-285750"/>
            <a:r>
              <a:rPr lang="ru-RU" sz="1600" dirty="0">
                <a:latin typeface="Arial Black" pitchFamily="34" charset="0"/>
              </a:rPr>
              <a:t> «Житие Ефросинии Полоцкой». </a:t>
            </a:r>
          </a:p>
          <a:p>
            <a:pPr marL="0" indent="0">
              <a:buNone/>
            </a:pPr>
            <a:r>
              <a:rPr lang="ru-RU" sz="1600" dirty="0">
                <a:latin typeface="Arial Black" pitchFamily="34" charset="0"/>
              </a:rPr>
              <a:t> </a:t>
            </a:r>
            <a:r>
              <a:rPr lang="ru-RU" sz="1600" b="1" dirty="0">
                <a:latin typeface="Arial Black" pitchFamily="34" charset="0"/>
              </a:rPr>
              <a:t>Просветительская деятельность </a:t>
            </a:r>
            <a:r>
              <a:rPr lang="ru-RU" sz="1600" b="1" dirty="0">
                <a:solidFill>
                  <a:srgbClr val="C00000"/>
                </a:solidFill>
                <a:latin typeface="Arial Black" pitchFamily="34" charset="0"/>
              </a:rPr>
              <a:t>Е. Полоцкой </a:t>
            </a:r>
            <a:r>
              <a:rPr lang="ru-RU" sz="1600" b="1" dirty="0">
                <a:latin typeface="Arial Black" pitchFamily="34" charset="0"/>
              </a:rPr>
              <a:t>(1110 – 1173) </a:t>
            </a:r>
          </a:p>
          <a:p>
            <a:pPr lvl="1">
              <a:buFont typeface="Arial"/>
              <a:buChar char="•"/>
            </a:pPr>
            <a:r>
              <a:rPr lang="ru-RU" sz="1600" dirty="0">
                <a:latin typeface="Arial Black" pitchFamily="34" charset="0"/>
              </a:rPr>
              <a:t>Выдающийся белорусский просветитель XII века</a:t>
            </a:r>
          </a:p>
          <a:p>
            <a:pPr lvl="1">
              <a:buFont typeface="Arial"/>
              <a:buChar char="•"/>
            </a:pPr>
            <a:r>
              <a:rPr lang="ru-RU" sz="1600" dirty="0">
                <a:latin typeface="Arial Black" pitchFamily="34" charset="0"/>
              </a:rPr>
              <a:t>Переписывание книг </a:t>
            </a:r>
          </a:p>
          <a:p>
            <a:pPr lvl="1">
              <a:buFont typeface="Arial"/>
              <a:buChar char="•"/>
            </a:pPr>
            <a:r>
              <a:rPr lang="ru-RU" sz="1600" dirty="0">
                <a:latin typeface="Arial Black" pitchFamily="34" charset="0"/>
              </a:rPr>
              <a:t>Основание двух монастырей </a:t>
            </a:r>
          </a:p>
          <a:p>
            <a:pPr lvl="1">
              <a:buFont typeface="Arial"/>
              <a:buChar char="•"/>
            </a:pPr>
            <a:r>
              <a:rPr lang="ru-RU" sz="1600" dirty="0">
                <a:latin typeface="Arial Black" pitchFamily="34" charset="0"/>
              </a:rPr>
              <a:t>Открытие школы при женском монастыре</a:t>
            </a:r>
          </a:p>
          <a:p>
            <a:pPr lvl="1">
              <a:buFont typeface="Arial"/>
              <a:buChar char="•"/>
            </a:pPr>
            <a:r>
              <a:rPr lang="ru-RU" sz="1600" dirty="0">
                <a:latin typeface="Arial Black" pitchFamily="34" charset="0"/>
              </a:rPr>
              <a:t>Занималась педагогической деятельностью</a:t>
            </a:r>
          </a:p>
          <a:p>
            <a:pPr lvl="1"/>
            <a:endParaRPr lang="ru-RU" sz="1800" dirty="0">
              <a:latin typeface="Arial Black" pitchFamily="34" charset="0"/>
            </a:endParaRPr>
          </a:p>
          <a:p>
            <a:pPr marL="0" indent="0" algn="r" fontAlgn="t">
              <a:buNone/>
            </a:pPr>
            <a:endParaRPr lang="ru-RU" sz="1800" dirty="0">
              <a:solidFill>
                <a:srgbClr val="FF0000"/>
              </a:solidFill>
              <a:latin typeface="Arial Black"/>
              <a:cs typeface="Arial Black"/>
            </a:endParaRPr>
          </a:p>
          <a:p>
            <a:pPr lvl="1"/>
            <a:endParaRPr lang="ru-RU" sz="1400" dirty="0">
              <a:latin typeface="Arial Black" pitchFamily="34" charset="0"/>
            </a:endParaRPr>
          </a:p>
        </p:txBody>
      </p:sp>
      <p:sp>
        <p:nvSpPr>
          <p:cNvPr id="4" name="Прямоугольник: скругленные углы 3">
            <a:extLst>
              <a:ext uri="{FF2B5EF4-FFF2-40B4-BE49-F238E27FC236}">
                <a16:creationId xmlns:a16="http://schemas.microsoft.com/office/drawing/2014/main" id="{3344D170-03CE-4FBF-AF87-73B339DDA3CD}"/>
              </a:ext>
            </a:extLst>
          </p:cNvPr>
          <p:cNvSpPr/>
          <p:nvPr/>
        </p:nvSpPr>
        <p:spPr>
          <a:xfrm>
            <a:off x="8156864" y="950026"/>
            <a:ext cx="3651959" cy="51372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FF0000"/>
                </a:solidFill>
                <a:latin typeface="Arial Black"/>
                <a:cs typeface="Arial Black"/>
              </a:rPr>
              <a:t>ТУРОВСКОЕ КНЯЖЕСТВО</a:t>
            </a:r>
          </a:p>
          <a:p>
            <a:pPr algn="ctr"/>
            <a:r>
              <a:rPr lang="ru-RU" sz="1600" dirty="0">
                <a:solidFill>
                  <a:srgbClr val="FF0000"/>
                </a:solidFill>
                <a:latin typeface="Arial Black"/>
                <a:cs typeface="Arial Black"/>
              </a:rPr>
              <a:t>Кирилл </a:t>
            </a:r>
            <a:r>
              <a:rPr lang="ru-RU" sz="1600" dirty="0" err="1">
                <a:solidFill>
                  <a:srgbClr val="FF0000"/>
                </a:solidFill>
                <a:latin typeface="Arial Black"/>
                <a:cs typeface="Arial Black"/>
              </a:rPr>
              <a:t>Туровский</a:t>
            </a:r>
            <a:r>
              <a:rPr lang="ru-RU" sz="1600" dirty="0">
                <a:solidFill>
                  <a:srgbClr val="FF0000"/>
                </a:solidFill>
                <a:latin typeface="Arial Black"/>
                <a:cs typeface="Arial Black"/>
              </a:rPr>
              <a:t> </a:t>
            </a:r>
          </a:p>
          <a:p>
            <a:pPr algn="ctr"/>
            <a:r>
              <a:rPr lang="ru-RU" sz="1600" dirty="0">
                <a:solidFill>
                  <a:srgbClr val="FF0000"/>
                </a:solidFill>
                <a:latin typeface="Arial Black"/>
                <a:cs typeface="Arial Black"/>
              </a:rPr>
              <a:t>(1130-1182) </a:t>
            </a:r>
          </a:p>
          <a:p>
            <a:pPr algn="ctr"/>
            <a:endParaRPr lang="ru-RU" sz="1600" dirty="0">
              <a:solidFill>
                <a:srgbClr val="FF0000"/>
              </a:solidFill>
              <a:latin typeface="Arial Black"/>
              <a:cs typeface="Arial Black"/>
            </a:endParaRPr>
          </a:p>
          <a:p>
            <a:pPr algn="ctr"/>
            <a:r>
              <a:rPr lang="ru-RU" sz="1600" dirty="0">
                <a:solidFill>
                  <a:schemeClr val="tx1"/>
                </a:solidFill>
                <a:latin typeface="Arial Black"/>
                <a:cs typeface="Arial Black"/>
              </a:rPr>
              <a:t>Белорусский богослов, поэт, писатель, просветитель второй половины XII века Называли «вторым Златоустом». Стремился приобщить соотечественников к чтению книг и знаниям через «Поучения», молитвы, притчи, каноны. </a:t>
            </a:r>
          </a:p>
          <a:p>
            <a:pPr algn="ctr"/>
            <a:endParaRPr lang="ru-RU" dirty="0"/>
          </a:p>
        </p:txBody>
      </p:sp>
    </p:spTree>
    <p:extLst>
      <p:ext uri="{BB962C8B-B14F-4D97-AF65-F5344CB8AC3E}">
        <p14:creationId xmlns:p14="http://schemas.microsoft.com/office/powerpoint/2010/main" val="19385149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15" y="114298"/>
            <a:ext cx="11852367" cy="722414"/>
          </a:xfrm>
        </p:spPr>
        <p:txBody>
          <a:bodyPr>
            <a:noAutofit/>
          </a:bodyPr>
          <a:lstStyle/>
          <a:p>
            <a:pPr marL="0" indent="0" algn="ctr">
              <a:buNone/>
            </a:pPr>
            <a:r>
              <a:rPr lang="ru-RU" sz="2400" b="1" dirty="0">
                <a:latin typeface="Arial Black" panose="020B0A04020102020204" pitchFamily="34" charset="0"/>
              </a:rPr>
              <a:t>ПРОСВЕТИТЕЛЬСКАЯ ДЕЯТЕЛЬНОСТЬ Ф. СКОРИНЫ (1490-1540)</a:t>
            </a:r>
            <a:br>
              <a:rPr lang="ru-RU" sz="2400" dirty="0">
                <a:latin typeface="Arial Black" panose="020B0A04020102020204" pitchFamily="34" charset="0"/>
              </a:rPr>
            </a:br>
            <a:br>
              <a:rPr lang="ru-RU" sz="2400" b="1" dirty="0">
                <a:latin typeface="Arial Black" panose="020B0A04020102020204" pitchFamily="34" charset="0"/>
              </a:rPr>
            </a:br>
            <a:r>
              <a:rPr lang="ru-RU" sz="2400" dirty="0">
                <a:latin typeface="Arial Black" pitchFamily="34" charset="0"/>
              </a:rPr>
              <a:t>  </a:t>
            </a:r>
            <a:br>
              <a:rPr lang="ru-RU" sz="2400" dirty="0">
                <a:latin typeface="Arial Black" pitchFamily="34" charset="0"/>
              </a:rPr>
            </a:b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2400" dirty="0">
              <a:latin typeface="Arial Black" pitchFamily="34" charset="0"/>
            </a:endParaRPr>
          </a:p>
        </p:txBody>
      </p:sp>
      <p:sp>
        <p:nvSpPr>
          <p:cNvPr id="3" name="Объект 2"/>
          <p:cNvSpPr>
            <a:spLocks noGrp="1"/>
          </p:cNvSpPr>
          <p:nvPr>
            <p:ph sz="quarter" idx="13"/>
          </p:nvPr>
        </p:nvSpPr>
        <p:spPr>
          <a:xfrm>
            <a:off x="169817" y="604958"/>
            <a:ext cx="7026630" cy="5331228"/>
          </a:xfrm>
        </p:spPr>
        <p:txBody>
          <a:bodyPr>
            <a:noAutofit/>
          </a:bodyPr>
          <a:lstStyle/>
          <a:p>
            <a:pPr marL="0" indent="0">
              <a:buNone/>
            </a:pPr>
            <a:r>
              <a:rPr lang="ru-RU" sz="1400" b="1" dirty="0">
                <a:solidFill>
                  <a:srgbClr val="C00000"/>
                </a:solidFill>
                <a:latin typeface="Arial Black" pitchFamily="34" charset="0"/>
              </a:rPr>
              <a:t>Цель просветительской деятельности</a:t>
            </a:r>
            <a:r>
              <a:rPr lang="ru-RU" sz="1400" dirty="0">
                <a:solidFill>
                  <a:srgbClr val="C00000"/>
                </a:solidFill>
                <a:latin typeface="Arial Black" pitchFamily="34" charset="0"/>
              </a:rPr>
              <a:t> </a:t>
            </a:r>
            <a:r>
              <a:rPr lang="ru-RU" sz="1400" dirty="0">
                <a:latin typeface="Arial Black" pitchFamily="34" charset="0"/>
              </a:rPr>
              <a:t>– </a:t>
            </a:r>
          </a:p>
          <a:p>
            <a:pPr marL="0" indent="0">
              <a:buNone/>
            </a:pPr>
            <a:r>
              <a:rPr lang="ru-RU" sz="1400" dirty="0">
                <a:solidFill>
                  <a:srgbClr val="C00000"/>
                </a:solidFill>
                <a:latin typeface="Arial Black" pitchFamily="34" charset="0"/>
              </a:rPr>
              <a:t>послужить простым людям, </a:t>
            </a:r>
          </a:p>
          <a:p>
            <a:pPr marL="0" indent="0">
              <a:buNone/>
            </a:pPr>
            <a:r>
              <a:rPr lang="ru-RU" sz="1400" dirty="0">
                <a:solidFill>
                  <a:srgbClr val="C00000"/>
                </a:solidFill>
                <a:latin typeface="Arial Black" pitchFamily="34" charset="0"/>
              </a:rPr>
              <a:t>помочь им  познать мудрость,</a:t>
            </a:r>
            <a:r>
              <a:rPr lang="ru-RU" sz="1400" dirty="0">
                <a:latin typeface="Arial Black" pitchFamily="34" charset="0"/>
              </a:rPr>
              <a:t> «абы научившися мудрости, добре жили на свете» </a:t>
            </a:r>
          </a:p>
          <a:p>
            <a:pPr marL="0" indent="0">
              <a:buNone/>
            </a:pPr>
            <a:r>
              <a:rPr lang="ru-RU" sz="1400" b="1" dirty="0">
                <a:latin typeface="Arial Black" pitchFamily="34" charset="0"/>
              </a:rPr>
              <a:t> </a:t>
            </a:r>
            <a:r>
              <a:rPr lang="ru-RU" sz="1400" b="1" dirty="0">
                <a:solidFill>
                  <a:srgbClr val="C00000"/>
                </a:solidFill>
                <a:latin typeface="Arial Black" pitchFamily="34" charset="0"/>
              </a:rPr>
              <a:t>Перевел и издал 23 библейские книги</a:t>
            </a:r>
            <a:r>
              <a:rPr lang="ru-RU" sz="1400" b="1" dirty="0">
                <a:latin typeface="Arial Black" pitchFamily="34" charset="0"/>
              </a:rPr>
              <a:t>, в т.ч. </a:t>
            </a:r>
            <a:endParaRPr lang="ru-RU" sz="1400" dirty="0">
              <a:latin typeface="Arial Black" pitchFamily="34" charset="0"/>
            </a:endParaRPr>
          </a:p>
          <a:p>
            <a:r>
              <a:rPr lang="ru-RU" sz="1400" b="1" dirty="0">
                <a:solidFill>
                  <a:schemeClr val="tx1"/>
                </a:solidFill>
                <a:latin typeface="Arial Black" pitchFamily="34" charset="0"/>
              </a:rPr>
              <a:t>«Псалтырь» </a:t>
            </a:r>
            <a:r>
              <a:rPr lang="ru-RU" sz="1400" dirty="0">
                <a:solidFill>
                  <a:schemeClr val="tx1"/>
                </a:solidFill>
                <a:latin typeface="Arial Black" pitchFamily="34" charset="0"/>
              </a:rPr>
              <a:t>(детям малым як початок всякое добро науки грамоты) </a:t>
            </a:r>
          </a:p>
          <a:p>
            <a:r>
              <a:rPr lang="ru-RU" sz="1400" b="1" dirty="0">
                <a:solidFill>
                  <a:schemeClr val="tx1"/>
                </a:solidFill>
                <a:latin typeface="Arial Black" pitchFamily="34" charset="0"/>
              </a:rPr>
              <a:t>«Книга Иова» </a:t>
            </a:r>
            <a:r>
              <a:rPr lang="ru-RU" sz="1400" dirty="0">
                <a:solidFill>
                  <a:schemeClr val="tx1"/>
                </a:solidFill>
                <a:latin typeface="Arial Black" pitchFamily="34" charset="0"/>
              </a:rPr>
              <a:t>(для изучения логики, «отличать правду от кривды») </a:t>
            </a:r>
          </a:p>
          <a:p>
            <a:r>
              <a:rPr lang="ru-RU" sz="1400" b="1" dirty="0">
                <a:solidFill>
                  <a:schemeClr val="tx1"/>
                </a:solidFill>
                <a:latin typeface="Arial Black" pitchFamily="34" charset="0"/>
              </a:rPr>
              <a:t>«Притчи Соломона» </a:t>
            </a:r>
            <a:r>
              <a:rPr lang="ru-RU" sz="1400" dirty="0">
                <a:solidFill>
                  <a:schemeClr val="tx1"/>
                </a:solidFill>
                <a:latin typeface="Arial Black" pitchFamily="34" charset="0"/>
              </a:rPr>
              <a:t>(для изучения риторики, «</a:t>
            </a:r>
            <a:r>
              <a:rPr lang="ru-RU" sz="1400" dirty="0" err="1">
                <a:solidFill>
                  <a:schemeClr val="tx1"/>
                </a:solidFill>
                <a:latin typeface="Arial Black" pitchFamily="34" charset="0"/>
              </a:rPr>
              <a:t>красномовности</a:t>
            </a:r>
            <a:r>
              <a:rPr lang="ru-RU" sz="1400" dirty="0">
                <a:solidFill>
                  <a:schemeClr val="tx1"/>
                </a:solidFill>
                <a:latin typeface="Arial Black" pitchFamily="34" charset="0"/>
              </a:rPr>
              <a:t>») </a:t>
            </a:r>
          </a:p>
          <a:p>
            <a:r>
              <a:rPr lang="ru-RU" sz="1400" b="1" dirty="0">
                <a:solidFill>
                  <a:schemeClr val="tx1"/>
                </a:solidFill>
                <a:latin typeface="Arial Black" pitchFamily="34" charset="0"/>
              </a:rPr>
              <a:t>«Книга Иисуса Навина» </a:t>
            </a:r>
            <a:r>
              <a:rPr lang="ru-RU" sz="1400" dirty="0">
                <a:solidFill>
                  <a:schemeClr val="tx1"/>
                </a:solidFill>
                <a:latin typeface="Arial Black" pitchFamily="34" charset="0"/>
              </a:rPr>
              <a:t>(для изучения астрономии и геометрии) </a:t>
            </a:r>
          </a:p>
          <a:p>
            <a:r>
              <a:rPr lang="ru-RU" sz="1400" b="1" dirty="0">
                <a:solidFill>
                  <a:schemeClr val="tx1"/>
                </a:solidFill>
                <a:latin typeface="Arial Black" pitchFamily="34" charset="0"/>
              </a:rPr>
              <a:t>«Книга Судей </a:t>
            </a:r>
            <a:r>
              <a:rPr lang="ru-RU" sz="1400" b="1" dirty="0" err="1">
                <a:solidFill>
                  <a:schemeClr val="tx1"/>
                </a:solidFill>
                <a:latin typeface="Arial Black" pitchFamily="34" charset="0"/>
              </a:rPr>
              <a:t>израилевых</a:t>
            </a:r>
            <a:r>
              <a:rPr lang="ru-RU" sz="1400" b="1" dirty="0">
                <a:solidFill>
                  <a:schemeClr val="tx1"/>
                </a:solidFill>
                <a:latin typeface="Arial Black" pitchFamily="34" charset="0"/>
              </a:rPr>
              <a:t>» </a:t>
            </a:r>
            <a:r>
              <a:rPr lang="ru-RU" sz="1400" dirty="0">
                <a:solidFill>
                  <a:schemeClr val="tx1"/>
                </a:solidFill>
                <a:latin typeface="Arial Black" pitchFamily="34" charset="0"/>
              </a:rPr>
              <a:t>(для изучения военного искусства) </a:t>
            </a:r>
          </a:p>
          <a:p>
            <a:pPr marL="0" indent="0">
              <a:buNone/>
            </a:pPr>
            <a:r>
              <a:rPr lang="ru-RU" sz="1400" b="1" dirty="0">
                <a:latin typeface="Arial Black" pitchFamily="34" charset="0"/>
              </a:rPr>
              <a:t> </a:t>
            </a:r>
            <a:r>
              <a:rPr lang="ru-RU" sz="1400" b="1" dirty="0">
                <a:solidFill>
                  <a:srgbClr val="C00000"/>
                </a:solidFill>
                <a:latin typeface="Arial Black" pitchFamily="34" charset="0"/>
              </a:rPr>
              <a:t>Основные идеи: </a:t>
            </a:r>
            <a:endParaRPr lang="ru-RU" sz="1400" dirty="0">
              <a:solidFill>
                <a:srgbClr val="C00000"/>
              </a:solidFill>
              <a:latin typeface="Arial Black" pitchFamily="34" charset="0"/>
            </a:endParaRPr>
          </a:p>
          <a:p>
            <a:pPr marL="0" indent="0">
              <a:buNone/>
            </a:pPr>
            <a:r>
              <a:rPr lang="ru-RU" sz="1400" dirty="0">
                <a:latin typeface="Arial Black" pitchFamily="34" charset="0"/>
              </a:rPr>
              <a:t> идея широкого развития образования; </a:t>
            </a:r>
          </a:p>
          <a:p>
            <a:pPr marL="0" indent="0">
              <a:buNone/>
            </a:pPr>
            <a:r>
              <a:rPr lang="ru-RU" sz="1400" dirty="0">
                <a:latin typeface="Arial Black" pitchFamily="34" charset="0"/>
              </a:rPr>
              <a:t> идея разносторонности знаний; </a:t>
            </a:r>
          </a:p>
          <a:p>
            <a:pPr marL="0" indent="0">
              <a:buNone/>
            </a:pPr>
            <a:r>
              <a:rPr lang="ru-RU" sz="1400" dirty="0">
                <a:latin typeface="Arial Black" pitchFamily="34" charset="0"/>
              </a:rPr>
              <a:t> идея </a:t>
            </a:r>
            <a:r>
              <a:rPr lang="ru-RU" sz="1400" b="1" dirty="0">
                <a:latin typeface="Arial Black" pitchFamily="34" charset="0"/>
              </a:rPr>
              <a:t>гармонического развития человека</a:t>
            </a:r>
            <a:r>
              <a:rPr lang="ru-RU" sz="1400" dirty="0">
                <a:latin typeface="Arial Black" pitchFamily="34" charset="0"/>
              </a:rPr>
              <a:t> и свободы личности; </a:t>
            </a:r>
          </a:p>
          <a:p>
            <a:pPr marL="0" indent="0">
              <a:buNone/>
            </a:pPr>
            <a:r>
              <a:rPr lang="ru-RU" sz="1400" dirty="0">
                <a:latin typeface="Arial Black" pitchFamily="34" charset="0"/>
              </a:rPr>
              <a:t> идея утверждения духовно-нравственной и эстетической </a:t>
            </a:r>
          </a:p>
          <a:p>
            <a:pPr marL="0" indent="0">
              <a:buNone/>
            </a:pPr>
            <a:r>
              <a:rPr lang="ru-RU" sz="1400" dirty="0">
                <a:latin typeface="Arial Black" pitchFamily="34" charset="0"/>
              </a:rPr>
              <a:t>ценности </a:t>
            </a:r>
            <a:r>
              <a:rPr lang="ru-RU" sz="1400" b="1" dirty="0">
                <a:latin typeface="Arial Black" pitchFamily="34" charset="0"/>
              </a:rPr>
              <a:t>родного языка; </a:t>
            </a:r>
            <a:endParaRPr lang="ru-RU" sz="1400" dirty="0">
              <a:latin typeface="Arial Black" pitchFamily="34" charset="0"/>
            </a:endParaRPr>
          </a:p>
          <a:p>
            <a:pPr marL="0" indent="0">
              <a:buNone/>
            </a:pPr>
            <a:r>
              <a:rPr lang="ru-RU" sz="1400" dirty="0">
                <a:latin typeface="Arial Black" pitchFamily="34" charset="0"/>
              </a:rPr>
              <a:t> идея </a:t>
            </a:r>
            <a:r>
              <a:rPr lang="ru-RU" sz="1400" b="1" dirty="0">
                <a:latin typeface="Arial Black" pitchFamily="34" charset="0"/>
              </a:rPr>
              <a:t>духовного</a:t>
            </a:r>
            <a:r>
              <a:rPr lang="ru-RU" sz="1400" dirty="0">
                <a:latin typeface="Arial Black" pitchFamily="34" charset="0"/>
              </a:rPr>
              <a:t> развития человека; </a:t>
            </a:r>
          </a:p>
          <a:p>
            <a:pPr marL="0" indent="0">
              <a:buNone/>
            </a:pPr>
            <a:r>
              <a:rPr lang="ru-RU" sz="1400" dirty="0">
                <a:latin typeface="Arial Black" pitchFamily="34" charset="0"/>
              </a:rPr>
              <a:t> идея воспитания в духе </a:t>
            </a:r>
            <a:r>
              <a:rPr lang="ru-RU" sz="1400" b="1" dirty="0">
                <a:latin typeface="Arial Black" pitchFamily="34" charset="0"/>
              </a:rPr>
              <a:t>любви к Родине;</a:t>
            </a:r>
            <a:r>
              <a:rPr lang="ru-RU" sz="1400" dirty="0">
                <a:latin typeface="Arial Black" pitchFamily="34" charset="0"/>
              </a:rPr>
              <a:t> </a:t>
            </a:r>
          </a:p>
          <a:p>
            <a:pPr marL="0" indent="0">
              <a:buNone/>
            </a:pPr>
            <a:r>
              <a:rPr lang="ru-RU" sz="1400" dirty="0">
                <a:latin typeface="Arial Black" pitchFamily="34" charset="0"/>
              </a:rPr>
              <a:t> идея </a:t>
            </a:r>
            <a:r>
              <a:rPr lang="ru-RU" sz="1400" b="1" dirty="0">
                <a:latin typeface="Arial Black" pitchFamily="34" charset="0"/>
              </a:rPr>
              <a:t>трудового </a:t>
            </a:r>
            <a:r>
              <a:rPr lang="ru-RU" sz="1400" dirty="0">
                <a:latin typeface="Arial Black" pitchFamily="34" charset="0"/>
              </a:rPr>
              <a:t>воспитания</a:t>
            </a:r>
          </a:p>
          <a:p>
            <a:pPr marL="0" indent="0" algn="r" fontAlgn="t">
              <a:buNone/>
            </a:pPr>
            <a:endParaRPr lang="ru-RU" sz="1400" dirty="0">
              <a:solidFill>
                <a:srgbClr val="FF6600"/>
              </a:solidFill>
              <a:latin typeface="Arial Black"/>
              <a:cs typeface="Arial Black"/>
            </a:endParaRPr>
          </a:p>
          <a:p>
            <a:pPr marL="0" indent="0" algn="r" fontAlgn="t">
              <a:buNone/>
            </a:pPr>
            <a:endParaRPr lang="ru-RU" sz="1400" dirty="0">
              <a:latin typeface="Arial Black" pitchFamily="34" charset="0"/>
            </a:endParaRPr>
          </a:p>
          <a:p>
            <a:pPr marL="400050" lvl="1" indent="0">
              <a:buNone/>
            </a:pPr>
            <a:endParaRPr lang="ru-RU" sz="1400" dirty="0">
              <a:latin typeface="Arial Black" pitchFamily="34" charset="0"/>
            </a:endParaRPr>
          </a:p>
        </p:txBody>
      </p:sp>
      <p:sp>
        <p:nvSpPr>
          <p:cNvPr id="4" name="Прямоугольник: скругленные углы 3">
            <a:extLst>
              <a:ext uri="{FF2B5EF4-FFF2-40B4-BE49-F238E27FC236}">
                <a16:creationId xmlns:a16="http://schemas.microsoft.com/office/drawing/2014/main" id="{6F6D9EBA-EB6D-46BC-BDD5-5492B6D2034A}"/>
              </a:ext>
            </a:extLst>
          </p:cNvPr>
          <p:cNvSpPr/>
          <p:nvPr/>
        </p:nvSpPr>
        <p:spPr>
          <a:xfrm>
            <a:off x="7196448" y="836712"/>
            <a:ext cx="4825735" cy="1403188"/>
          </a:xfrm>
          <a:prstGeom prst="roundRect">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C00000"/>
                </a:solidFill>
                <a:latin typeface="Arial Black" panose="020B0A04020102020204" pitchFamily="34" charset="0"/>
                <a:cs typeface="Calibri" panose="020F0502020204030204" pitchFamily="34" charset="0"/>
              </a:rPr>
              <a:t>Ф. СКОРИНА (1490-1540) -</a:t>
            </a:r>
            <a:br>
              <a:rPr lang="ru-RU" sz="1400" b="1" dirty="0">
                <a:solidFill>
                  <a:srgbClr val="C00000"/>
                </a:solidFill>
                <a:latin typeface="Arial Black" panose="020B0A04020102020204" pitchFamily="34" charset="0"/>
                <a:cs typeface="Calibri" panose="020F0502020204030204" pitchFamily="34" charset="0"/>
              </a:rPr>
            </a:br>
            <a:r>
              <a:rPr lang="ru-RU" sz="1400" b="1" dirty="0">
                <a:solidFill>
                  <a:srgbClr val="C00000"/>
                </a:solidFill>
                <a:latin typeface="Calibri" panose="020F0502020204030204" pitchFamily="34" charset="0"/>
                <a:cs typeface="Calibri" panose="020F0502020204030204" pitchFamily="34" charset="0"/>
              </a:rPr>
              <a:t>выдающийся книгопечатник и просветитель Беларуси, гуманист проповедовал свободу человеческой личности</a:t>
            </a:r>
          </a:p>
        </p:txBody>
      </p:sp>
      <p:sp>
        <p:nvSpPr>
          <p:cNvPr id="5" name="Прямоугольник: скругленные углы 4">
            <a:extLst>
              <a:ext uri="{FF2B5EF4-FFF2-40B4-BE49-F238E27FC236}">
                <a16:creationId xmlns:a16="http://schemas.microsoft.com/office/drawing/2014/main" id="{AAD03DFA-7682-44C9-931B-304F37D39113}"/>
              </a:ext>
            </a:extLst>
          </p:cNvPr>
          <p:cNvSpPr/>
          <p:nvPr/>
        </p:nvSpPr>
        <p:spPr>
          <a:xfrm>
            <a:off x="7280466" y="2477600"/>
            <a:ext cx="4799362" cy="15064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ru-RU" sz="1400" b="1" dirty="0">
                <a:solidFill>
                  <a:schemeClr val="tx1"/>
                </a:solidFill>
                <a:latin typeface="Arial Black" panose="020B0A04020102020204" pitchFamily="34" charset="0"/>
                <a:cs typeface="Calibri" panose="020F0502020204030204" pitchFamily="34" charset="0"/>
              </a:rPr>
              <a:t>ЗИЗАНИЙ ЛАВРЕНТИЙ (ОК. 1560 – ОК. 1634) </a:t>
            </a:r>
          </a:p>
          <a:p>
            <a:pPr fontAlgn="t"/>
            <a:r>
              <a:rPr lang="ru-RU" sz="1400" b="1" dirty="0">
                <a:solidFill>
                  <a:schemeClr val="tx1"/>
                </a:solidFill>
                <a:latin typeface="Calibri" panose="020F0502020204030204" pitchFamily="34" charset="0"/>
                <a:cs typeface="Calibri" panose="020F0502020204030204" pitchFamily="34" charset="0"/>
              </a:rPr>
              <a:t>белорусский просветитель, учитель братской школы, переводил и редактировал церковные книги.</a:t>
            </a:r>
          </a:p>
          <a:p>
            <a:pPr fontAlgn="t"/>
            <a:r>
              <a:rPr lang="ru-RU" sz="1400" b="1" dirty="0">
                <a:solidFill>
                  <a:schemeClr val="tx1"/>
                </a:solidFill>
                <a:latin typeface="Calibri" panose="020F0502020204030204" pitchFamily="34" charset="0"/>
                <a:cs typeface="Calibri" panose="020F0502020204030204" pitchFamily="34" charset="0"/>
              </a:rPr>
              <a:t> Основные произведения: «Азбука», «Лексис», «Грамматика словенская», «Катехизис Великий»</a:t>
            </a:r>
          </a:p>
        </p:txBody>
      </p:sp>
      <p:sp>
        <p:nvSpPr>
          <p:cNvPr id="6" name="Прямоугольник: скругленные углы 5">
            <a:extLst>
              <a:ext uri="{FF2B5EF4-FFF2-40B4-BE49-F238E27FC236}">
                <a16:creationId xmlns:a16="http://schemas.microsoft.com/office/drawing/2014/main" id="{443B1260-0787-48D3-AB82-AE58B26F46D3}"/>
              </a:ext>
            </a:extLst>
          </p:cNvPr>
          <p:cNvSpPr/>
          <p:nvPr/>
        </p:nvSpPr>
        <p:spPr>
          <a:xfrm>
            <a:off x="7280466" y="4221702"/>
            <a:ext cx="4741717" cy="2522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ru-RU" sz="1400" b="1" dirty="0">
                <a:solidFill>
                  <a:schemeClr val="tx1"/>
                </a:solidFill>
                <a:latin typeface="Arial Black" panose="020B0A04020102020204" pitchFamily="34" charset="0"/>
                <a:cs typeface="Calibri" panose="020F0502020204030204" pitchFamily="34" charset="0"/>
              </a:rPr>
              <a:t>ПОЛОЦКИЙ СИМЕОН (1624-1680) </a:t>
            </a:r>
          </a:p>
          <a:p>
            <a:pPr fontAlgn="t"/>
            <a:r>
              <a:rPr lang="ru-RU" sz="1400" b="1" dirty="0">
                <a:solidFill>
                  <a:schemeClr val="tx1"/>
                </a:solidFill>
                <a:latin typeface="Calibri" panose="020F0502020204030204" pitchFamily="34" charset="0"/>
                <a:cs typeface="Calibri" panose="020F0502020204030204" pitchFamily="34" charset="0"/>
              </a:rPr>
              <a:t>Белорусский мыслитель, писатель, публицист, педагог, переводчик и издатель </a:t>
            </a:r>
          </a:p>
          <a:p>
            <a:pPr fontAlgn="t"/>
            <a:r>
              <a:rPr lang="ru-RU" sz="1400" b="1" dirty="0">
                <a:solidFill>
                  <a:schemeClr val="tx1"/>
                </a:solidFill>
                <a:latin typeface="Calibri" panose="020F0502020204030204" pitchFamily="34" charset="0"/>
                <a:cs typeface="Calibri" panose="020F0502020204030204" pitchFamily="34" charset="0"/>
              </a:rPr>
              <a:t>Сторонник концепции «чистой доски», открытия школ, училищ, типографий</a:t>
            </a:r>
          </a:p>
          <a:p>
            <a:pPr fontAlgn="t"/>
            <a:r>
              <a:rPr lang="ru-RU" sz="1400" b="1" dirty="0">
                <a:solidFill>
                  <a:schemeClr val="tx1"/>
                </a:solidFill>
                <a:latin typeface="Calibri" panose="020F0502020204030204" pitchFamily="34" charset="0"/>
                <a:cs typeface="Calibri" panose="020F0502020204030204" pitchFamily="34" charset="0"/>
              </a:rPr>
              <a:t> Внес вклад в создание Славяно-греко-латинской академии</a:t>
            </a:r>
          </a:p>
          <a:p>
            <a:pPr fontAlgn="t"/>
            <a:r>
              <a:rPr lang="ru-RU" sz="1400" b="1" dirty="0">
                <a:solidFill>
                  <a:schemeClr val="tx1"/>
                </a:solidFill>
                <a:latin typeface="Calibri" panose="020F0502020204030204" pitchFamily="34" charset="0"/>
                <a:cs typeface="Calibri" panose="020F0502020204030204" pitchFamily="34" charset="0"/>
              </a:rPr>
              <a:t>Воспитатель царских детей (в России) </a:t>
            </a:r>
          </a:p>
          <a:p>
            <a:pPr fontAlgn="t"/>
            <a:r>
              <a:rPr lang="ru-RU" sz="1400" b="1" dirty="0">
                <a:solidFill>
                  <a:schemeClr val="tx1"/>
                </a:solidFill>
                <a:latin typeface="Calibri" panose="020F0502020204030204" pitchFamily="34" charset="0"/>
                <a:cs typeface="Calibri" panose="020F0502020204030204" pitchFamily="34" charset="0"/>
              </a:rPr>
              <a:t>Основные работы: «Вертоград многоцветный», «Вечеря душевная» и др. </a:t>
            </a:r>
          </a:p>
          <a:p>
            <a:pPr algn="ctr"/>
            <a:endParaRPr lang="ru-RU" sz="1600" dirty="0"/>
          </a:p>
        </p:txBody>
      </p:sp>
    </p:spTree>
    <p:extLst>
      <p:ext uri="{BB962C8B-B14F-4D97-AF65-F5344CB8AC3E}">
        <p14:creationId xmlns:p14="http://schemas.microsoft.com/office/powerpoint/2010/main" val="39322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9917" y="-105103"/>
            <a:ext cx="8355724" cy="893379"/>
          </a:xfrm>
        </p:spPr>
        <p:txBody>
          <a:bodyPr>
            <a:noAutofit/>
          </a:bodyPr>
          <a:lstStyle/>
          <a:p>
            <a:pPr marL="0" lvl="0" indent="0" algn="ctr" fontAlgn="base">
              <a:spcAft>
                <a:spcPct val="0"/>
              </a:spcAft>
              <a:buNone/>
            </a:pPr>
            <a:r>
              <a:rPr lang="ru-RU" sz="2800" b="1" dirty="0">
                <a:latin typeface="Arial Black" pitchFamily="34" charset="0"/>
              </a:rPr>
              <a:t> </a:t>
            </a:r>
            <a:r>
              <a:rPr lang="ru-RU" sz="2400" b="1" dirty="0">
                <a:latin typeface="Arial Black" pitchFamily="34" charset="0"/>
              </a:rPr>
              <a:t> Образование (обучение и </a:t>
            </a:r>
            <a:r>
              <a:rPr lang="ru-RU" sz="1600" b="1" dirty="0">
                <a:solidFill>
                  <a:srgbClr val="000000"/>
                </a:solidFill>
                <a:latin typeface="Arial Black" pitchFamily="34" charset="0"/>
                <a:ea typeface="MS Mincho" charset="-128"/>
                <a:cs typeface="Times New Roman" pitchFamily="18" charset="0"/>
              </a:rPr>
              <a:t>ВОСПИТАНИЕ) на белорусских землях (С ДРЕВНЕЙШИХ ВРЕМЕН ДО XVIII ВЕКА)</a:t>
            </a:r>
            <a:br>
              <a:rPr lang="ru-RU" sz="1600" dirty="0">
                <a:latin typeface="Arial Black" pitchFamily="34" charset="0"/>
                <a:cs typeface="Arial" pitchFamily="34" charset="0"/>
              </a:rPr>
            </a:br>
            <a:br>
              <a:rPr lang="ru-RU" sz="2400" dirty="0">
                <a:latin typeface="Arial Black" pitchFamily="34" charset="0"/>
              </a:rPr>
            </a:br>
            <a:r>
              <a:rPr lang="ru-RU" sz="2400" dirty="0">
                <a:latin typeface="Arial Black" pitchFamily="34" charset="0"/>
              </a:rPr>
              <a:t> </a:t>
            </a:r>
            <a:br>
              <a:rPr lang="ru-RU" sz="2400" dirty="0">
                <a:latin typeface="Arial Black" pitchFamily="34" charset="0"/>
              </a:rPr>
            </a:br>
            <a:endParaRPr lang="ru-RU" sz="1050" dirty="0">
              <a:latin typeface="Arial Black" pitchFamily="34" charset="0"/>
            </a:endParaRPr>
          </a:p>
        </p:txBody>
      </p:sp>
      <p:sp>
        <p:nvSpPr>
          <p:cNvPr id="3" name="Объект 2"/>
          <p:cNvSpPr>
            <a:spLocks noGrp="1"/>
          </p:cNvSpPr>
          <p:nvPr>
            <p:ph sz="quarter" idx="13"/>
          </p:nvPr>
        </p:nvSpPr>
        <p:spPr>
          <a:xfrm>
            <a:off x="1981200" y="1052736"/>
            <a:ext cx="8435280" cy="5805264"/>
          </a:xfrm>
        </p:spPr>
        <p:txBody>
          <a:bodyPr>
            <a:normAutofit/>
          </a:bodyPr>
          <a:lstStyle/>
          <a:p>
            <a:pPr marL="0" indent="0">
              <a:buNone/>
            </a:pPr>
            <a:endParaRPr lang="ru-RU" sz="1800" dirty="0">
              <a:solidFill>
                <a:srgbClr val="FF0000"/>
              </a:solidFill>
              <a:latin typeface="Arial Black"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03613995"/>
              </p:ext>
            </p:extLst>
          </p:nvPr>
        </p:nvGraphicFramePr>
        <p:xfrm>
          <a:off x="231228" y="872839"/>
          <a:ext cx="11760473" cy="6098791"/>
        </p:xfrm>
        <a:graphic>
          <a:graphicData uri="http://schemas.openxmlformats.org/drawingml/2006/table">
            <a:tbl>
              <a:tblPr>
                <a:tableStyleId>{5C22544A-7EE6-4342-B048-85BDC9FD1C3A}</a:tableStyleId>
              </a:tblPr>
              <a:tblGrid>
                <a:gridCol w="2090645">
                  <a:extLst>
                    <a:ext uri="{9D8B030D-6E8A-4147-A177-3AD203B41FA5}">
                      <a16:colId xmlns:a16="http://schemas.microsoft.com/office/drawing/2014/main" val="20000"/>
                    </a:ext>
                  </a:extLst>
                </a:gridCol>
                <a:gridCol w="9669828">
                  <a:extLst>
                    <a:ext uri="{9D8B030D-6E8A-4147-A177-3AD203B41FA5}">
                      <a16:colId xmlns:a16="http://schemas.microsoft.com/office/drawing/2014/main" val="20001"/>
                    </a:ext>
                  </a:extLst>
                </a:gridCol>
              </a:tblGrid>
              <a:tr h="386292">
                <a:tc>
                  <a:txBody>
                    <a:bodyPr/>
                    <a:lstStyle/>
                    <a:p>
                      <a:pPr algn="ctr">
                        <a:spcAft>
                          <a:spcPts val="0"/>
                        </a:spcAft>
                      </a:pPr>
                      <a:r>
                        <a:rPr lang="ru-RU" sz="1400" dirty="0">
                          <a:solidFill>
                            <a:srgbClr val="FF0000"/>
                          </a:solidFill>
                          <a:effectLst/>
                          <a:latin typeface="Arial Black" pitchFamily="34" charset="0"/>
                        </a:rPr>
                        <a:t>Понятия, персоналии </a:t>
                      </a:r>
                      <a:endParaRPr lang="ru-RU" sz="1400" dirty="0">
                        <a:solidFill>
                          <a:srgbClr val="FF0000"/>
                        </a:solidFill>
                        <a:effectLst/>
                        <a:latin typeface="Arial Black" pitchFamily="34" charset="0"/>
                        <a:ea typeface="MS Mincho"/>
                        <a:cs typeface="Times New Roman"/>
                      </a:endParaRPr>
                    </a:p>
                  </a:txBody>
                  <a:tcPr marL="57130" marR="57130" marT="0" marB="0">
                    <a:solidFill>
                      <a:schemeClr val="bg2">
                        <a:lumMod val="90000"/>
                      </a:schemeClr>
                    </a:solidFill>
                  </a:tcPr>
                </a:tc>
                <a:tc>
                  <a:txBody>
                    <a:bodyPr/>
                    <a:lstStyle/>
                    <a:p>
                      <a:pPr algn="ctr">
                        <a:spcAft>
                          <a:spcPts val="0"/>
                        </a:spcAft>
                      </a:pPr>
                      <a:endParaRPr lang="ru-RU" sz="1200" dirty="0">
                        <a:solidFill>
                          <a:srgbClr val="FF0000"/>
                        </a:solidFill>
                        <a:effectLst/>
                        <a:latin typeface="Arial Black" pitchFamily="34" charset="0"/>
                      </a:endParaRPr>
                    </a:p>
                    <a:p>
                      <a:pPr algn="ctr">
                        <a:spcAft>
                          <a:spcPts val="0"/>
                        </a:spcAft>
                      </a:pPr>
                      <a:r>
                        <a:rPr lang="ru-RU" sz="1200" dirty="0">
                          <a:solidFill>
                            <a:srgbClr val="FF0000"/>
                          </a:solidFill>
                          <a:effectLst/>
                          <a:latin typeface="Arial Black" pitchFamily="34" charset="0"/>
                        </a:rPr>
                        <a:t>Содержание </a:t>
                      </a:r>
                      <a:endParaRPr lang="ru-RU" sz="1200" dirty="0">
                        <a:solidFill>
                          <a:srgbClr val="FF0000"/>
                        </a:solidFill>
                        <a:effectLst/>
                        <a:latin typeface="Arial Black" pitchFamily="34" charset="0"/>
                        <a:ea typeface="MS Mincho"/>
                        <a:cs typeface="Times New Roman"/>
                      </a:endParaRPr>
                    </a:p>
                  </a:txBody>
                  <a:tcPr marL="57130" marR="57130" marT="0" marB="0">
                    <a:solidFill>
                      <a:schemeClr val="bg2">
                        <a:lumMod val="90000"/>
                      </a:schemeClr>
                    </a:solidFill>
                  </a:tcPr>
                </a:tc>
                <a:extLst>
                  <a:ext uri="{0D108BD9-81ED-4DB2-BD59-A6C34878D82A}">
                    <a16:rowId xmlns:a16="http://schemas.microsoft.com/office/drawing/2014/main" val="10000"/>
                  </a:ext>
                </a:extLst>
              </a:tr>
              <a:tr h="579438">
                <a:tc>
                  <a:txBody>
                    <a:bodyPr/>
                    <a:lstStyle/>
                    <a:p>
                      <a:pPr>
                        <a:spcAft>
                          <a:spcPts val="0"/>
                        </a:spcAft>
                      </a:pPr>
                      <a:r>
                        <a:rPr lang="ru-RU" sz="1400" dirty="0">
                          <a:solidFill>
                            <a:srgbClr val="C00000"/>
                          </a:solidFill>
                          <a:effectLst/>
                          <a:latin typeface="Arial Black" pitchFamily="34" charset="0"/>
                        </a:rPr>
                        <a:t>Арианские школы </a:t>
                      </a:r>
                      <a:endParaRPr lang="ru-RU" sz="1400" dirty="0">
                        <a:solidFill>
                          <a:srgbClr val="C00000"/>
                        </a:solidFill>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создавались на белорусских землях с 60-х годов XVI века под влиянием протестантского течения «ариан». Были двух типов: начальные школы и школы типа гимназий, которые давали среднее образование.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1"/>
                  </a:ext>
                </a:extLst>
              </a:tr>
              <a:tr h="579438">
                <a:tc>
                  <a:txBody>
                    <a:bodyPr/>
                    <a:lstStyle/>
                    <a:p>
                      <a:pPr>
                        <a:spcAft>
                          <a:spcPts val="0"/>
                        </a:spcAft>
                      </a:pPr>
                      <a:r>
                        <a:rPr lang="ru-RU" sz="1400" dirty="0">
                          <a:solidFill>
                            <a:srgbClr val="C00000"/>
                          </a:solidFill>
                          <a:effectLst/>
                          <a:latin typeface="Arial Black" pitchFamily="34" charset="0"/>
                        </a:rPr>
                        <a:t>Братские школы </a:t>
                      </a:r>
                      <a:endParaRPr lang="ru-RU" sz="1400" dirty="0">
                        <a:solidFill>
                          <a:srgbClr val="C00000"/>
                        </a:solidFill>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создавались при православных братствах во второй половине XVI века. Отличались разумной организацией учебно-воспитательного процесса, использовали элементы классно-урочной системы. Первая братская школа была открыта в Вильне в 1584 г.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2"/>
                  </a:ext>
                </a:extLst>
              </a:tr>
              <a:tr h="579438">
                <a:tc>
                  <a:txBody>
                    <a:bodyPr/>
                    <a:lstStyle/>
                    <a:p>
                      <a:pPr>
                        <a:spcAft>
                          <a:spcPts val="0"/>
                        </a:spcAft>
                      </a:pPr>
                      <a:r>
                        <a:rPr lang="ru-RU" sz="1400" dirty="0">
                          <a:solidFill>
                            <a:srgbClr val="C00000"/>
                          </a:solidFill>
                          <a:effectLst/>
                          <a:latin typeface="Arial Black" pitchFamily="34" charset="0"/>
                        </a:rPr>
                        <a:t>Иезуитские школы </a:t>
                      </a:r>
                      <a:endParaRPr lang="ru-RU" sz="1400" dirty="0">
                        <a:solidFill>
                          <a:srgbClr val="C00000"/>
                        </a:solidFill>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получили распространение в конце XVI века. Первой школой была Виленская иезуитская коллегия (1570 г.). Иезуитские коллегии состояли из двух отделений: низшего (три класса) и высшего (два класса).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3"/>
                  </a:ext>
                </a:extLst>
              </a:tr>
              <a:tr h="738250">
                <a:tc>
                  <a:txBody>
                    <a:bodyPr/>
                    <a:lstStyle/>
                    <a:p>
                      <a:pPr>
                        <a:spcAft>
                          <a:spcPts val="0"/>
                        </a:spcAft>
                      </a:pPr>
                      <a:r>
                        <a:rPr lang="ru-RU" sz="1400" dirty="0">
                          <a:solidFill>
                            <a:srgbClr val="C00000"/>
                          </a:solidFill>
                          <a:effectLst/>
                          <a:latin typeface="Arial Black" pitchFamily="34" charset="0"/>
                        </a:rPr>
                        <a:t>Протестантские школы</a:t>
                      </a:r>
                      <a:r>
                        <a:rPr lang="ru-RU" sz="1400" dirty="0">
                          <a:effectLst/>
                          <a:latin typeface="Arial Black" pitchFamily="34" charset="0"/>
                        </a:rPr>
                        <a:t> </a:t>
                      </a:r>
                      <a:endParaRPr lang="ru-RU" sz="1400" dirty="0">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создавались в XVI  веке в связи с распространением идей Реформации. В 1670-х годах -около 160 кальвинистских школ, особую известность среди которых имела Слуцкая кальвинистская школа (1617 г.), которую называли «Слуцкими Афинами».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4"/>
                  </a:ext>
                </a:extLst>
              </a:tr>
              <a:tr h="666621">
                <a:tc>
                  <a:txBody>
                    <a:bodyPr/>
                    <a:lstStyle/>
                    <a:p>
                      <a:pPr>
                        <a:spcAft>
                          <a:spcPts val="0"/>
                        </a:spcAft>
                      </a:pPr>
                      <a:r>
                        <a:rPr lang="ru-RU" sz="1400" dirty="0">
                          <a:solidFill>
                            <a:srgbClr val="C00000"/>
                          </a:solidFill>
                          <a:effectLst/>
                          <a:latin typeface="Arial Black" pitchFamily="34" charset="0"/>
                        </a:rPr>
                        <a:t>Кафедральные школы </a:t>
                      </a:r>
                      <a:endParaRPr lang="ru-RU" sz="1400" dirty="0">
                        <a:solidFill>
                          <a:srgbClr val="C00000"/>
                        </a:solidFill>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получили распространение с XIV века. Готовили служителей культа и обучали мирян. Первая кафедральная школа была открыта в Вильне (1387 г.).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5"/>
                  </a:ext>
                </a:extLst>
              </a:tr>
              <a:tr h="579438">
                <a:tc>
                  <a:txBody>
                    <a:bodyPr/>
                    <a:lstStyle/>
                    <a:p>
                      <a:pPr>
                        <a:spcAft>
                          <a:spcPts val="0"/>
                        </a:spcAft>
                      </a:pPr>
                      <a:r>
                        <a:rPr lang="ru-RU" sz="1400" dirty="0">
                          <a:solidFill>
                            <a:srgbClr val="C00000"/>
                          </a:solidFill>
                          <a:effectLst/>
                          <a:latin typeface="Arial Black" pitchFamily="34" charset="0"/>
                        </a:rPr>
                        <a:t>Униатские школы </a:t>
                      </a:r>
                      <a:endParaRPr lang="ru-RU" sz="1400" dirty="0">
                        <a:solidFill>
                          <a:srgbClr val="C00000"/>
                        </a:solidFill>
                        <a:effectLst/>
                        <a:latin typeface="Arial Black" pitchFamily="34" charset="0"/>
                        <a:ea typeface="MS Mincho"/>
                        <a:cs typeface="Times New Roman"/>
                      </a:endParaRPr>
                    </a:p>
                  </a:txBody>
                  <a:tcPr marL="57130" marR="57130" marT="0" marB="0"/>
                </a:tc>
                <a:tc>
                  <a:txBody>
                    <a:bodyPr/>
                    <a:lstStyle/>
                    <a:p>
                      <a:pPr>
                        <a:spcAft>
                          <a:spcPts val="0"/>
                        </a:spcAft>
                      </a:pPr>
                      <a:r>
                        <a:rPr lang="ru-RU" sz="1400" dirty="0">
                          <a:effectLst/>
                          <a:latin typeface="Arial Black" pitchFamily="34" charset="0"/>
                        </a:rPr>
                        <a:t>открывались в XVII веке в целях расширения и укрепления униатской церковной идеологии орденом базилиан. Униатские (базилианские) школы были двух типов: элементарные и повышенного типа. </a:t>
                      </a:r>
                      <a:endParaRPr lang="ru-RU" sz="1400" dirty="0">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6"/>
                  </a:ext>
                </a:extLst>
              </a:tr>
              <a:tr h="772585">
                <a:tc>
                  <a:txBody>
                    <a:bodyPr/>
                    <a:lstStyle/>
                    <a:p>
                      <a:pPr algn="ctr">
                        <a:buFont typeface="Wingdings" pitchFamily="2" charset="2"/>
                        <a:buNone/>
                      </a:pPr>
                      <a:r>
                        <a:rPr lang="ru-RU" sz="1400" b="1" i="1" u="none" dirty="0">
                          <a:solidFill>
                            <a:srgbClr val="C00000"/>
                          </a:solidFill>
                          <a:effectLst>
                            <a:outerShdw blurRad="38100" dist="38100" dir="2700000" algn="tl">
                              <a:srgbClr val="000000">
                                <a:alpha val="43137"/>
                              </a:srgbClr>
                            </a:outerShdw>
                          </a:effectLst>
                          <a:latin typeface="Calibri" pitchFamily="34" charset="0"/>
                        </a:rPr>
                        <a:t>Светское музыкальное образование</a:t>
                      </a:r>
                      <a:endParaRPr lang="ru-RU" sz="1400" b="1" dirty="0">
                        <a:solidFill>
                          <a:schemeClr val="tx1"/>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i="1" u="none" dirty="0">
                        <a:solidFill>
                          <a:srgbClr val="C00000"/>
                        </a:solidFill>
                        <a:effectLst>
                          <a:outerShdw blurRad="38100" dist="38100" dir="2700000" algn="tl">
                            <a:srgbClr val="000000">
                              <a:alpha val="43137"/>
                            </a:srgbClr>
                          </a:outerShdw>
                        </a:effectLst>
                        <a:latin typeface="Calibri" pitchFamily="34" charset="0"/>
                      </a:endParaRPr>
                    </a:p>
                    <a:p>
                      <a:pPr>
                        <a:spcAft>
                          <a:spcPts val="0"/>
                        </a:spcAft>
                      </a:pPr>
                      <a:endParaRPr lang="ru-RU" sz="1400" dirty="0">
                        <a:solidFill>
                          <a:srgbClr val="FF0000"/>
                        </a:solidFill>
                        <a:effectLst/>
                        <a:latin typeface="Arial Black" pitchFamily="34" charset="0"/>
                        <a:ea typeface="MS Mincho"/>
                        <a:cs typeface="Times New Roman"/>
                      </a:endParaRPr>
                    </a:p>
                  </a:txBody>
                  <a:tcPr marL="57130" marR="57130" marT="0" marB="0"/>
                </a:tc>
                <a:tc>
                  <a:txBody>
                    <a:bodyPr/>
                    <a:lstStyle/>
                    <a:p>
                      <a:pPr algn="l">
                        <a:buFont typeface="Wingdings" pitchFamily="2" charset="2"/>
                        <a:buNone/>
                      </a:pPr>
                      <a:r>
                        <a:rPr lang="ru-RU" sz="1400" b="1" dirty="0">
                          <a:solidFill>
                            <a:schemeClr val="tx1"/>
                          </a:solidFill>
                          <a:latin typeface="Calibri" pitchFamily="34" charset="0"/>
                        </a:rPr>
                        <a:t>Театрально-художественные школы</a:t>
                      </a:r>
                    </a:p>
                    <a:p>
                      <a:pPr algn="l">
                        <a:buFont typeface="Wingdings" pitchFamily="2" charset="2"/>
                        <a:buNone/>
                      </a:pPr>
                      <a:r>
                        <a:rPr lang="ru-RU" sz="1400" b="1" dirty="0">
                          <a:solidFill>
                            <a:schemeClr val="tx1"/>
                          </a:solidFill>
                          <a:latin typeface="Calibri" pitchFamily="34" charset="0"/>
                        </a:rPr>
                        <a:t>Музыкальные школы при театрах</a:t>
                      </a:r>
                    </a:p>
                    <a:p>
                      <a:pPr algn="l"/>
                      <a:r>
                        <a:rPr lang="ru-RU" sz="1400" b="1" dirty="0">
                          <a:solidFill>
                            <a:schemeClr val="tx1"/>
                          </a:solidFill>
                          <a:latin typeface="Calibri" pitchFamily="34" charset="0"/>
                        </a:rPr>
                        <a:t>(Несвиж, Слоним, Гродно, Ружаны</a:t>
                      </a:r>
                      <a:endParaRPr lang="ru-RU" sz="1400" dirty="0">
                        <a:solidFill>
                          <a:srgbClr val="FF0000"/>
                        </a:solidFill>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7"/>
                  </a:ext>
                </a:extLst>
              </a:tr>
              <a:tr h="193146">
                <a:tc>
                  <a:txBody>
                    <a:bodyPr/>
                    <a:lstStyle/>
                    <a:p>
                      <a:pPr>
                        <a:spcAft>
                          <a:spcPts val="0"/>
                        </a:spcAft>
                      </a:pPr>
                      <a:endParaRPr lang="ru-RU" sz="1400" dirty="0">
                        <a:solidFill>
                          <a:srgbClr val="FF0000"/>
                        </a:solidFill>
                        <a:effectLst/>
                        <a:latin typeface="Arial Black" pitchFamily="34" charset="0"/>
                        <a:ea typeface="MS Mincho"/>
                        <a:cs typeface="Times New Roman"/>
                      </a:endParaRPr>
                    </a:p>
                  </a:txBody>
                  <a:tcPr marL="57130" marR="5713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7030A0"/>
                          </a:solidFill>
                          <a:effectLst>
                            <a:outerShdw blurRad="38100" dist="38100" dir="2700000" algn="tl">
                              <a:srgbClr val="000000">
                                <a:alpha val="43137"/>
                              </a:srgbClr>
                            </a:outerShdw>
                          </a:effectLst>
                          <a:latin typeface="Calibri" pitchFamily="34" charset="0"/>
                        </a:rPr>
                        <a:t>МУЗЫКАЛЬНАЯ ШКОЛА В НЕСВИЖЕ</a:t>
                      </a:r>
                      <a:r>
                        <a:rPr lang="en-US" sz="1400" b="1" dirty="0">
                          <a:solidFill>
                            <a:srgbClr val="7030A0"/>
                          </a:solidFill>
                          <a:effectLst>
                            <a:outerShdw blurRad="38100" dist="38100" dir="2700000" algn="tl">
                              <a:srgbClr val="000000">
                                <a:alpha val="43137"/>
                              </a:srgbClr>
                            </a:outerShdw>
                          </a:effectLst>
                          <a:latin typeface="Calibri" pitchFamily="34" charset="0"/>
                        </a:rPr>
                        <a:t> (1736)</a:t>
                      </a:r>
                      <a:r>
                        <a:rPr lang="ru-RU" sz="1400" b="1" dirty="0">
                          <a:solidFill>
                            <a:srgbClr val="7030A0"/>
                          </a:solidFill>
                          <a:effectLst>
                            <a:outerShdw blurRad="38100" dist="38100" dir="2700000" algn="tl">
                              <a:srgbClr val="000000">
                                <a:alpha val="43137"/>
                              </a:srgbClr>
                            </a:outerShdw>
                          </a:effectLst>
                          <a:latin typeface="Calibri" pitchFamily="34" charset="0"/>
                        </a:rPr>
                        <a:t>,  </a:t>
                      </a:r>
                      <a:r>
                        <a:rPr lang="ru-RU" sz="1400" b="1" dirty="0">
                          <a:solidFill>
                            <a:schemeClr val="bg2">
                              <a:lumMod val="10000"/>
                            </a:schemeClr>
                          </a:solidFill>
                          <a:effectLst>
                            <a:outerShdw blurRad="38100" dist="38100" dir="2700000" algn="tl">
                              <a:srgbClr val="000000">
                                <a:alpha val="43137"/>
                              </a:srgbClr>
                            </a:outerShdw>
                          </a:effectLst>
                          <a:latin typeface="Calibri" pitchFamily="34" charset="0"/>
                        </a:rPr>
                        <a:t>ГРОДНЕНСКАЯ МУЗЫКАЛЬНАЯ ШКОЛА (1774)</a:t>
                      </a:r>
                      <a:endParaRPr lang="ru-RU" sz="1400" dirty="0">
                        <a:solidFill>
                          <a:srgbClr val="FF0000"/>
                        </a:solidFill>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8"/>
                  </a:ext>
                </a:extLst>
              </a:tr>
              <a:tr h="193146">
                <a:tc>
                  <a:txBody>
                    <a:bodyPr/>
                    <a:lstStyle/>
                    <a:p>
                      <a:pPr>
                        <a:spcAft>
                          <a:spcPts val="0"/>
                        </a:spcAft>
                      </a:pPr>
                      <a:endParaRPr lang="ru-RU" sz="1400" dirty="0">
                        <a:solidFill>
                          <a:srgbClr val="FF0000"/>
                        </a:solidFill>
                        <a:effectLst/>
                        <a:latin typeface="Arial Black" pitchFamily="34" charset="0"/>
                        <a:ea typeface="MS Mincho"/>
                        <a:cs typeface="Times New Roman"/>
                      </a:endParaRPr>
                    </a:p>
                  </a:txBody>
                  <a:tcPr marL="57130" marR="5713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solidFill>
                          <a:srgbClr val="FF0000"/>
                        </a:solidFill>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09"/>
                  </a:ext>
                </a:extLst>
              </a:tr>
              <a:tr h="193146">
                <a:tc>
                  <a:txBody>
                    <a:bodyPr/>
                    <a:lstStyle/>
                    <a:p>
                      <a:pPr>
                        <a:spcAft>
                          <a:spcPts val="0"/>
                        </a:spcAft>
                      </a:pPr>
                      <a:endParaRPr lang="ru-RU" sz="1400" dirty="0">
                        <a:solidFill>
                          <a:srgbClr val="FF0000"/>
                        </a:solidFill>
                        <a:effectLst/>
                        <a:latin typeface="Arial Black" pitchFamily="34" charset="0"/>
                        <a:ea typeface="MS Mincho"/>
                        <a:cs typeface="Times New Roman"/>
                      </a:endParaRPr>
                    </a:p>
                  </a:txBody>
                  <a:tcPr marL="57130" marR="5713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solidFill>
                          <a:srgbClr val="FF0000"/>
                        </a:solidFill>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10"/>
                  </a:ext>
                </a:extLst>
              </a:tr>
              <a:tr h="193146">
                <a:tc>
                  <a:txBody>
                    <a:bodyPr/>
                    <a:lstStyle/>
                    <a:p>
                      <a:pPr>
                        <a:spcAft>
                          <a:spcPts val="0"/>
                        </a:spcAft>
                      </a:pPr>
                      <a:endParaRPr lang="ru-RU" sz="1400" dirty="0">
                        <a:solidFill>
                          <a:srgbClr val="FF0000"/>
                        </a:solidFill>
                        <a:effectLst/>
                        <a:latin typeface="Arial Black" pitchFamily="34" charset="0"/>
                        <a:ea typeface="MS Mincho"/>
                        <a:cs typeface="Times New Roman"/>
                      </a:endParaRPr>
                    </a:p>
                  </a:txBody>
                  <a:tcPr marL="57130" marR="5713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solidFill>
                          <a:srgbClr val="FF0000"/>
                        </a:solidFill>
                        <a:effectLst/>
                        <a:latin typeface="Arial Black" pitchFamily="34" charset="0"/>
                        <a:ea typeface="MS Mincho"/>
                        <a:cs typeface="Times New Roman"/>
                      </a:endParaRPr>
                    </a:p>
                  </a:txBody>
                  <a:tcPr marL="57130" marR="5713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847600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3272</TotalTime>
  <Words>4762</Words>
  <Application>Microsoft Office PowerPoint</Application>
  <PresentationFormat>Широкоэкранный</PresentationFormat>
  <Paragraphs>720</Paragraphs>
  <Slides>54</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54</vt:i4>
      </vt:variant>
    </vt:vector>
  </HeadingPairs>
  <TitlesOfParts>
    <vt:vector size="64" baseType="lpstr">
      <vt:lpstr>Arial</vt:lpstr>
      <vt:lpstr>Arial Black</vt:lpstr>
      <vt:lpstr>Calibri</vt:lpstr>
      <vt:lpstr>Cambria</vt:lpstr>
      <vt:lpstr>Comic Sans MS</vt:lpstr>
      <vt:lpstr>Georgia</vt:lpstr>
      <vt:lpstr>Times New Roman</vt:lpstr>
      <vt:lpstr>Trebuchet MS</vt:lpstr>
      <vt:lpstr>Wingdings</vt:lpstr>
      <vt:lpstr>Воздушный поток</vt:lpstr>
      <vt:lpstr> Тема 6.  Система образования Республики Беларусь в контексте мировых тенденций </vt:lpstr>
      <vt:lpstr>Презентация PowerPoint</vt:lpstr>
      <vt:lpstr>Образование в Республике Беларусь </vt:lpstr>
      <vt:lpstr>Презентация PowerPoint</vt:lpstr>
      <vt:lpstr> БЕЛОРУССКАЯ НАРОДНАЯ ПЕДАГОГИКА  «…воспитание, созданное самим народом и основанное на народных началах, имеет ту воспитательную силу, которой нет в самых лучших системах, основанных на абстрактных идеях или заимствованных у другого народа…»  К.Д. Ушинский    </vt:lpstr>
      <vt:lpstr>   Образование (обучение и ВОСПИТАНИЕ) на белорусских землях (С ДРЕВНЕЙШИХ ВРЕМЕН ДО XVIII ВЕКА)    </vt:lpstr>
      <vt:lpstr>КУЛЬТУРА И ПРОСВЕЩЕНИЕ В ПОЛОЦКОМ КНЯЖЕСТВЕ (Х-XII ВВ.)    </vt:lpstr>
      <vt:lpstr>ПРОСВЕТИТЕЛЬСКАЯ ДЕЯТЕЛЬНОСТЬ Ф. СКОРИНЫ (1490-1540)        </vt:lpstr>
      <vt:lpstr>  Образование (обучение и ВОСПИТАНИЕ) на белорусских землях (С ДРЕВНЕЙШИХ ВРЕМЕН ДО XVIII ВЕКА)    </vt:lpstr>
      <vt:lpstr>   СИСТЕМА ИЕЗУИТСКОГО ОБРАЗОВАНИЯ (обучения и воспитания)   </vt:lpstr>
      <vt:lpstr>Презентация PowerPoint</vt:lpstr>
      <vt:lpstr>Презентация PowerPoint</vt:lpstr>
      <vt:lpstr>Презентация PowerPoint</vt:lpstr>
      <vt:lpstr>ОБРАЗОВАНИЕ И ПЕДАГОГИЧЕСКАЯ МЫСЛЬ  В СТРАНАХ ЗАПАДНОЙ ЕВРОПЫ В XVII-XVIII ВВ. ОСНОВНЫЕ ПОНЯТИЯ ТЕМЫ:    </vt:lpstr>
      <vt:lpstr> РАЗВИТИЕ ОБРАЗОВАНИЯ В ЭПОХУ ПРОСВЕЩЕНИЯ  Основной тезис – «Мнение правит миром»     </vt:lpstr>
      <vt:lpstr> ОБРАЗОВАНИЕ И ПЕДАГОГИЧЕСКАЯ МЫСЛЬ  НА БЕЛОРУССКИХ ЗЕМЛЯХ В XVIII ВЕКЕ    </vt:lpstr>
      <vt:lpstr>ОБРАЗОВАНИЕ И ПЕДАГОГИЧЕСКАЯ МЫСЛЬ  на белорусских землях В XVIII ВЕКЕ   </vt:lpstr>
      <vt:lpstr>Презентация PowerPoint</vt:lpstr>
      <vt:lpstr>ОБРАЗОВАНИЕ И ПЕДАГОГИЧЕСКАЯ МЫСЛЬ  В РОССИИ В XVIII ВЕКЕ    </vt:lpstr>
      <vt:lpstr>ШКОЛА И ПЕДАГОГИЧЕСКАЯ МЫСЛЬ В РОССИЙСКОЙ ИМПЕРИИ (ВКЛЮЧАЯ БЕЛОРУССКИЕ ЗЕМЛИ) В XIX – НАЧАЛЕ XX ВЕКОВ ОСНОВНЫЕ ПОНЯТИЯ ТЕМЫ: </vt:lpstr>
      <vt:lpstr>ОБРАЗОВАНИЕ В БЕЛАРУСИ В XIX – НАЧАЛЕ ХХ ВВ.</vt:lpstr>
      <vt:lpstr>ОБРАЗОВАНИЕ В БЕЛАРУСИ В XIX – НАЧАЛЕ ХХ ВВ.</vt:lpstr>
      <vt:lpstr>Горы-Горецкий земледельческий институт  с правами университета  </vt:lpstr>
      <vt:lpstr>РАЗВИТИЕ ОБРАЗОВАНИЯ В БССР (1917-1941 ГГ.)</vt:lpstr>
      <vt:lpstr>РАЗВИТИЕ СИСТЕМЫ ОБРАЗОВАНИЯ В СССР (1945 – 1991 ГГ.) </vt:lpstr>
      <vt:lpstr>РАЗВИТИЕ ОБРАЗОВАНИЯ В БЕЛАРУСИ (1945 – 1991 ГГ.) </vt:lpstr>
      <vt:lpstr>ШКОЛА И ПЕДАГОГИКА В ЗАПАДНОЙ ЕВРОПЕ И США (XX ВЕК) </vt:lpstr>
      <vt:lpstr>ШКОЛА И ПЕДАГОГИКА В ЗАПАДНОЙ ЕВРОПЕ И США (XX ВЕК) </vt:lpstr>
      <vt:lpstr>??????????????????????</vt:lpstr>
      <vt:lpstr>КОМПЕТЕНТНОСТНЫЙ ПОДХОД В ОБРАЗОВАНИИ ЭТАПЫ СТАНОВЛЕНИЯ  </vt:lpstr>
      <vt:lpstr>Доклад международной комиссии ЮНЕСКО по образованию для XXI века  «Образование: сокрытое сокровище», 1996 г.</vt:lpstr>
      <vt:lpstr>Лиссабонская конвенция «О признании квалификаций, относящихся к высшему образованию в европейском регионе»  (1997) </vt:lpstr>
      <vt:lpstr>Болонский процесс  (1999 г.) </vt:lpstr>
      <vt:lpstr>СИСТЕМА ОБРАЗОВАНИЯ И ПЕДАГОГИЧЕСКАЯ МЫСЛЬ В БЕЛАРУСИ  (С 90-Х ГОДОВ ХХ ВЕКА ПО НАСТОЯЩЕЕ ВРЕМЯ) </vt:lpstr>
      <vt:lpstr>РЕФОРМА ОБРАЗОВАНИЯ В РЕСПУБЛИКЕ БЕЛАРУСЬ  1990-е гг. </vt:lpstr>
      <vt:lpstr>ОСНОВНЫЕ НАПРАВЛЕНИЯ РЕФОРМЫ ОБРАЗОВАНИЯ В РЕСПУБЛИКЕ БЕЛАРУСЬ (1990-е гг.)</vt:lpstr>
      <vt:lpstr>СИСТЕМА ОБРАЗОВАНИЯ И ПЕДАГОГИЧЕСКАЯ МЫСЛЬ В БЕЛАРУСИ  (С 90-Х ГОДОВ ХХ ВЕКА ПО НАСТОЯЩЕЕ ВРЕМЯ) </vt:lpstr>
      <vt:lpstr>КОДЕКС РЕСПУБЛИКИ БЕЛАРУСЬ ОБ ОБРАЗОВАНИИ 13 января 2011 г. № 243-З Принят Палатой представителей 2 декабря 2010 г. Одобрен Советом Республики 22 декабря 2010 г. </vt:lpstr>
      <vt:lpstr>Презентация PowerPoint</vt:lpstr>
      <vt:lpstr> Кодекс Республики Беларусь ОБ ОБРАЗОВАНИИ (вступил в силу 13 января 2011 г. № 243-з)  ряд изменений, в том числе :  (ЗАКОН РЕСПУБЛИКИ БЕЛАРУСЬ 14 января 2022 г. № 154-З  Об изменении Кодекса Республики Беларусь об образовании  (вступил в силу 1 сентября2022 г.)  ОБРАЗОВАНИЕ – обучение и воспитание в интересах личности, общества и государства, направленные на интеллектуальное, духовно-нравственное, творческое, физическое и профессиональное развитие личности, удовлетворение ее образовательных потребностей и интересов, а также совокупность приобретенных знаний, умений, навыков и компетенций определенного объема и сложности;  Основные требования к организации образовательного процесса:   * обеспечение качества образования; * компетентностный подход; *  охрана жизни и здоровья обучающихся и др.  *др. </vt:lpstr>
      <vt:lpstr>Основы государственной политики в сфере образования </vt:lpstr>
      <vt:lpstr>Основы государственной политики в сфере образования </vt:lpstr>
      <vt:lpstr>Система образования в Республике Беларусь</vt:lpstr>
      <vt:lpstr>Система образования в Республике Беларусь</vt:lpstr>
      <vt:lpstr> Уровни образования</vt:lpstr>
      <vt:lpstr>Основное образование </vt:lpstr>
      <vt:lpstr> Дополнительное образование </vt:lpstr>
      <vt:lpstr>Специальное образование </vt:lpstr>
      <vt:lpstr>Воспитание в системе образования</vt:lpstr>
      <vt:lpstr>Презентация PowerPoint</vt:lpstr>
      <vt:lpstr>Образовательные стандарты высшего образования </vt:lpstr>
      <vt:lpstr>Образовательные стандарты   Методологическая основа</vt:lpstr>
      <vt:lpstr>Образовательные стандарты.   Методологическая основа: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Введение в дисциплину «Психология дизайн-деятельности»</dc:title>
  <dc:creator>Fujitsu</dc:creator>
  <cp:lastModifiedBy>Татьяна Кузьминич</cp:lastModifiedBy>
  <cp:revision>231</cp:revision>
  <cp:lastPrinted>2022-09-12T21:30:05Z</cp:lastPrinted>
  <dcterms:created xsi:type="dcterms:W3CDTF">2020-09-07T03:13:46Z</dcterms:created>
  <dcterms:modified xsi:type="dcterms:W3CDTF">2025-04-14T08:31:18Z</dcterms:modified>
</cp:coreProperties>
</file>