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36"/>
  </p:notesMasterIdLst>
  <p:sldIdLst>
    <p:sldId id="319" r:id="rId2"/>
    <p:sldId id="495" r:id="rId3"/>
    <p:sldId id="514" r:id="rId4"/>
    <p:sldId id="343" r:id="rId5"/>
    <p:sldId id="402" r:id="rId6"/>
    <p:sldId id="497" r:id="rId7"/>
    <p:sldId id="499" r:id="rId8"/>
    <p:sldId id="500" r:id="rId9"/>
    <p:sldId id="480" r:id="rId10"/>
    <p:sldId id="513" r:id="rId11"/>
    <p:sldId id="263" r:id="rId12"/>
    <p:sldId id="482" r:id="rId13"/>
    <p:sldId id="483" r:id="rId14"/>
    <p:sldId id="484" r:id="rId15"/>
    <p:sldId id="485" r:id="rId16"/>
    <p:sldId id="506" r:id="rId17"/>
    <p:sldId id="507" r:id="rId18"/>
    <p:sldId id="502" r:id="rId19"/>
    <p:sldId id="504" r:id="rId20"/>
    <p:sldId id="505" r:id="rId21"/>
    <p:sldId id="508" r:id="rId22"/>
    <p:sldId id="488" r:id="rId23"/>
    <p:sldId id="486" r:id="rId24"/>
    <p:sldId id="487" r:id="rId25"/>
    <p:sldId id="491" r:id="rId26"/>
    <p:sldId id="358" r:id="rId27"/>
    <p:sldId id="492" r:id="rId28"/>
    <p:sldId id="493" r:id="rId29"/>
    <p:sldId id="449" r:id="rId30"/>
    <p:sldId id="503" r:id="rId31"/>
    <p:sldId id="510" r:id="rId32"/>
    <p:sldId id="511" r:id="rId33"/>
    <p:sldId id="512" r:id="rId34"/>
    <p:sldId id="509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79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760BB4-49DC-46A2-96D0-6E9F65C82554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BD3DC-1AD5-4CEE-9031-15DDD408F4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216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1BD3DC-1AD5-4CEE-9031-15DDD408F46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250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>
            <a:extLst>
              <a:ext uri="{FF2B5EF4-FFF2-40B4-BE49-F238E27FC236}">
                <a16:creationId xmlns:a16="http://schemas.microsoft.com/office/drawing/2014/main" id="{BC493AF4-8A44-4D01-8295-AEAE56FA4C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>
            <a:extLst>
              <a:ext uri="{FF2B5EF4-FFF2-40B4-BE49-F238E27FC236}">
                <a16:creationId xmlns:a16="http://schemas.microsoft.com/office/drawing/2014/main" id="{CCEA586B-E560-42A4-A9F9-F70BC1DC84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14340" name="Номер слайда 3">
            <a:extLst>
              <a:ext uri="{FF2B5EF4-FFF2-40B4-BE49-F238E27FC236}">
                <a16:creationId xmlns:a16="http://schemas.microsoft.com/office/drawing/2014/main" id="{F7D7EF56-3D28-4C7E-9A76-E07FE8E46D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4AC70AF4-D998-40C3-843E-D111B66B048C}" type="slidenum">
              <a:rPr lang="ru-RU" altLang="ru-RU" smtClean="0"/>
              <a:pPr/>
              <a:t>7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F2C8A4-FB8B-4465-9CF5-03B1E8C67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CEB50D4-5314-46D5-AA66-8B9F2A6F5A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FE6E93-DC91-4A20-9DA8-4DBD33BFD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2B1E6F-EE78-4368-AB74-025F185AA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218F10-A8A8-47C5-9D68-5D6956346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487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695A2-D944-4859-A8D8-95BF0044E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E9FA224-5198-4D5B-846C-ECF0E57F7A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09C9C1-0D64-4FC8-969A-3A22F7D1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F380AC3-0EB0-4C62-9C44-652F43184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BB7A32-952C-40A3-AAD2-C35EA8A5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560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1623832-C8C6-439D-B9AA-8E7143B759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0BE62A6-4413-4039-B1DF-A5869C7B7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44594A-21FC-417B-A3FB-F297AF47A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28E699-AD1D-46A4-9F71-24B273E59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2E9938-4AE7-41BC-AFA3-7F0D2857C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42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A6DC9D-17CB-4EF1-83BA-EB2C86C2B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744118-4808-478B-A06D-A2CD33F44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B1C172-199B-4E40-A7AA-6B1C1BA5A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3FDC7C-866F-46A2-A95A-709577905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8760FE-E774-434C-8290-3CF85AE82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414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81A0D5-CEB9-464D-BC7C-2DA3A62EA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82B1479-B912-4DE9-9AC1-E7C6C3B98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835F23-D1A4-41ED-9A0F-1BDB2EAFF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CE6975-570E-45EA-A97A-E0A45C585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8605F0-F604-41C4-8C72-4B1210D5B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95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BFA17B-AD44-44B8-80F2-D56013572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E1C552-B1ED-451D-B691-4F9A886A70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5580FE-80CA-4CB9-8DCB-58E96E078F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104098D-4E7B-42E5-89CD-511B815CF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23B8FB-BBE8-4B9C-BCDC-EE510C456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893C3F8-48BB-42B2-85C8-03D75619F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83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F31D1A-1C86-4901-82ED-A1DB22057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7B2496-C876-4851-8C4B-DD9EDB7AB3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E3ABE0E-11D1-414B-9596-3FF43D899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DD3E06A-95DE-4DA7-B796-5A004997E7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CD9EDE6-C4D5-48C8-BFF5-A453C9FF2B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8AAC0E2-032E-41EE-B8B6-15502132E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3864DA6-55C3-4095-9CA8-82E498A39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6220B7B-9560-4541-9165-3C11D9E82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495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E40339-B0C7-4C71-98EA-CEEBED3CC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93BD496-24BA-4825-BBBB-F166D4083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F052C9F-0603-42F1-A75E-0E593F175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08C73CA-3D8D-4AA0-B621-ED7A9B6AE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12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DE890E3-8115-4CBD-A164-E0B993C1C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1417565-8CD5-4D2D-BC7A-76FA03C61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5C1C95E-3682-4C46-9C12-8076FF9CE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962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5FD167-9523-4950-BB7A-DB418A58F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001D92-403C-44B5-8C80-0944E347B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AB91081-283A-4ECF-8906-0A241779C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F6BFA74-2F54-4E5D-9A09-42247B9B2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EA8966B-4426-456A-877A-A43F6670D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949B241-5B8B-4670-B420-FE0F76E79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543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476663-CFEB-4D97-BBD6-CFAC86CE6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21C2F65-1572-4EAB-8CCC-146D52C183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D18EBB9-D4D2-445E-B711-CD5CB02030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8EBC34-52E6-49CB-848B-D884D865B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2D05-405F-431E-A8F2-1B110E0E081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0875904-91F1-49EB-A394-F46482045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02707B9-C64E-4C56-8CE2-B3CC1D664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906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4D1E1F-2DA0-449A-A5BA-D1BB81EBA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9879F73-69E4-4D8E-A64C-EC04EECB2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9BB96D-04D7-4EFC-8CDF-65F56CFD25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D2D05-405F-431E-A8F2-1B110E0E081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869777-0369-408F-AE52-6509670F14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F54818-30CB-4DF5-A21E-853E3D912A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76DB3-846A-4448-8F9D-0849F428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764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060848"/>
            <a:ext cx="7784868" cy="30843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br>
              <a:rPr lang="ru-RU" sz="2700" dirty="0"/>
            </a:br>
            <a:br>
              <a:rPr lang="ru-RU" sz="2700" dirty="0"/>
            </a:br>
            <a:br>
              <a:rPr lang="ru-RU" sz="2700" dirty="0"/>
            </a:br>
            <a:br>
              <a:rPr lang="ru-RU" sz="2700" dirty="0"/>
            </a:br>
            <a:br>
              <a:rPr lang="ru-RU" sz="2700" dirty="0"/>
            </a:br>
            <a:br>
              <a:rPr lang="ru-RU" sz="2700" dirty="0"/>
            </a:br>
            <a:br>
              <a:rPr lang="ru-RU" sz="2700" dirty="0"/>
            </a:br>
            <a:br>
              <a:rPr lang="ru-RU" sz="2700" dirty="0"/>
            </a:br>
            <a:br>
              <a:rPr lang="ru-RU" sz="2700" dirty="0"/>
            </a:br>
            <a:br>
              <a:rPr lang="ru-RU" sz="2700" dirty="0"/>
            </a:br>
            <a:br>
              <a:rPr lang="ru-RU" sz="2700" dirty="0"/>
            </a:br>
            <a:r>
              <a:rPr lang="ru-RU" sz="2700" dirty="0"/>
              <a:t>Раздел 1 </a:t>
            </a:r>
            <a:br>
              <a:rPr lang="ru-RU" sz="2700" dirty="0"/>
            </a:br>
            <a:r>
              <a:rPr lang="ru-RU" sz="2000" b="1" dirty="0">
                <a:latin typeface="Arial Black" panose="020B0A04020102020204" pitchFamily="34" charset="0"/>
              </a:rPr>
              <a:t>Тема 5. </a:t>
            </a:r>
            <a:br>
              <a:rPr lang="ru-RU" sz="2000" b="1" dirty="0">
                <a:latin typeface="Arial Black" panose="020B0A04020102020204" pitchFamily="34" charset="0"/>
              </a:rPr>
            </a:br>
            <a:br>
              <a:rPr lang="ru-RU" sz="2800" b="1" dirty="0">
                <a:latin typeface="Arial Black" panose="020B0A04020102020204" pitchFamily="34" charset="0"/>
              </a:rPr>
            </a:br>
            <a:r>
              <a:rPr lang="ru-RU" sz="3200" b="1" dirty="0">
                <a:latin typeface="Arial Black" panose="020B0A04020102020204" pitchFamily="34" charset="0"/>
              </a:rPr>
              <a:t>Образование как социокультурный феномен</a:t>
            </a:r>
            <a:br>
              <a:rPr lang="ru-RU" sz="3200" dirty="0">
                <a:latin typeface="Arial Black" panose="020B0A04020102020204" pitchFamily="34" charset="0"/>
              </a:rPr>
            </a:br>
            <a:br>
              <a:rPr lang="be-BY" sz="3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</a:b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5373216"/>
            <a:ext cx="4176464" cy="1080120"/>
          </a:xfrm>
        </p:spPr>
        <p:txBody>
          <a:bodyPr>
            <a:normAutofit/>
          </a:bodyPr>
          <a:lstStyle/>
          <a:p>
            <a:pPr algn="r"/>
            <a:r>
              <a:rPr lang="ru-RU" b="1" dirty="0" err="1"/>
              <a:t>Кузьминич</a:t>
            </a:r>
            <a:r>
              <a:rPr lang="ru-RU" b="1" dirty="0"/>
              <a:t> Татьяна Васильевна, </a:t>
            </a:r>
          </a:p>
          <a:p>
            <a:pPr algn="r"/>
            <a:r>
              <a:rPr lang="ru-RU" b="1" dirty="0"/>
              <a:t>кандидат педагогических наук, доцент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DB4914-276E-41ED-B012-208D2969C247}"/>
              </a:ext>
            </a:extLst>
          </p:cNvPr>
          <p:cNvSpPr/>
          <p:nvPr/>
        </p:nvSpPr>
        <p:spPr>
          <a:xfrm>
            <a:off x="1699940" y="960448"/>
            <a:ext cx="1450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Педагогика </a:t>
            </a:r>
            <a:endParaRPr lang="ru-RU" dirty="0"/>
          </a:p>
        </p:txBody>
      </p:sp>
      <p:pic>
        <p:nvPicPr>
          <p:cNvPr id="6" name="Рисунок 5" descr="Академическая шапочка">
            <a:extLst>
              <a:ext uri="{FF2B5EF4-FFF2-40B4-BE49-F238E27FC236}">
                <a16:creationId xmlns:a16="http://schemas.microsoft.com/office/drawing/2014/main" id="{E49FD3B4-27DE-4531-ACF4-5EBDABA361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97780" y="960448"/>
            <a:ext cx="499299" cy="499299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6372200" y="592270"/>
            <a:ext cx="1872208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319440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 Black" panose="020B0A04020102020204" pitchFamily="34" charset="0"/>
              </a:rPr>
              <a:t>образование рассматривается как:</a:t>
            </a:r>
            <a:br>
              <a:rPr lang="ru-RU" sz="2800" dirty="0">
                <a:latin typeface="Arial Black" panose="020B0A04020102020204" pitchFamily="34" charset="0"/>
              </a:rPr>
            </a:b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b="1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1114942"/>
            <a:ext cx="201622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e-BY" dirty="0"/>
              <a:t>система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99531" y="1124744"/>
            <a:ext cx="201622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Процесс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804248" y="1140946"/>
            <a:ext cx="201622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Результат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1114942"/>
            <a:ext cx="201622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Ценность</a:t>
            </a: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2420888"/>
            <a:ext cx="172819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личностная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3573016"/>
            <a:ext cx="172819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общественная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66199" y="4715621"/>
            <a:ext cx="187220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государственная</a:t>
            </a:r>
            <a:endParaRPr lang="ru-RU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971600" y="2060848"/>
            <a:ext cx="57606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954731" y="3243529"/>
            <a:ext cx="57606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948981" y="4409542"/>
            <a:ext cx="57606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411760" y="2420889"/>
            <a:ext cx="2016224" cy="24482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be-BY" dirty="0"/>
              <a:t>совокупность образовательных учреждений, различающихся по уровню и профилю </a:t>
            </a:r>
          </a:p>
        </p:txBody>
      </p:sp>
      <p:sp>
        <p:nvSpPr>
          <p:cNvPr id="16" name="Стрелка вниз 15"/>
          <p:cNvSpPr/>
          <p:nvPr/>
        </p:nvSpPr>
        <p:spPr>
          <a:xfrm>
            <a:off x="3131840" y="2077050"/>
            <a:ext cx="57606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759323" y="2437089"/>
            <a:ext cx="1856432" cy="37617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dirty="0"/>
              <a:t>процесс субъект-объектного и субъект-субъектного взаимодействия педагогов с учащимися (обучающимися) по достижению цели образования 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64040" y="2471229"/>
            <a:ext cx="2072456" cy="37057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dirty="0">
                <a:solidFill>
                  <a:schemeClr val="bg1"/>
                </a:solidFill>
              </a:rPr>
              <a:t>факт присвоения государством, обществом и личностью ценностей,  функционирующих в образовательной деятельности </a:t>
            </a:r>
            <a:endParaRPr lang="ru-RU" b="1" i="1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ru-RU" dirty="0"/>
          </a:p>
        </p:txBody>
      </p:sp>
      <p:sp>
        <p:nvSpPr>
          <p:cNvPr id="19" name="Стрелка вниз 18"/>
          <p:cNvSpPr/>
          <p:nvPr/>
        </p:nvSpPr>
        <p:spPr>
          <a:xfrm>
            <a:off x="5399507" y="2082718"/>
            <a:ext cx="57606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7524328" y="2111190"/>
            <a:ext cx="57606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821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85D451F-3C36-452F-89D3-CDF2EDABA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333375"/>
            <a:ext cx="7791524" cy="5759921"/>
          </a:xfrm>
          <a:solidFill>
            <a:schemeClr val="bg1"/>
          </a:solidFill>
          <a:ln w="57150">
            <a:solidFill>
              <a:srgbClr val="C00000"/>
            </a:solidFill>
          </a:ln>
        </p:spPr>
        <p:txBody>
          <a:bodyPr>
            <a:normAutofit fontScale="92500"/>
          </a:bodyPr>
          <a:lstStyle/>
          <a:p>
            <a:pPr>
              <a:defRPr/>
            </a:pPr>
            <a:endParaRPr lang="ru-RU" dirty="0"/>
          </a:p>
          <a:p>
            <a:pPr marL="0" indent="0" algn="ctr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ru-RU" sz="2600" dirty="0">
                <a:solidFill>
                  <a:srgbClr val="7030A0"/>
                </a:solidFill>
                <a:latin typeface="Arial Black" panose="020B0A04020102020204" pitchFamily="34" charset="0"/>
              </a:rPr>
              <a:t>Ценностная характеристика образования предполагает рассмотрение трех </a:t>
            </a:r>
            <a:r>
              <a:rPr lang="ru-RU" sz="2600" dirty="0" err="1">
                <a:solidFill>
                  <a:srgbClr val="7030A0"/>
                </a:solidFill>
                <a:latin typeface="Arial Black" panose="020B0A04020102020204" pitchFamily="34" charset="0"/>
              </a:rPr>
              <a:t>взаимосвязанныхблоков</a:t>
            </a:r>
            <a:r>
              <a:rPr lang="ru-RU" sz="2600" dirty="0">
                <a:solidFill>
                  <a:srgbClr val="7030A0"/>
                </a:solidFill>
                <a:latin typeface="Arial Black" panose="020B0A04020102020204" pitchFamily="34" charset="0"/>
              </a:rPr>
              <a:t>:</a:t>
            </a:r>
            <a:r>
              <a:rPr lang="ru-RU" sz="4500" dirty="0">
                <a:solidFill>
                  <a:srgbClr val="7030A0"/>
                </a:solidFill>
              </a:rPr>
              <a:t>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ru-RU" dirty="0">
              <a:solidFill>
                <a:srgbClr val="7030A0"/>
              </a:solidFill>
            </a:endParaRPr>
          </a:p>
          <a:p>
            <a:pPr>
              <a:defRPr/>
            </a:pPr>
            <a:r>
              <a:rPr lang="ru-RU" b="1" dirty="0"/>
              <a:t>образование как ценность государственная </a:t>
            </a:r>
            <a:r>
              <a:rPr lang="ru-RU" dirty="0"/>
              <a:t>(закреплена в Конституциях большинства стран, обеспечивается существующими / создаваемыми государственными системами образования) </a:t>
            </a:r>
          </a:p>
          <a:p>
            <a:pPr>
              <a:defRPr/>
            </a:pPr>
            <a:endParaRPr lang="ru-RU" dirty="0"/>
          </a:p>
          <a:p>
            <a:pPr>
              <a:defRPr/>
            </a:pPr>
            <a:r>
              <a:rPr lang="ru-RU" b="1" dirty="0"/>
              <a:t>образование как ценность общественная </a:t>
            </a:r>
            <a:r>
              <a:rPr lang="ru-RU" dirty="0"/>
              <a:t>(образование выступает средством трансляции культуры, овладевая которой человек адаптируется к условиям постоянно изменяющегося социума),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dirty="0"/>
              <a:t> </a:t>
            </a:r>
          </a:p>
          <a:p>
            <a:pPr>
              <a:defRPr/>
            </a:pPr>
            <a:r>
              <a:rPr lang="ru-RU" b="1" dirty="0"/>
              <a:t>образование как ценность личностная </a:t>
            </a:r>
            <a:r>
              <a:rPr lang="ru-RU" dirty="0"/>
              <a:t>(человек  в системе образования выходит за пределы заданного, развивает собственную субъектность, формирует собственную позицию к окружающему миру).</a:t>
            </a:r>
          </a:p>
          <a:p>
            <a:pPr>
              <a:defRPr/>
            </a:pPr>
            <a:endParaRPr lang="ru-RU" b="1" i="1" dirty="0"/>
          </a:p>
          <a:p>
            <a:pPr lvl="1"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01F29D-A6E1-4831-9338-21A8A97AE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212997"/>
            <a:ext cx="7204075" cy="3270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be-BY" dirty="0">
                <a:latin typeface="Arial Black" panose="020B0A04020102020204" pitchFamily="34" charset="0"/>
              </a:rPr>
              <a:t>Образование как система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2B35E-3428-443F-B665-C9CD8D6CDA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3528" y="2655589"/>
            <a:ext cx="2278385" cy="2698787"/>
          </a:xfrm>
          <a:ln w="38100">
            <a:solidFill>
              <a:srgbClr val="C00000"/>
            </a:solidFill>
          </a:ln>
        </p:spPr>
        <p:txBody>
          <a:bodyPr>
            <a:no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be-BY" sz="1800" dirty="0"/>
              <a:t>Развивается система образовательных (государственных/  </a:t>
            </a:r>
            <a:r>
              <a:rPr lang="be-BY" sz="1700" dirty="0"/>
              <a:t>негосударственных)</a:t>
            </a:r>
            <a:r>
              <a:rPr lang="be-BY" sz="1800" dirty="0"/>
              <a:t> учреждений, различающихся по уровню и профилю.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31F1ABB-88D1-457D-8BBC-257556A8D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31840" y="2655590"/>
            <a:ext cx="5751810" cy="3797745"/>
          </a:xfrm>
          <a:ln w="28575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be-BY" sz="1900" dirty="0"/>
              <a:t>Общие инвариантные </a:t>
            </a:r>
            <a:r>
              <a:rPr lang="be-BY" sz="1900" dirty="0">
                <a:solidFill>
                  <a:srgbClr val="C00000"/>
                </a:solidFill>
                <a:latin typeface="Arial Black" panose="020B0A04020102020204" pitchFamily="34" charset="0"/>
              </a:rPr>
              <a:t>качества  образовательных систем</a:t>
            </a:r>
            <a:r>
              <a:rPr lang="be-BY" sz="1900" dirty="0"/>
              <a:t>, характеризующих как систему в целом, так и образующие ее компоненты: </a:t>
            </a:r>
          </a:p>
          <a:p>
            <a:pPr lvl="1">
              <a:defRPr/>
            </a:pPr>
            <a:r>
              <a:rPr lang="be-BY" dirty="0">
                <a:solidFill>
                  <a:srgbClr val="C00000"/>
                </a:solidFill>
              </a:rPr>
              <a:t>гибкость, </a:t>
            </a:r>
          </a:p>
          <a:p>
            <a:pPr lvl="1">
              <a:defRPr/>
            </a:pPr>
            <a:r>
              <a:rPr lang="be-BY" dirty="0">
                <a:solidFill>
                  <a:srgbClr val="C00000"/>
                </a:solidFill>
              </a:rPr>
              <a:t>динамичность, </a:t>
            </a:r>
          </a:p>
          <a:p>
            <a:pPr lvl="1">
              <a:defRPr/>
            </a:pPr>
            <a:r>
              <a:rPr lang="be-BY" dirty="0">
                <a:solidFill>
                  <a:srgbClr val="C00000"/>
                </a:solidFill>
              </a:rPr>
              <a:t>вариативность, </a:t>
            </a:r>
          </a:p>
          <a:p>
            <a:pPr lvl="1">
              <a:defRPr/>
            </a:pPr>
            <a:r>
              <a:rPr lang="be-BY" dirty="0">
                <a:solidFill>
                  <a:srgbClr val="C00000"/>
                </a:solidFill>
              </a:rPr>
              <a:t>адаптивность,</a:t>
            </a:r>
          </a:p>
          <a:p>
            <a:pPr lvl="1">
              <a:defRPr/>
            </a:pPr>
            <a:r>
              <a:rPr lang="be-BY" dirty="0">
                <a:solidFill>
                  <a:srgbClr val="C00000"/>
                </a:solidFill>
              </a:rPr>
              <a:t>стабильность, </a:t>
            </a:r>
          </a:p>
          <a:p>
            <a:pPr lvl="1">
              <a:defRPr/>
            </a:pPr>
            <a:r>
              <a:rPr lang="be-BY" dirty="0">
                <a:solidFill>
                  <a:srgbClr val="C00000"/>
                </a:solidFill>
              </a:rPr>
              <a:t>прогностичность, </a:t>
            </a:r>
          </a:p>
          <a:p>
            <a:pPr lvl="1">
              <a:defRPr/>
            </a:pPr>
            <a:r>
              <a:rPr lang="be-BY" dirty="0">
                <a:solidFill>
                  <a:srgbClr val="C00000"/>
                </a:solidFill>
              </a:rPr>
              <a:t>преемственность, </a:t>
            </a:r>
          </a:p>
          <a:p>
            <a:pPr lvl="1">
              <a:defRPr/>
            </a:pPr>
            <a:r>
              <a:rPr lang="be-BY" dirty="0">
                <a:solidFill>
                  <a:srgbClr val="C00000"/>
                </a:solidFill>
              </a:rPr>
              <a:t>целостность. </a:t>
            </a:r>
            <a:endParaRPr lang="ru-RU" dirty="0">
              <a:solidFill>
                <a:srgbClr val="C00000"/>
              </a:solidFill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59055DC1-5878-499C-8F88-CFECFFCC1048}"/>
              </a:ext>
            </a:extLst>
          </p:cNvPr>
          <p:cNvSpPr/>
          <p:nvPr/>
        </p:nvSpPr>
        <p:spPr>
          <a:xfrm>
            <a:off x="827584" y="908720"/>
            <a:ext cx="3096344" cy="151216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Образование как система реализует потребности личности в сфере образовательных услуг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2848A476-D1B4-4E7C-B0BA-8C232864FE2B}"/>
              </a:ext>
            </a:extLst>
          </p:cNvPr>
          <p:cNvSpPr/>
          <p:nvPr/>
        </p:nvSpPr>
        <p:spPr>
          <a:xfrm>
            <a:off x="5148263" y="908719"/>
            <a:ext cx="3752850" cy="162014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Важно соответствие дифференцированных образовательных потребностей личности дифференцированным образовательным услугам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3923927" y="1268760"/>
            <a:ext cx="1224335" cy="72008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77BEB3-CE66-4E26-931D-A87E39C6F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7"/>
            <a:ext cx="8058150" cy="66198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800" i="1" dirty="0">
                <a:latin typeface="Arial Black" panose="020B0A04020102020204" pitchFamily="34" charset="0"/>
              </a:rPr>
              <a:t>Образование как процесс 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DEAA55-A607-4DD8-BAE7-B281042852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56792"/>
            <a:ext cx="3683000" cy="4274096"/>
          </a:xfrm>
          <a:ln w="57150">
            <a:solidFill>
              <a:srgbClr val="C00000"/>
            </a:solidFill>
          </a:ln>
        </p:spPr>
        <p:txBody>
          <a:bodyPr>
            <a:normAutofit fontScale="40000" lnSpcReduction="20000"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endParaRPr lang="ru-RU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5500" b="1" dirty="0"/>
              <a:t>Образование - процесс </a:t>
            </a:r>
            <a:r>
              <a:rPr lang="ru-RU" sz="5500" dirty="0"/>
              <a:t>субъект-объектного и субъект-субъектного взаимодействия педагогов с учащимися (обучающимися)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ru-RU" sz="55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5500" b="1" dirty="0"/>
              <a:t>Организационные формы </a:t>
            </a:r>
            <a:r>
              <a:rPr lang="ru-RU" sz="5500" dirty="0"/>
              <a:t>педагогического процесса:  </a:t>
            </a:r>
          </a:p>
          <a:p>
            <a:pPr marL="0" indent="0">
              <a:buNone/>
              <a:defRPr/>
            </a:pPr>
            <a:r>
              <a:rPr lang="ru-RU" sz="5500" dirty="0"/>
              <a:t>*индивидуальные, </a:t>
            </a:r>
          </a:p>
          <a:p>
            <a:pPr marL="0" indent="0">
              <a:buNone/>
              <a:defRPr/>
            </a:pPr>
            <a:r>
              <a:rPr lang="ru-RU" sz="5500" dirty="0"/>
              <a:t>* групповые, </a:t>
            </a:r>
          </a:p>
          <a:p>
            <a:pPr marL="0" indent="0">
              <a:buNone/>
              <a:defRPr/>
            </a:pPr>
            <a:r>
              <a:rPr lang="ru-RU" sz="5500" dirty="0"/>
              <a:t>* коллективные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C5A32A2-1999-4B4C-9941-4A0E7FB40D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1875" y="2348880"/>
            <a:ext cx="3673474" cy="3482008"/>
          </a:xfrm>
          <a:ln w="38100">
            <a:solidFill>
              <a:srgbClr val="7030A0"/>
            </a:solidFill>
          </a:ln>
        </p:spPr>
        <p:txBody>
          <a:bodyPr>
            <a:noAutofit/>
          </a:bodyPr>
          <a:lstStyle/>
          <a:p>
            <a:pPr marL="0" indent="0">
              <a:buNone/>
              <a:defRPr/>
            </a:pPr>
            <a:endParaRPr lang="ru-RU" sz="1800" dirty="0"/>
          </a:p>
          <a:p>
            <a:pPr marL="0" indent="0">
              <a:buNone/>
              <a:defRPr/>
            </a:pPr>
            <a:r>
              <a:rPr lang="ru-RU" sz="1800" dirty="0"/>
              <a:t>обучающиеся по мере активного и всестороннего участия в процессе обучения и учения, воспитания и самовоспитания, развития и саморазвития из достаточно пассивного объекта деятельности преобразуются в </a:t>
            </a:r>
            <a:r>
              <a:rPr lang="ru-RU" sz="1800" b="1" dirty="0"/>
              <a:t>субъект</a:t>
            </a:r>
            <a:r>
              <a:rPr lang="ru-RU" sz="1800" dirty="0"/>
              <a:t> педагогической деятельности - полноправного участник</a:t>
            </a:r>
            <a:r>
              <a:rPr lang="ru-RU" sz="2200" dirty="0"/>
              <a:t>а</a:t>
            </a:r>
          </a:p>
        </p:txBody>
      </p:sp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B3B559D8-13F2-4CFF-97B5-B4E51701AA4F}"/>
              </a:ext>
            </a:extLst>
          </p:cNvPr>
          <p:cNvSpPr/>
          <p:nvPr/>
        </p:nvSpPr>
        <p:spPr>
          <a:xfrm>
            <a:off x="4130675" y="2944019"/>
            <a:ext cx="711200" cy="544513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027CB2E6-D43A-45D2-93B8-62234C12491F}"/>
              </a:ext>
            </a:extLst>
          </p:cNvPr>
          <p:cNvSpPr/>
          <p:nvPr/>
        </p:nvSpPr>
        <p:spPr>
          <a:xfrm>
            <a:off x="6228184" y="836711"/>
            <a:ext cx="2287165" cy="1224137"/>
          </a:xfrm>
          <a:prstGeom prst="roundRect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Образование как процесс – это движение от цели к результату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4EF3B3F-CA1A-43B9-B3AD-1CEE395E24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5536" y="1844824"/>
            <a:ext cx="3888431" cy="4646464"/>
          </a:xfrm>
          <a:ln w="57150">
            <a:solidFill>
              <a:srgbClr val="C00000"/>
            </a:solidFill>
          </a:ln>
        </p:spPr>
        <p:txBody>
          <a:bodyPr>
            <a:no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effectLst/>
              </a:rPr>
              <a:t>Образование как результат включает 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800" dirty="0">
                <a:effectLst/>
              </a:rPr>
              <a:t>1) грамотность </a:t>
            </a:r>
            <a:r>
              <a:rPr lang="ru-RU" sz="1800" dirty="0">
                <a:solidFill>
                  <a:schemeClr val="accent6">
                    <a:lumMod val="50000"/>
                  </a:schemeClr>
                </a:solidFill>
                <a:effectLst/>
              </a:rPr>
              <a:t>(подготовленность человека к дальнейшему развитию образовательного потенциала),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800" dirty="0">
                <a:effectLst/>
              </a:rPr>
              <a:t>2) образованность </a:t>
            </a:r>
            <a:r>
              <a:rPr lang="ru-RU" sz="1800" dirty="0">
                <a:solidFill>
                  <a:schemeClr val="accent6">
                    <a:lumMod val="50000"/>
                  </a:schemeClr>
                </a:solidFill>
                <a:effectLst/>
              </a:rPr>
              <a:t>(грамотность, доведённая до общественно и личностно необходимого максимума),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800" dirty="0">
                <a:effectLst/>
              </a:rPr>
              <a:t>3) профессиональная компетентность</a:t>
            </a:r>
            <a:r>
              <a:rPr lang="ru-RU" sz="1800" dirty="0">
                <a:solidFill>
                  <a:schemeClr val="accent6">
                    <a:lumMod val="50000"/>
                  </a:schemeClr>
                </a:solidFill>
                <a:effectLst/>
              </a:rPr>
              <a:t> (уровень профессионального образования, опыта и индивидуальных способностей человека, мотивации к непрерывному самообразованию и самосовершенствованию), </a:t>
            </a:r>
          </a:p>
          <a:p>
            <a:pPr>
              <a:defRPr/>
            </a:pPr>
            <a:endParaRPr lang="ru-RU" sz="20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040A55-9BD9-4F44-8178-888AF6120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0035" y="1844824"/>
            <a:ext cx="4110928" cy="2016224"/>
          </a:xfrm>
          <a:ln w="57150">
            <a:solidFill>
              <a:srgbClr val="C00000"/>
            </a:solidFill>
          </a:ln>
        </p:spPr>
        <p:txBody>
          <a:bodyPr>
            <a:no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800" dirty="0">
                <a:effectLst/>
              </a:rPr>
              <a:t>4) культура </a:t>
            </a:r>
            <a:r>
              <a:rPr lang="ru-RU" sz="1800" dirty="0">
                <a:solidFill>
                  <a:schemeClr val="accent6">
                    <a:lumMod val="50000"/>
                  </a:schemeClr>
                </a:solidFill>
                <a:effectLst/>
              </a:rPr>
              <a:t>(высшее проявление образованности и профессиональной компетентности человека),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800" dirty="0">
                <a:effectLst/>
              </a:rPr>
              <a:t>5) менталитет </a:t>
            </a:r>
            <a:r>
              <a:rPr lang="ru-RU" sz="1800" dirty="0">
                <a:solidFill>
                  <a:schemeClr val="accent6">
                    <a:lumMod val="50000"/>
                  </a:schemeClr>
                </a:solidFill>
                <a:effectLst/>
              </a:rPr>
              <a:t>(квинтэссенция культуры; воплощение глубинных оснований мировосприятия, мировоззрения и поведения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effectLst/>
              </a:rPr>
              <a:t>человека). 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AA823E8E-2CC8-4105-B353-742F75435645}"/>
              </a:ext>
            </a:extLst>
          </p:cNvPr>
          <p:cNvSpPr/>
          <p:nvPr/>
        </p:nvSpPr>
        <p:spPr>
          <a:xfrm>
            <a:off x="1475656" y="708025"/>
            <a:ext cx="7495307" cy="8651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200" i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ru-RU" sz="2000" i="1" dirty="0">
                <a:solidFill>
                  <a:schemeClr val="accent1">
                    <a:lumMod val="50000"/>
                  </a:schemeClr>
                </a:solidFill>
              </a:rPr>
              <a:t>Это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факт присвоения государством, обществом и личностью ценностей ,  функционирующих в образовательной деятельности </a:t>
            </a:r>
            <a:endParaRPr lang="ru-RU" sz="2000" b="1" i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defRPr/>
            </a:pPr>
            <a:endParaRPr lang="ru-RU" dirty="0"/>
          </a:p>
        </p:txBody>
      </p:sp>
      <p:sp>
        <p:nvSpPr>
          <p:cNvPr id="20485" name="Прямоугольник 5">
            <a:extLst>
              <a:ext uri="{FF2B5EF4-FFF2-40B4-BE49-F238E27FC236}">
                <a16:creationId xmlns:a16="http://schemas.microsoft.com/office/drawing/2014/main" id="{C5FFDB5D-B825-48E7-AD64-459A178CE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431" y="115888"/>
            <a:ext cx="749530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dirty="0">
                <a:solidFill>
                  <a:srgbClr val="C00000"/>
                </a:solidFill>
                <a:latin typeface="Arial Black" panose="020B0A04020102020204" pitchFamily="34" charset="0"/>
              </a:rPr>
              <a:t>Образование как результат 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4849449" y="4452925"/>
            <a:ext cx="4132099" cy="201622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Результат образования оценивается по параметрам эффективности педагогической деятельности, на уровне ментальных приоритетов и предпочтений конкретного социума, с учётом динамики общечеловеческих ценностей и идеалов, критериев реального материально-духовного прогресса и человека, и общества.</a:t>
            </a:r>
          </a:p>
          <a:p>
            <a:pPr algn="ctr"/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14F0C0-8615-48ED-AD0A-5B1613C86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58" y="382432"/>
            <a:ext cx="7886700" cy="1325563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be-BY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Основные подходы, </a:t>
            </a:r>
            <a:br>
              <a:rPr lang="be-BY" sz="28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be-BY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применяемые в современном образовательном процессе</a:t>
            </a:r>
            <a:endParaRPr lang="ru-RU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170554-DE0E-4A48-A0F9-F612FA7E66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844824"/>
            <a:ext cx="8507288" cy="4286101"/>
          </a:xfrm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endParaRPr lang="be-BY" sz="1800" dirty="0">
              <a:latin typeface="Arial Black" panose="020B0A04020102020204" pitchFamily="34" charset="0"/>
            </a:endParaRPr>
          </a:p>
          <a:p>
            <a:pPr>
              <a:defRPr/>
            </a:pPr>
            <a:r>
              <a:rPr lang="be-BY" sz="1800" dirty="0">
                <a:latin typeface="Arial Black" panose="020B0A04020102020204" pitchFamily="34" charset="0"/>
              </a:rPr>
              <a:t>системный, </a:t>
            </a:r>
          </a:p>
          <a:p>
            <a:pPr>
              <a:defRPr/>
            </a:pPr>
            <a:r>
              <a:rPr lang="be-BY" sz="1800" dirty="0">
                <a:latin typeface="Arial Black" panose="020B0A04020102020204" pitchFamily="34" charset="0"/>
              </a:rPr>
              <a:t>деятельностный, </a:t>
            </a:r>
          </a:p>
          <a:p>
            <a:pPr>
              <a:defRPr/>
            </a:pPr>
            <a:r>
              <a:rPr lang="be-BY" sz="1800" dirty="0">
                <a:latin typeface="Arial Black" panose="020B0A04020102020204" pitchFamily="34" charset="0"/>
              </a:rPr>
              <a:t>личностный, </a:t>
            </a:r>
          </a:p>
          <a:p>
            <a:pPr>
              <a:defRPr/>
            </a:pPr>
            <a:r>
              <a:rPr lang="be-BY" sz="1800" dirty="0">
                <a:latin typeface="Arial Black" panose="020B0A04020102020204" pitchFamily="34" charset="0"/>
              </a:rPr>
              <a:t>культурологический,</a:t>
            </a:r>
          </a:p>
          <a:p>
            <a:pPr>
              <a:defRPr/>
            </a:pPr>
            <a:r>
              <a:rPr lang="be-BY" sz="1800" dirty="0">
                <a:latin typeface="Arial Black" panose="020B0A04020102020204" pitchFamily="34" charset="0"/>
              </a:rPr>
              <a:t>компетентностный</a:t>
            </a:r>
          </a:p>
          <a:p>
            <a:pPr>
              <a:defRPr/>
            </a:pPr>
            <a:r>
              <a:rPr lang="be-BY" sz="1800" dirty="0">
                <a:latin typeface="Arial Black" panose="020B0A04020102020204" pitchFamily="34" charset="0"/>
              </a:rPr>
              <a:t>аксиологический, </a:t>
            </a:r>
          </a:p>
          <a:p>
            <a:pPr>
              <a:defRPr/>
            </a:pPr>
            <a:r>
              <a:rPr lang="be-BY" sz="1800" dirty="0">
                <a:latin typeface="Arial Black" panose="020B0A04020102020204" pitchFamily="34" charset="0"/>
              </a:rPr>
              <a:t>праксиологический, </a:t>
            </a:r>
          </a:p>
          <a:p>
            <a:pPr>
              <a:defRPr/>
            </a:pPr>
            <a:r>
              <a:rPr lang="be-BY" sz="1800" dirty="0">
                <a:latin typeface="Arial Black" panose="020B0A04020102020204" pitchFamily="34" charset="0"/>
              </a:rPr>
              <a:t>  и др. подходы </a:t>
            </a:r>
            <a:endParaRPr lang="ru-RU" sz="1800" dirty="0">
              <a:latin typeface="Arial Black" panose="020B0A04020102020204" pitchFamily="34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ECC4EF36-C520-4B31-A7C4-CADA2441562E}"/>
              </a:ext>
            </a:extLst>
          </p:cNvPr>
          <p:cNvSpPr/>
          <p:nvPr/>
        </p:nvSpPr>
        <p:spPr>
          <a:xfrm>
            <a:off x="4744245" y="4149080"/>
            <a:ext cx="3827462" cy="168433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i="1" dirty="0">
                <a:solidFill>
                  <a:srgbClr val="C00000"/>
                </a:solidFill>
              </a:rPr>
              <a:t>Справочно:</a:t>
            </a:r>
          </a:p>
          <a:p>
            <a:pPr algn="ctr">
              <a:defRPr/>
            </a:pPr>
            <a:r>
              <a:rPr lang="be-BY" b="1" dirty="0">
                <a:solidFill>
                  <a:schemeClr val="tx1"/>
                </a:solidFill>
              </a:rPr>
              <a:t>Подход – это реализация ведущей, доминирующей идеи на практике в виде определенной стратегии, с помощью тех или иных методов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3203848" y="1988840"/>
            <a:ext cx="720080" cy="792088"/>
          </a:xfrm>
          <a:prstGeom prst="rightBrac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47964" y="1988840"/>
            <a:ext cx="4392488" cy="792088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e-BY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ctr"/>
            <a:r>
              <a:rPr lang="be-BY" dirty="0">
                <a:solidFill>
                  <a:schemeClr val="tx1"/>
                </a:solidFill>
                <a:latin typeface="Arial Black" panose="020B0A04020102020204" pitchFamily="34" charset="0"/>
              </a:rPr>
              <a:t>системно-деятельностный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238628" cy="687609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Arial Black" panose="020B0A04020102020204" pitchFamily="34" charset="0"/>
                <a:cs typeface="Times New Roman" pitchFamily="18" charset="0"/>
              </a:rPr>
              <a:t>Системный подход </a:t>
            </a:r>
            <a:br>
              <a:rPr lang="ru-RU" sz="2000" b="1" dirty="0">
                <a:latin typeface="Arial Black" panose="020B0A04020102020204" pitchFamily="34" charset="0"/>
                <a:cs typeface="Times New Roman" pitchFamily="18" charset="0"/>
              </a:rPr>
            </a:br>
            <a:r>
              <a:rPr lang="ru-RU" sz="2000" b="1" dirty="0">
                <a:latin typeface="Arial Black" panose="020B0A04020102020204" pitchFamily="34" charset="0"/>
                <a:cs typeface="Times New Roman" pitchFamily="18" charset="0"/>
              </a:rPr>
              <a:t>к организации педагогического процесса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45741" y="1029351"/>
            <a:ext cx="5328593" cy="373179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/>
              <a:t>в основе </a:t>
            </a:r>
            <a:r>
              <a:rPr lang="ru-RU" sz="1400" i="1" dirty="0"/>
              <a:t>системного подхода: </a:t>
            </a:r>
          </a:p>
          <a:p>
            <a:pPr marL="0" indent="0">
              <a:buNone/>
            </a:pPr>
            <a:r>
              <a:rPr lang="ru-RU" sz="1400" i="1" dirty="0"/>
              <a:t>* </a:t>
            </a:r>
            <a:r>
              <a:rPr lang="ru-RU" sz="1400" dirty="0"/>
              <a:t>рассмотрение объекта как </a:t>
            </a:r>
            <a:r>
              <a:rPr lang="ru-RU" sz="1400" b="1" dirty="0">
                <a:solidFill>
                  <a:srgbClr val="C00000"/>
                </a:solidFill>
              </a:rPr>
              <a:t>целостного комплекса взаимосвязанных элементов</a:t>
            </a:r>
            <a:r>
              <a:rPr lang="ru-RU" sz="1400" dirty="0"/>
              <a:t> (И. В. </a:t>
            </a:r>
            <a:r>
              <a:rPr lang="ru-RU" sz="1400" dirty="0" err="1"/>
              <a:t>Блауберг</a:t>
            </a:r>
            <a:r>
              <a:rPr lang="ru-RU" sz="1400" dirty="0"/>
              <a:t>, В. Н. Садовский, Э. Г. Юдин); совокупность взаимодействующих объектов (Л. </a:t>
            </a:r>
            <a:r>
              <a:rPr lang="ru-RU" sz="1400" dirty="0" err="1"/>
              <a:t>Берталанфи</a:t>
            </a:r>
            <a:r>
              <a:rPr lang="ru-RU" sz="1400" dirty="0"/>
              <a:t>); совокупность сущностей и отношений (Холл А. Д., </a:t>
            </a:r>
            <a:r>
              <a:rPr lang="ru-RU" sz="1400" dirty="0" err="1"/>
              <a:t>Фейджин</a:t>
            </a:r>
            <a:r>
              <a:rPr lang="ru-RU" sz="1400" dirty="0"/>
              <a:t> Р. И.); </a:t>
            </a:r>
          </a:p>
          <a:p>
            <a:pPr marL="0" indent="0">
              <a:buNone/>
            </a:pPr>
            <a:r>
              <a:rPr lang="ru-RU" sz="1400" dirty="0"/>
              <a:t>* </a:t>
            </a:r>
            <a:r>
              <a:rPr lang="ru-RU" sz="1400" b="1" dirty="0"/>
              <a:t>способ организации действий</a:t>
            </a:r>
            <a:r>
              <a:rPr lang="ru-RU" sz="1400" dirty="0"/>
              <a:t>, который охватывает любой род деятельности, выявляя </a:t>
            </a:r>
            <a:r>
              <a:rPr lang="ru-RU" sz="1400" b="1" dirty="0"/>
              <a:t>закономерности и взаимосвязи</a:t>
            </a:r>
            <a:r>
              <a:rPr lang="ru-RU" sz="1400" dirty="0"/>
              <a:t> с целью их более эффективного использования и т.д.</a:t>
            </a:r>
          </a:p>
          <a:p>
            <a:pPr marL="0" indent="0">
              <a:buNone/>
            </a:pPr>
            <a:r>
              <a:rPr lang="ru-RU" sz="1400" dirty="0"/>
              <a:t>* постоянный </a:t>
            </a:r>
            <a:r>
              <a:rPr lang="ru-RU" sz="1400" b="1" dirty="0"/>
              <a:t>учет и использование в процессе познания и практической деятельности закономерных связей, присущих системам;</a:t>
            </a:r>
          </a:p>
          <a:p>
            <a:pPr marL="0" indent="0">
              <a:buNone/>
            </a:pPr>
            <a:r>
              <a:rPr lang="ru-RU" sz="1400" dirty="0"/>
              <a:t>* понимание материального единства мира, присущие действительности, диалектические принципы взаимосвязи и движения.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660232" y="908720"/>
            <a:ext cx="2160240" cy="396044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chemeClr val="tx1"/>
                </a:solidFill>
              </a:rPr>
              <a:t>В.И. Андреев,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Ю.К. Бабанский, </a:t>
            </a:r>
          </a:p>
          <a:p>
            <a:r>
              <a:rPr lang="ru-RU" sz="1400" dirty="0">
                <a:solidFill>
                  <a:schemeClr val="tx1"/>
                </a:solidFill>
              </a:rPr>
              <a:t>В.П. Беспалько, </a:t>
            </a:r>
          </a:p>
          <a:p>
            <a:r>
              <a:rPr lang="ru-RU" sz="1400" dirty="0">
                <a:solidFill>
                  <a:schemeClr val="tx1"/>
                </a:solidFill>
              </a:rPr>
              <a:t>Л.Ю. </a:t>
            </a:r>
            <a:r>
              <a:rPr lang="ru-RU" sz="1400" dirty="0" err="1">
                <a:solidFill>
                  <a:schemeClr val="tx1"/>
                </a:solidFill>
              </a:rPr>
              <a:t>Гордин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</a:p>
          <a:p>
            <a:r>
              <a:rPr lang="ru-RU" sz="1400" dirty="0" err="1">
                <a:solidFill>
                  <a:schemeClr val="tx1"/>
                </a:solidFill>
              </a:rPr>
              <a:t>М.А.Данилов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</a:p>
          <a:p>
            <a:r>
              <a:rPr lang="ru-RU" sz="1400" dirty="0">
                <a:solidFill>
                  <a:schemeClr val="tx1"/>
                </a:solidFill>
              </a:rPr>
              <a:t>Л.Я. Зорин,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B.C. Ильин</a:t>
            </a:r>
            <a:r>
              <a:rPr lang="ru-RU" sz="1400" dirty="0">
                <a:solidFill>
                  <a:schemeClr val="tx1"/>
                </a:solidFill>
              </a:rPr>
              <a:t>,</a:t>
            </a:r>
          </a:p>
          <a:p>
            <a:r>
              <a:rPr lang="ru-RU" sz="1400" dirty="0">
                <a:solidFill>
                  <a:schemeClr val="tx1"/>
                </a:solidFill>
              </a:rPr>
              <a:t>В.М. </a:t>
            </a:r>
            <a:r>
              <a:rPr lang="ru-RU" sz="1400" dirty="0" err="1">
                <a:solidFill>
                  <a:schemeClr val="tx1"/>
                </a:solidFill>
              </a:rPr>
              <a:t>Коротов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М.И. </a:t>
            </a:r>
            <a:r>
              <a:rPr lang="ru-RU" sz="1400" b="1" dirty="0" err="1">
                <a:solidFill>
                  <a:schemeClr val="tx1"/>
                </a:solidFill>
              </a:rPr>
              <a:t>Махмутов</a:t>
            </a:r>
            <a:r>
              <a:rPr lang="ru-RU" sz="1400" b="1" dirty="0">
                <a:solidFill>
                  <a:schemeClr val="tx1"/>
                </a:solidFill>
              </a:rPr>
              <a:t>,</a:t>
            </a:r>
            <a:r>
              <a:rPr lang="ru-RU" sz="1400" dirty="0">
                <a:solidFill>
                  <a:srgbClr val="C00000"/>
                </a:solidFill>
              </a:rPr>
              <a:t> </a:t>
            </a:r>
          </a:p>
          <a:p>
            <a:r>
              <a:rPr lang="ru-RU" sz="1400" dirty="0">
                <a:solidFill>
                  <a:schemeClr val="tx1"/>
                </a:solidFill>
              </a:rPr>
              <a:t>Б.Т. Лихачев, </a:t>
            </a:r>
          </a:p>
          <a:p>
            <a:r>
              <a:rPr lang="ru-RU" sz="1400" dirty="0">
                <a:solidFill>
                  <a:schemeClr val="tx1"/>
                </a:solidFill>
              </a:rPr>
              <a:t>Л.И. Мищенко, </a:t>
            </a:r>
          </a:p>
          <a:p>
            <a:r>
              <a:rPr lang="ru-RU" sz="1400" dirty="0">
                <a:solidFill>
                  <a:schemeClr val="tx1"/>
                </a:solidFill>
              </a:rPr>
              <a:t>П.Т. Фролов,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М.Н. </a:t>
            </a:r>
            <a:r>
              <a:rPr lang="ru-RU" sz="1400" b="1" dirty="0" err="1">
                <a:solidFill>
                  <a:schemeClr val="tx1"/>
                </a:solidFill>
              </a:rPr>
              <a:t>Скаткин</a:t>
            </a:r>
            <a:r>
              <a:rPr lang="ru-RU" sz="1400" b="1" dirty="0">
                <a:solidFill>
                  <a:schemeClr val="tx1"/>
                </a:solidFill>
              </a:rPr>
              <a:t>,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В.А. </a:t>
            </a:r>
            <a:r>
              <a:rPr lang="ru-RU" sz="1400" b="1" dirty="0" err="1">
                <a:solidFill>
                  <a:schemeClr val="tx1"/>
                </a:solidFill>
              </a:rPr>
              <a:t>СластЁнин</a:t>
            </a:r>
            <a:r>
              <a:rPr lang="ru-RU" sz="1400" b="1" dirty="0">
                <a:solidFill>
                  <a:schemeClr val="tx1"/>
                </a:solidFill>
              </a:rPr>
              <a:t> </a:t>
            </a:r>
          </a:p>
          <a:p>
            <a:r>
              <a:rPr lang="ru-RU" sz="1400" dirty="0">
                <a:solidFill>
                  <a:schemeClr val="tx1"/>
                </a:solidFill>
              </a:rPr>
              <a:t>и др.</a:t>
            </a:r>
          </a:p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45741" y="5169362"/>
            <a:ext cx="7992888" cy="131857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принципы системного подхода:</a:t>
            </a:r>
          </a:p>
          <a:p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Целостность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(система единое целое и в то же время подсистему для вышестоящих уровней);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иерархичность строения (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наличие множества (двух и более) элементов, соподчиненных более высокому уровню );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структуризация (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элементы системы взаимосвязи в рамках конкретной организационной структуры) ;  </a:t>
            </a:r>
            <a:r>
              <a:rPr lang="ru-RU" sz="1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множественность (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использование  кибернетических, экономических и математических моделей для описания отдельных элементов и системы в целом).</a:t>
            </a:r>
          </a:p>
        </p:txBody>
      </p:sp>
    </p:spTree>
    <p:extLst>
      <p:ext uri="{BB962C8B-B14F-4D97-AF65-F5344CB8AC3E}">
        <p14:creationId xmlns:p14="http://schemas.microsoft.com/office/powerpoint/2010/main" val="24825355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42094"/>
            <a:ext cx="8174732" cy="1325563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Arial Black" panose="020B0A04020102020204" pitchFamily="34" charset="0"/>
              </a:rPr>
              <a:t>Педагогические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системы: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1124744"/>
            <a:ext cx="3600400" cy="511256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ru-RU" sz="1400" b="1" dirty="0"/>
          </a:p>
          <a:p>
            <a:pPr marL="0" indent="0">
              <a:lnSpc>
                <a:spcPct val="100000"/>
              </a:lnSpc>
              <a:buNone/>
            </a:pPr>
            <a:r>
              <a:rPr lang="ru-RU" sz="1400" b="1" dirty="0"/>
              <a:t>* многочисленны;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400" b="1" dirty="0"/>
              <a:t>* своеобразны,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400" b="1" dirty="0"/>
              <a:t>* неповторимы,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400" b="1" dirty="0"/>
              <a:t>но подчиняются общему закону организационного строения и функционирования системы как процесса.</a:t>
            </a:r>
          </a:p>
          <a:p>
            <a:pPr marL="0" indent="0">
              <a:lnSpc>
                <a:spcPct val="100000"/>
              </a:lnSpc>
              <a:buNone/>
            </a:pPr>
            <a:endParaRPr lang="ru-RU" sz="1400" b="1" dirty="0"/>
          </a:p>
          <a:p>
            <a:pPr marL="0" indent="0">
              <a:buNone/>
            </a:pPr>
            <a:r>
              <a:rPr lang="ru-RU" sz="1400" b="1" dirty="0">
                <a:latin typeface="Arial Black" panose="020B0A04020102020204" pitchFamily="34" charset="0"/>
              </a:rPr>
              <a:t>Педагогическая система </a:t>
            </a:r>
            <a:r>
              <a:rPr lang="ru-RU" sz="1400" b="1" dirty="0"/>
              <a:t>–</a:t>
            </a:r>
          </a:p>
          <a:p>
            <a:pPr marL="0" indent="0">
              <a:buNone/>
            </a:pPr>
            <a:r>
              <a:rPr lang="ru-RU" sz="1400" b="1" dirty="0"/>
              <a:t> это  организованная совокупность целей, содержания, условий, форм, методов. </a:t>
            </a:r>
          </a:p>
          <a:p>
            <a:pPr marL="0" indent="0">
              <a:buNone/>
            </a:pPr>
            <a:r>
              <a:rPr lang="ru-RU" sz="1400" b="1" dirty="0"/>
              <a:t>Это множество взаимосвязанных структурных компонентов, объединенных единой образовательной целью развития личности и функционирующих в целостном педагогическом процессе.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27984" y="1124744"/>
            <a:ext cx="3998268" cy="5112568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ru-RU" sz="1400" dirty="0">
              <a:latin typeface="Arial Black" panose="020B0A04020102020204" pitchFamily="34" charset="0"/>
            </a:endParaRPr>
          </a:p>
          <a:p>
            <a:r>
              <a:rPr lang="ru-RU" sz="1400" b="1" dirty="0">
                <a:latin typeface="Arial Black" panose="020B0A04020102020204" pitchFamily="34" charset="0"/>
              </a:rPr>
              <a:t>педагогическая система - </a:t>
            </a:r>
            <a:r>
              <a:rPr lang="ru-RU" sz="1400" b="1" dirty="0"/>
              <a:t>разработанная в теории и применяемая на практике система воспитания и образования, воплощающая единство социальных и педагогических целей, теоретической и педагогической концепции предметного содержания, принципов организации и средств воспитания и обучения (В.И. </a:t>
            </a:r>
            <a:r>
              <a:rPr lang="ru-RU" sz="1400" b="1" dirty="0" err="1"/>
              <a:t>Загвязинский</a:t>
            </a:r>
            <a:r>
              <a:rPr lang="ru-RU" sz="1400" b="1" dirty="0"/>
              <a:t>)</a:t>
            </a:r>
            <a:r>
              <a:rPr lang="en-US" sz="1400" b="1" dirty="0"/>
              <a:t>.</a:t>
            </a:r>
            <a:endParaRPr lang="be-BY" sz="1400" b="1" dirty="0"/>
          </a:p>
          <a:p>
            <a:endParaRPr lang="en-US" sz="1400" b="1" dirty="0"/>
          </a:p>
          <a:p>
            <a:r>
              <a:rPr lang="ru-RU" sz="1400" b="1" dirty="0"/>
              <a:t>совместная деятельность взрослых и детей в учебном процессе, внеклассной и внешкольной работе, семье (О.С. </a:t>
            </a:r>
            <a:r>
              <a:rPr lang="ru-RU" sz="1400" b="1" dirty="0" err="1"/>
              <a:t>Газман</a:t>
            </a:r>
            <a:r>
              <a:rPr lang="ru-RU" sz="1400" b="1" dirty="0"/>
              <a:t>, </a:t>
            </a:r>
            <a:r>
              <a:rPr lang="ru-RU" sz="1400" b="1" dirty="0" err="1"/>
              <a:t>В.А.Караковский</a:t>
            </a:r>
            <a:r>
              <a:rPr lang="ru-RU" sz="1400" b="1" dirty="0"/>
              <a:t>, Н.Е. </a:t>
            </a:r>
            <a:r>
              <a:rPr lang="ru-RU" sz="1400" b="1" dirty="0" err="1"/>
              <a:t>Щуркова</a:t>
            </a:r>
            <a:r>
              <a:rPr lang="ru-RU" sz="1400" b="1" dirty="0"/>
              <a:t> и </a:t>
            </a:r>
            <a:r>
              <a:rPr lang="ru-RU" sz="1400" b="1" dirty="0" err="1"/>
              <a:t>др</a:t>
            </a:r>
            <a:r>
              <a:rPr lang="ru-RU" sz="1400" b="1" dirty="0"/>
              <a:t>);</a:t>
            </a:r>
          </a:p>
          <a:p>
            <a:endParaRPr lang="ru-RU" sz="1400" b="1" dirty="0"/>
          </a:p>
          <a:p>
            <a:pPr marL="0" indent="0">
              <a:buNone/>
            </a:pPr>
            <a:r>
              <a:rPr lang="ru-RU" sz="1400" b="1" dirty="0"/>
              <a:t>* основа целостности педагогического процесса - развивающаяся в многообразных формах жизнь детей (</a:t>
            </a:r>
            <a:r>
              <a:rPr lang="ru-RU" sz="1400" b="1" dirty="0" err="1"/>
              <a:t>Ш.Амонашвили</a:t>
            </a:r>
            <a:r>
              <a:rPr lang="ru-RU" sz="1400" b="1" dirty="0"/>
              <a:t>, Б.Т. Лихачев, Н.Д. Хмель, Г.Н. Филонов и др.).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71081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35822"/>
            <a:ext cx="7886700" cy="1325563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Arial Black" panose="020B0A04020102020204" pitchFamily="34" charset="0"/>
              </a:rPr>
              <a:t>Системный подход в образовательном процессе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690689"/>
            <a:ext cx="3511302" cy="448627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fontAlgn="t"/>
            <a:endParaRPr lang="ru-RU" sz="1700" b="1" dirty="0"/>
          </a:p>
          <a:p>
            <a:pPr fontAlgn="t"/>
            <a:r>
              <a:rPr lang="ru-RU" sz="1700" b="1" dirty="0"/>
              <a:t>Обучение и  воспитание  рассматривается как единая  система педагогического процесса, комплекс взаимосвязанных мер по  развитию обучающихся, формированию  их мировоззрения и системы понятий основ наук, системного мышления на родном и одном или нескольких иностранных языках.</a:t>
            </a:r>
          </a:p>
          <a:p>
            <a:pPr fontAlgn="t"/>
            <a:endParaRPr lang="ru-RU" sz="1700" b="1" dirty="0"/>
          </a:p>
          <a:p>
            <a:pPr fontAlgn="t"/>
            <a:r>
              <a:rPr lang="ru-RU" sz="1700" b="1" dirty="0"/>
              <a:t>Метод позволяет в сжатые сроки изучить любой предмет в средней и высшей школе. Особенно успешно применяется  при обучении иностранным языкам.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77424" y="1825625"/>
            <a:ext cx="3350960" cy="405164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72000" y="1469354"/>
            <a:ext cx="3512232" cy="476418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</a:rPr>
              <a:t>Например: </a:t>
            </a:r>
          </a:p>
          <a:p>
            <a:r>
              <a:rPr lang="ru-RU" dirty="0">
                <a:solidFill>
                  <a:schemeClr val="tx1"/>
                </a:solidFill>
              </a:rPr>
              <a:t>«</a:t>
            </a:r>
            <a:r>
              <a:rPr lang="ru-RU" b="1" dirty="0">
                <a:solidFill>
                  <a:schemeClr val="tx1"/>
                </a:solidFill>
              </a:rPr>
              <a:t>Системно-модельный суперэкспресс-метод обучения (в том числе и иностранным языкам)</a:t>
            </a:r>
            <a:r>
              <a:rPr lang="ru-RU" dirty="0">
                <a:solidFill>
                  <a:schemeClr val="tx1"/>
                </a:solidFill>
              </a:rPr>
              <a:t>» опирается на такие науки, как</a:t>
            </a:r>
          </a:p>
          <a:p>
            <a:pPr lvl="1"/>
            <a:r>
              <a:rPr lang="ru-RU" sz="1400" dirty="0">
                <a:solidFill>
                  <a:schemeClr val="tx1"/>
                </a:solidFill>
              </a:rPr>
              <a:t>системотехника, </a:t>
            </a:r>
          </a:p>
          <a:p>
            <a:pPr lvl="1"/>
            <a:r>
              <a:rPr lang="ru-RU" sz="1400" dirty="0">
                <a:solidFill>
                  <a:schemeClr val="tx1"/>
                </a:solidFill>
              </a:rPr>
              <a:t>кибернетика, </a:t>
            </a:r>
          </a:p>
          <a:p>
            <a:pPr lvl="1"/>
            <a:r>
              <a:rPr lang="ru-RU" sz="1400" dirty="0">
                <a:solidFill>
                  <a:schemeClr val="tx1"/>
                </a:solidFill>
              </a:rPr>
              <a:t>математика, </a:t>
            </a:r>
          </a:p>
          <a:p>
            <a:pPr lvl="1"/>
            <a:r>
              <a:rPr lang="ru-RU" sz="1400" dirty="0">
                <a:solidFill>
                  <a:schemeClr val="tx1"/>
                </a:solidFill>
              </a:rPr>
              <a:t>логика, </a:t>
            </a:r>
          </a:p>
          <a:p>
            <a:pPr lvl="1"/>
            <a:r>
              <a:rPr lang="ru-RU" sz="1400" dirty="0">
                <a:solidFill>
                  <a:schemeClr val="tx1"/>
                </a:solidFill>
              </a:rPr>
              <a:t>философия, </a:t>
            </a:r>
          </a:p>
          <a:p>
            <a:pPr lvl="1"/>
            <a:r>
              <a:rPr lang="ru-RU" sz="1400" dirty="0">
                <a:solidFill>
                  <a:schemeClr val="tx1"/>
                </a:solidFill>
              </a:rPr>
              <a:t>психология, </a:t>
            </a:r>
          </a:p>
          <a:p>
            <a:pPr lvl="1"/>
            <a:r>
              <a:rPr lang="ru-RU" sz="1400" dirty="0">
                <a:solidFill>
                  <a:schemeClr val="tx1"/>
                </a:solidFill>
              </a:rPr>
              <a:t>нейропсихология и др.</a:t>
            </a:r>
          </a:p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292080" y="5647137"/>
            <a:ext cx="2383768" cy="500522"/>
          </a:xfrm>
          <a:prstGeom prst="round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Т. </a:t>
            </a:r>
            <a:r>
              <a:rPr lang="ru-RU" b="1" dirty="0" err="1">
                <a:solidFill>
                  <a:schemeClr val="tx1"/>
                </a:solidFill>
              </a:rPr>
              <a:t>Трушникова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4568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9956"/>
            <a:ext cx="7886699" cy="786756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системно-</a:t>
            </a:r>
            <a:r>
              <a:rPr lang="ru-RU" sz="2400" b="1" dirty="0" err="1">
                <a:solidFill>
                  <a:srgbClr val="C00000"/>
                </a:solidFill>
                <a:latin typeface="Arial Black" panose="020B0A04020102020204" pitchFamily="34" charset="0"/>
              </a:rPr>
              <a:t>деятельностный</a:t>
            </a:r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 подход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55575" y="1340768"/>
            <a:ext cx="5184577" cy="496855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b="1" dirty="0"/>
              <a:t>* ориентация на результаты образования </a:t>
            </a:r>
            <a:r>
              <a:rPr lang="ru-RU" sz="1400" dirty="0"/>
              <a:t>как системообразующий компонент; </a:t>
            </a:r>
          </a:p>
          <a:p>
            <a:pPr marL="0" indent="0">
              <a:buNone/>
            </a:pPr>
            <a:r>
              <a:rPr lang="ru-RU" sz="1400" dirty="0"/>
              <a:t>* </a:t>
            </a:r>
            <a:r>
              <a:rPr lang="ru-RU" sz="1400" b="1" dirty="0"/>
              <a:t>соответствие учебной деятельности обучающихся их возрасту и индивидуальным особенностям</a:t>
            </a:r>
            <a:r>
              <a:rPr lang="ru-RU" sz="1400" dirty="0"/>
              <a:t>;</a:t>
            </a:r>
          </a:p>
          <a:p>
            <a:pPr marL="0" indent="0">
              <a:buNone/>
            </a:pPr>
            <a:r>
              <a:rPr lang="ru-RU" sz="1400" dirty="0"/>
              <a:t>* развитие личности обучающегося на основе </a:t>
            </a:r>
            <a:r>
              <a:rPr lang="ru-RU" sz="1400" b="1" dirty="0"/>
              <a:t>усвоения универсальных учебных действий, </a:t>
            </a:r>
          </a:p>
          <a:p>
            <a:pPr marL="0" indent="0">
              <a:buNone/>
            </a:pPr>
            <a:r>
              <a:rPr lang="ru-RU" sz="1400" dirty="0"/>
              <a:t>*психологические функции и способности -  результат </a:t>
            </a:r>
            <a:r>
              <a:rPr lang="ru-RU" sz="1400" b="1" dirty="0"/>
              <a:t>преобразования внешней предметной деятельности во внутреннюю психическую деятельность </a:t>
            </a:r>
            <a:r>
              <a:rPr lang="ru-RU" sz="1400" dirty="0"/>
              <a:t>путем последовательных преобразований. </a:t>
            </a:r>
          </a:p>
          <a:p>
            <a:pPr marL="0" indent="0">
              <a:buNone/>
            </a:pPr>
            <a:r>
              <a:rPr lang="ru-RU" sz="1400" dirty="0"/>
              <a:t>* содержание образования проектирует определенный тип </a:t>
            </a:r>
            <a:r>
              <a:rPr lang="ru-RU" sz="1400" b="1" dirty="0"/>
              <a:t>мышления обучающегося</a:t>
            </a:r>
            <a:r>
              <a:rPr lang="ru-RU" sz="1400" dirty="0"/>
              <a:t> – эмпирический или теоретический в зависимости от содержания обучения</a:t>
            </a:r>
          </a:p>
          <a:p>
            <a:pPr marL="0" indent="0">
              <a:buNone/>
            </a:pPr>
            <a:r>
              <a:rPr lang="ru-RU" sz="1400" dirty="0"/>
              <a:t>* содержанием учебного предмета выступает </a:t>
            </a:r>
            <a:r>
              <a:rPr lang="ru-RU" sz="1400" b="1" dirty="0"/>
              <a:t>система научных понятий предметной области</a:t>
            </a:r>
            <a:r>
              <a:rPr lang="ru-RU" sz="1400" dirty="0"/>
              <a:t>, в основе усвоения которой  организация системы учебных действий </a:t>
            </a:r>
          </a:p>
          <a:p>
            <a:pPr marL="0" indent="0">
              <a:buNone/>
            </a:pPr>
            <a:r>
              <a:rPr lang="ru-RU" sz="1400" dirty="0"/>
              <a:t>* результаты образования – </a:t>
            </a:r>
            <a:r>
              <a:rPr lang="ru-RU" sz="1400" b="1" dirty="0"/>
              <a:t>знания, умения, навыки </a:t>
            </a:r>
            <a:r>
              <a:rPr lang="ru-RU" sz="1400" dirty="0"/>
              <a:t>(усвоение системы взглядов, идей, теорий, ключевых понятий и методов базовых наук, лежащих в основе школьных предметов) </a:t>
            </a:r>
            <a:r>
              <a:rPr lang="ru-RU" sz="1400" b="1" dirty="0"/>
              <a:t>+</a:t>
            </a:r>
            <a:r>
              <a:rPr lang="ru-RU" sz="1400" dirty="0"/>
              <a:t> «</a:t>
            </a:r>
            <a:r>
              <a:rPr lang="ru-RU" sz="1400" dirty="0" err="1"/>
              <a:t>деятельностная</a:t>
            </a:r>
            <a:r>
              <a:rPr lang="ru-RU" sz="1400" dirty="0"/>
              <a:t>» составляющая (представления о структуре </a:t>
            </a:r>
            <a:r>
              <a:rPr lang="ru-RU" sz="1400" b="1" dirty="0"/>
              <a:t>учебной деятельности</a:t>
            </a:r>
            <a:r>
              <a:rPr lang="ru-RU" sz="1400" dirty="0"/>
              <a:t> на разных этапах обучения и при разных формах ее организации).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689187" y="1340767"/>
            <a:ext cx="1915261" cy="49685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Arial Black" panose="020B0A04020102020204" pitchFamily="34" charset="0"/>
              </a:rPr>
              <a:t>системно-</a:t>
            </a:r>
            <a:r>
              <a:rPr lang="ru-RU" sz="1200" dirty="0" err="1">
                <a:solidFill>
                  <a:schemeClr val="tx1"/>
                </a:solidFill>
                <a:latin typeface="Arial Black" panose="020B0A04020102020204" pitchFamily="34" charset="0"/>
              </a:rPr>
              <a:t>деятельностный</a:t>
            </a:r>
            <a:r>
              <a:rPr lang="ru-RU" sz="1200" dirty="0">
                <a:solidFill>
                  <a:schemeClr val="tx1"/>
                </a:solidFill>
                <a:latin typeface="Arial Black" panose="020B0A04020102020204" pitchFamily="34" charset="0"/>
              </a:rPr>
              <a:t> подход</a:t>
            </a:r>
            <a:r>
              <a:rPr lang="ru-RU" sz="1400" dirty="0">
                <a:solidFill>
                  <a:schemeClr val="tx1"/>
                </a:solidFill>
              </a:rPr>
              <a:t> (1985 г.) для устранения  противоречий  в отечественной науке между 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</a:rPr>
              <a:t>системным </a:t>
            </a:r>
            <a:r>
              <a:rPr lang="ru-RU" sz="1400" dirty="0">
                <a:solidFill>
                  <a:schemeClr val="tx1"/>
                </a:solidFill>
              </a:rPr>
              <a:t>подходом (</a:t>
            </a:r>
            <a:r>
              <a:rPr lang="ru-RU" sz="1400" dirty="0" err="1">
                <a:solidFill>
                  <a:schemeClr val="tx1"/>
                </a:solidFill>
              </a:rPr>
              <a:t>Б.Г.Ананьев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>
                <a:solidFill>
                  <a:schemeClr val="tx1"/>
                </a:solidFill>
              </a:rPr>
              <a:t>Б.Ф.Ломов</a:t>
            </a:r>
            <a:r>
              <a:rPr lang="ru-RU" sz="1400" dirty="0">
                <a:solidFill>
                  <a:schemeClr val="tx1"/>
                </a:solidFill>
              </a:rPr>
              <a:t> и др.), и </a:t>
            </a:r>
            <a:r>
              <a:rPr lang="ru-RU" sz="1400" b="1" dirty="0" err="1">
                <a:solidFill>
                  <a:schemeClr val="tx1"/>
                </a:solidFill>
              </a:rPr>
              <a:t>деятельностным</a:t>
            </a:r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dirty="0">
                <a:solidFill>
                  <a:schemeClr val="tx1"/>
                </a:solidFill>
              </a:rPr>
              <a:t>(Леонтьев, </a:t>
            </a:r>
            <a:r>
              <a:rPr lang="ru-RU" sz="1400" dirty="0" err="1">
                <a:solidFill>
                  <a:schemeClr val="tx1"/>
                </a:solidFill>
              </a:rPr>
              <a:t>Л.С.Выготский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>
                <a:solidFill>
                  <a:schemeClr val="tx1"/>
                </a:solidFill>
              </a:rPr>
              <a:t>Л.В.Занков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>
                <a:solidFill>
                  <a:schemeClr val="tx1"/>
                </a:solidFill>
              </a:rPr>
              <a:t>А.Р.Лурия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>
                <a:solidFill>
                  <a:schemeClr val="tx1"/>
                </a:solidFill>
              </a:rPr>
              <a:t>Д.Б.Эльконин</a:t>
            </a:r>
            <a:r>
              <a:rPr lang="ru-RU" sz="1400" dirty="0">
                <a:solidFill>
                  <a:schemeClr val="tx1"/>
                </a:solidFill>
              </a:rPr>
              <a:t>, </a:t>
            </a:r>
            <a:r>
              <a:rPr lang="ru-RU" sz="1400" dirty="0" err="1">
                <a:solidFill>
                  <a:schemeClr val="tx1"/>
                </a:solidFill>
              </a:rPr>
              <a:t>В.В.Давыдов</a:t>
            </a:r>
            <a:r>
              <a:rPr lang="ru-RU" sz="1400" dirty="0">
                <a:solidFill>
                  <a:schemeClr val="tx1"/>
                </a:solidFill>
              </a:rPr>
              <a:t> и др.).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8220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4255ED-FCBF-484D-8277-D72B54BFB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73626"/>
            <a:ext cx="7886700" cy="1317063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>
              <a:defRPr/>
            </a:pPr>
            <a:br>
              <a:rPr lang="be-BY" sz="3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</a:br>
            <a:r>
              <a:rPr lang="be-BY" sz="3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Образование как социокультурный феномен</a:t>
            </a:r>
            <a:br>
              <a:rPr lang="be-BY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C8305B-DED1-4ECA-BC34-66FBB2130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2060848"/>
            <a:ext cx="7259258" cy="331236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endParaRPr lang="ru-RU" altLang="ru-RU" sz="2400" i="1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altLang="ru-RU" sz="2400" i="1" dirty="0">
                <a:latin typeface="Arial Black" panose="020B0A04020102020204" pitchFamily="34" charset="0"/>
              </a:rPr>
              <a:t>Вопросы: </a:t>
            </a:r>
          </a:p>
          <a:p>
            <a:pPr marL="0" indent="0">
              <a:buNone/>
              <a:defRPr/>
            </a:pPr>
            <a:r>
              <a:rPr lang="be-BY" sz="2400" i="1" dirty="0">
                <a:solidFill>
                  <a:srgbClr val="002060"/>
                </a:solidFill>
                <a:effectLst/>
              </a:rPr>
              <a:t>1. </a:t>
            </a:r>
            <a:r>
              <a:rPr lang="ru-RU" sz="2400" dirty="0">
                <a:solidFill>
                  <a:srgbClr val="002060"/>
                </a:solidFill>
                <a:effectLst/>
              </a:rPr>
              <a:t>Образование и образовательная деятельность</a:t>
            </a:r>
          </a:p>
          <a:p>
            <a:pPr marL="0" indent="0">
              <a:buNone/>
              <a:defRPr/>
            </a:pPr>
            <a:r>
              <a:rPr lang="ru-RU" altLang="ru-RU" sz="2400" i="1" dirty="0">
                <a:solidFill>
                  <a:srgbClr val="002060"/>
                </a:solidFill>
                <a:effectLst/>
              </a:rPr>
              <a:t>2. </a:t>
            </a:r>
            <a:r>
              <a:rPr lang="ru-RU" sz="2400" dirty="0">
                <a:solidFill>
                  <a:srgbClr val="002060"/>
                </a:solidFill>
                <a:effectLst/>
              </a:rPr>
              <a:t>Функции образования в современном мире</a:t>
            </a:r>
          </a:p>
          <a:p>
            <a:pPr marL="0" indent="0">
              <a:buNone/>
              <a:defRPr/>
            </a:pPr>
            <a:r>
              <a:rPr lang="ru-RU" altLang="ru-RU" sz="2400" i="1" dirty="0">
                <a:solidFill>
                  <a:srgbClr val="002060"/>
                </a:solidFill>
                <a:effectLst/>
              </a:rPr>
              <a:t>3. </a:t>
            </a:r>
            <a:r>
              <a:rPr lang="ru-RU" sz="2400" dirty="0">
                <a:solidFill>
                  <a:srgbClr val="002060"/>
                </a:solidFill>
                <a:effectLst/>
              </a:rPr>
              <a:t>Ценностная характеристика образования </a:t>
            </a:r>
          </a:p>
          <a:p>
            <a:pPr marL="0" indent="0">
              <a:buNone/>
              <a:defRPr/>
            </a:pPr>
            <a:r>
              <a:rPr lang="ru-RU" altLang="ru-RU" sz="2400" i="1" dirty="0">
                <a:solidFill>
                  <a:srgbClr val="002060"/>
                </a:solidFill>
                <a:effectLst/>
              </a:rPr>
              <a:t>4. </a:t>
            </a:r>
            <a:r>
              <a:rPr lang="be-BY" sz="2400" dirty="0">
                <a:solidFill>
                  <a:srgbClr val="002060"/>
                </a:solidFill>
                <a:effectLst/>
              </a:rPr>
              <a:t>Основные современные подходы, применяемые в образовательном процессе</a:t>
            </a:r>
            <a:endParaRPr lang="ru-RU" altLang="ru-RU" sz="2400" i="1" dirty="0"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Личностный подход </a:t>
            </a:r>
            <a:b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(личностно-ориентированное образование)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484784"/>
            <a:ext cx="5671542" cy="253262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>
                <a:latin typeface="Arial Black" panose="020B0A04020102020204" pitchFamily="34" charset="0"/>
              </a:rPr>
              <a:t>Основан на:</a:t>
            </a:r>
          </a:p>
          <a:p>
            <a:pPr marL="0" indent="0">
              <a:buNone/>
            </a:pPr>
            <a:r>
              <a:rPr lang="ru-RU" sz="1800" dirty="0"/>
              <a:t>* уважении личности ребенка, его прав, достоинств ребенка при </a:t>
            </a:r>
            <a:r>
              <a:rPr lang="ru-RU" sz="1800" b="1" dirty="0"/>
              <a:t>выборе им образовательного маршрута, учебного учреждения,  учебного плана</a:t>
            </a:r>
            <a:r>
              <a:rPr lang="ru-RU" sz="1800" dirty="0"/>
              <a:t> и т.д.;</a:t>
            </a:r>
          </a:p>
          <a:p>
            <a:pPr marL="0" indent="0">
              <a:buNone/>
            </a:pPr>
            <a:r>
              <a:rPr lang="ru-RU" sz="1800" dirty="0"/>
              <a:t>* </a:t>
            </a:r>
            <a:r>
              <a:rPr lang="ru-RU" sz="1800" b="1" dirty="0"/>
              <a:t>партнерстве, сотрудничестве, диалоге, индивидуализации </a:t>
            </a:r>
            <a:r>
              <a:rPr lang="ru-RU" sz="1800" dirty="0"/>
              <a:t>образования; </a:t>
            </a:r>
          </a:p>
          <a:p>
            <a:pPr marL="0" indent="0">
              <a:buNone/>
            </a:pPr>
            <a:r>
              <a:rPr lang="ru-RU" sz="1800" dirty="0"/>
              <a:t>* стремлении </a:t>
            </a:r>
            <a:r>
              <a:rPr lang="ru-RU" sz="1800" b="1" dirty="0"/>
              <a:t>воспитать личность </a:t>
            </a:r>
            <a:r>
              <a:rPr lang="ru-RU" sz="1800" dirty="0"/>
              <a:t>(на это направлены цель, программа педагогической деятельности );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732240" y="2121941"/>
            <a:ext cx="2016224" cy="361131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</a:t>
            </a:r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.В.Сериков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С.В.Белова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В.И.Данильчук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</a:t>
            </a:r>
          </a:p>
          <a:p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Е.А. Крюкова, </a:t>
            </a:r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В.В.Зайцев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Б.Б.Ярмахов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Е.В.Бондаревская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Н.А.Алексеев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А.В.Зеленцова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</a:t>
            </a:r>
          </a:p>
          <a:p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И.С.Якиманская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С.А.Комиссарова</a:t>
            </a:r>
            <a:r>
              <a:rPr lang="ru-RU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и др.)</a:t>
            </a:r>
          </a:p>
          <a:p>
            <a:pPr algn="ctr"/>
            <a:endParaRPr lang="ru-RU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2FBB3376-31DD-4C49-8A5C-37C2D2A3B839}"/>
              </a:ext>
            </a:extLst>
          </p:cNvPr>
          <p:cNvSpPr/>
          <p:nvPr/>
        </p:nvSpPr>
        <p:spPr>
          <a:xfrm>
            <a:off x="628650" y="4149080"/>
            <a:ext cx="5671542" cy="158417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В.В.Сериков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«личностно-ориентированное образование – это не формирование личности с заданными свойствами, а создание условий для полноценного проявления и соответственно развития личностных функций воспитанников». </a:t>
            </a:r>
            <a:endParaRPr lang="ru-RU" dirty="0"/>
          </a:p>
        </p:txBody>
      </p:sp>
      <p:sp>
        <p:nvSpPr>
          <p:cNvPr id="5" name="Стрелка: вниз 4">
            <a:extLst>
              <a:ext uri="{FF2B5EF4-FFF2-40B4-BE49-F238E27FC236}">
                <a16:creationId xmlns:a16="http://schemas.microsoft.com/office/drawing/2014/main" id="{2883FFB2-961B-4C61-82B0-5E8B62313007}"/>
              </a:ext>
            </a:extLst>
          </p:cNvPr>
          <p:cNvSpPr/>
          <p:nvPr/>
        </p:nvSpPr>
        <p:spPr>
          <a:xfrm>
            <a:off x="2195736" y="5864928"/>
            <a:ext cx="1800200" cy="365127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9336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9617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 Black" panose="020B0A04020102020204" pitchFamily="34" charset="0"/>
              </a:rPr>
              <a:t>Личностный подход </a:t>
            </a:r>
            <a:br>
              <a:rPr lang="ru-RU" sz="2400" dirty="0">
                <a:latin typeface="Arial Black" panose="020B0A04020102020204" pitchFamily="34" charset="0"/>
              </a:rPr>
            </a:br>
            <a:r>
              <a:rPr lang="ru-RU" sz="2400" dirty="0">
                <a:latin typeface="Arial Black" panose="020B0A04020102020204" pitchFamily="34" charset="0"/>
              </a:rPr>
              <a:t>(личностно-ориентированное образование)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55576" y="1196752"/>
            <a:ext cx="5832648" cy="5400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>
                <a:solidFill>
                  <a:srgbClr val="C00000"/>
                </a:solidFill>
              </a:rPr>
              <a:t>Основополагающие принципы личностно-ориентированного подхода  </a:t>
            </a:r>
            <a:r>
              <a:rPr lang="ru-RU" sz="1800" dirty="0">
                <a:solidFill>
                  <a:srgbClr val="C00000"/>
                </a:solidFill>
              </a:rPr>
              <a:t>(</a:t>
            </a:r>
            <a:r>
              <a:rPr lang="ru-RU" sz="1800" dirty="0" err="1">
                <a:solidFill>
                  <a:srgbClr val="C00000"/>
                </a:solidFill>
              </a:rPr>
              <a:t>В.В.Сериков</a:t>
            </a:r>
            <a:r>
              <a:rPr lang="ru-RU" sz="1800" dirty="0">
                <a:solidFill>
                  <a:srgbClr val="C00000"/>
                </a:solidFill>
              </a:rPr>
              <a:t>): </a:t>
            </a:r>
          </a:p>
          <a:p>
            <a:r>
              <a:rPr lang="ru-RU" sz="1800" dirty="0"/>
              <a:t>1) этико-гуманистический принцип общения педагога и воспитанника («педагогика сотрудничества»);</a:t>
            </a:r>
          </a:p>
          <a:p>
            <a:r>
              <a:rPr lang="ru-RU" sz="1800" dirty="0"/>
              <a:t>2) принцип свободы личности в образовательном процессе, ее выбор приоритетов, формирование личностного опыта;</a:t>
            </a:r>
          </a:p>
          <a:p>
            <a:r>
              <a:rPr lang="ru-RU" sz="1800" dirty="0"/>
              <a:t>3) принцип индивидуальности в образовании как альтернатива коллективному обучению;</a:t>
            </a:r>
          </a:p>
          <a:p>
            <a:r>
              <a:rPr lang="ru-RU" sz="1800" dirty="0"/>
              <a:t>4) построение педагогического процесса (со специфическими целями, содержанием, технологиями), ориентированного на развитие и саморазвитие личностных свойств индивида.</a:t>
            </a:r>
          </a:p>
          <a:p>
            <a:pPr marL="0" indent="0">
              <a:buNone/>
            </a:pPr>
            <a:r>
              <a:rPr lang="ru-RU" sz="2400" b="1" dirty="0">
                <a:solidFill>
                  <a:srgbClr val="C00000"/>
                </a:solidFill>
              </a:rPr>
              <a:t>	</a:t>
            </a:r>
            <a:r>
              <a:rPr lang="ru-RU" sz="1800" b="1" dirty="0">
                <a:solidFill>
                  <a:srgbClr val="C00000"/>
                </a:solidFill>
              </a:rPr>
              <a:t>Главное условие реализации личностно-ориентированного подхода-создание «личностно-утверждающей» или личностно-ориентированной ситуации - учебной, познавательной, жизненной: «сделать обучение сферой самоутверждения личности».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76256" y="2996952"/>
            <a:ext cx="2011868" cy="36004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err="1">
                <a:solidFill>
                  <a:schemeClr val="tx1"/>
                </a:solidFill>
              </a:rPr>
              <a:t>В.В.Сериков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С.В.Белова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В.И.Данильчук</a:t>
            </a:r>
            <a:r>
              <a:rPr lang="ru-RU" sz="1600" dirty="0">
                <a:solidFill>
                  <a:schemeClr val="tx1"/>
                </a:solidFill>
              </a:rPr>
              <a:t>, Е.А. Крюкова, </a:t>
            </a:r>
            <a:r>
              <a:rPr lang="ru-RU" sz="1600" dirty="0" err="1">
                <a:solidFill>
                  <a:schemeClr val="tx1"/>
                </a:solidFill>
              </a:rPr>
              <a:t>В.В.Зайцев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Б.Б.Ярмахов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Е.В.Бондаревская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Н.А.Алексеев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А.В.Зеленцова</a:t>
            </a:r>
            <a:r>
              <a:rPr lang="ru-RU" sz="1600" dirty="0">
                <a:solidFill>
                  <a:schemeClr val="tx1"/>
                </a:solidFill>
              </a:rPr>
              <a:t>,</a:t>
            </a:r>
          </a:p>
          <a:p>
            <a:r>
              <a:rPr lang="ru-RU" sz="1600" dirty="0" err="1">
                <a:solidFill>
                  <a:schemeClr val="tx1"/>
                </a:solidFill>
              </a:rPr>
              <a:t>И.С.Якиманская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С.А.Комиссарова</a:t>
            </a:r>
            <a:r>
              <a:rPr lang="ru-RU" sz="1600" dirty="0">
                <a:solidFill>
                  <a:schemeClr val="tx1"/>
                </a:solidFill>
              </a:rPr>
              <a:t>, и др.)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5246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15EC2C-A919-48EE-97E3-4CCA48B36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333375"/>
            <a:ext cx="8135937" cy="79375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be-BY" sz="2800" dirty="0">
                <a:latin typeface="Arial Black" panose="020B0A04020102020204" pitchFamily="34" charset="0"/>
              </a:rPr>
              <a:t>Культурологический подход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A853A5-7F10-4AF6-A979-2D9AA33D6E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5576" y="1196752"/>
            <a:ext cx="3096344" cy="554461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endParaRPr lang="be-BY" sz="2000" b="1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be-BY" sz="2000" b="1" dirty="0"/>
              <a:t>Подготовка обучающихся, основанная на идеях культурологического подхода, </a:t>
            </a:r>
            <a:r>
              <a:rPr lang="be-BY" sz="2000" b="1" dirty="0">
                <a:latin typeface="Arial Black" panose="020B0A04020102020204" pitchFamily="34" charset="0"/>
              </a:rPr>
              <a:t>предполагает</a:t>
            </a:r>
            <a:r>
              <a:rPr lang="be-BY" sz="2000" b="1" dirty="0"/>
              <a:t>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be-BY" sz="2000" b="1" dirty="0"/>
              <a:t>их </a:t>
            </a:r>
            <a:r>
              <a:rPr lang="be-BY" sz="2000" b="1" dirty="0">
                <a:solidFill>
                  <a:srgbClr val="C00000"/>
                </a:solidFill>
              </a:rPr>
              <a:t>сопричастность к национальному и мировому культурному процессу,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be-BY" sz="2000" b="1" dirty="0">
                <a:solidFill>
                  <a:srgbClr val="C00000"/>
                </a:solidFill>
              </a:rPr>
              <a:t>развитие сущностных сил личности,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be-BY" sz="2000" b="1" dirty="0">
                <a:solidFill>
                  <a:srgbClr val="C00000"/>
                </a:solidFill>
              </a:rPr>
              <a:t>ее творческого самоутверждения и самовыражения.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717E4F1-5113-431F-8AA2-005587E6E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6016" y="1268761"/>
            <a:ext cx="4182616" cy="216024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be-BY" sz="1800" b="1" dirty="0">
                <a:solidFill>
                  <a:srgbClr val="C00000"/>
                </a:solidFill>
              </a:rPr>
              <a:t>Главный показатель </a:t>
            </a:r>
            <a:r>
              <a:rPr lang="be-BY" sz="1800" dirty="0">
                <a:solidFill>
                  <a:srgbClr val="C00000"/>
                </a:solidFill>
              </a:rPr>
              <a:t>подготовки обучающихся - </a:t>
            </a:r>
            <a:r>
              <a:rPr lang="be-BY" sz="1800" b="1" dirty="0">
                <a:solidFill>
                  <a:srgbClr val="C00000"/>
                </a:solidFill>
                <a:latin typeface="Arial Black" panose="020B0A04020102020204" pitchFamily="34" charset="0"/>
              </a:rPr>
              <a:t>уровень сформированности личности</a:t>
            </a:r>
            <a:r>
              <a:rPr lang="be-BY" sz="1800" b="1" dirty="0">
                <a:solidFill>
                  <a:srgbClr val="C00000"/>
                </a:solidFill>
              </a:rPr>
              <a:t>, ее духовности, интеллектуально-нравственной свободы, творческой индивидуальности, социальной активности.</a:t>
            </a:r>
            <a:endParaRPr lang="ru-RU" sz="1800" b="1" dirty="0">
              <a:solidFill>
                <a:srgbClr val="C00000"/>
              </a:solidFill>
            </a:endParaRPr>
          </a:p>
          <a:p>
            <a:pPr>
              <a:defRPr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726426"/>
            <a:ext cx="4050055" cy="292255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2A1842-0720-427E-9B33-8F07C5D6B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0"/>
            <a:ext cx="8568952" cy="831626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be-BY" sz="2800" b="1" dirty="0">
                <a:solidFill>
                  <a:srgbClr val="C00000"/>
                </a:solidFill>
                <a:latin typeface="Arial Black" panose="020B0A04020102020204" pitchFamily="34" charset="0"/>
              </a:rPr>
              <a:t>Культурологический подход</a:t>
            </a:r>
            <a:endParaRPr lang="ru-RU" sz="28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F7A8F9-7EC0-4EF1-ADE7-34CE30A5FF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6512" y="836712"/>
            <a:ext cx="3816424" cy="4530725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2000" b="1" dirty="0"/>
              <a:t>Культурологический подход </a:t>
            </a:r>
            <a:r>
              <a:rPr lang="ru-RU" sz="2000" dirty="0"/>
              <a:t>(большинством исследователей) понимается как совокупность методологических приёмов, обеспечивающих анализ любой сферы социальной и психической жизни (в том числе сферы образования и педагогики) через призму системообразующих </a:t>
            </a:r>
            <a:r>
              <a:rPr lang="ru-RU" sz="2000" b="1" dirty="0"/>
              <a:t>культурологических понятий:</a:t>
            </a:r>
            <a:r>
              <a:rPr lang="ru-RU" sz="2000" dirty="0"/>
              <a:t> культура, культурные образцы, нормы и ценности, уклад и образ жизни, культурная деятельность и интересы и т.д.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C04704C-944C-4C4A-BBF5-8B6F381494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0032" y="831626"/>
            <a:ext cx="3816424" cy="576572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defRPr/>
            </a:pPr>
            <a:r>
              <a:rPr lang="ru-RU" sz="1800" dirty="0"/>
              <a:t>помогает обнаружить социокультурные проблемы, </a:t>
            </a:r>
          </a:p>
          <a:p>
            <a:pPr>
              <a:defRPr/>
            </a:pPr>
            <a:r>
              <a:rPr lang="ru-RU" sz="1800" dirty="0"/>
              <a:t>решить их на базе идей и принципов, соответствующих современной культуре,  </a:t>
            </a:r>
          </a:p>
          <a:p>
            <a:pPr>
              <a:defRPr/>
            </a:pPr>
            <a:r>
              <a:rPr lang="ru-RU" sz="1800" dirty="0"/>
              <a:t>ставить новые вопросы, позволяющие переосмысливать современную педагогическую деятельность:</a:t>
            </a:r>
          </a:p>
          <a:p>
            <a:pPr marL="0" indent="0">
              <a:buNone/>
              <a:defRPr/>
            </a:pPr>
            <a:endParaRPr lang="ru-RU" sz="1800" dirty="0"/>
          </a:p>
          <a:p>
            <a:pPr marL="0" indent="0">
              <a:buNone/>
              <a:defRPr/>
            </a:pPr>
            <a:endParaRPr lang="ru-RU" sz="1800" dirty="0"/>
          </a:p>
          <a:p>
            <a:pPr marL="0" indent="0">
              <a:buNone/>
              <a:defRPr/>
            </a:pPr>
            <a:r>
              <a:rPr lang="ru-RU" sz="1800" b="1" i="1" dirty="0"/>
              <a:t>Вопросы: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400" b="1" i="1" dirty="0">
                <a:solidFill>
                  <a:schemeClr val="tx1"/>
                </a:solidFill>
              </a:rPr>
              <a:t>* какие изменения необходимы для углубления связей с культурой?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be-BY" sz="1400" b="1" i="1" dirty="0">
                <a:solidFill>
                  <a:schemeClr val="tx1"/>
                </a:solidFill>
              </a:rPr>
              <a:t>* что именно надо менять в теории образования, чтобы она соответствовала новым культурным идеям?</a:t>
            </a:r>
            <a:endParaRPr lang="ru-RU" sz="1400" b="1" i="1" dirty="0">
              <a:solidFill>
                <a:schemeClr val="tx1"/>
              </a:solidFill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400" b="1" i="1" dirty="0">
                <a:solidFill>
                  <a:schemeClr val="tx1"/>
                </a:solidFill>
              </a:rPr>
              <a:t>* как насытить содержание и формы образования культурными компонентами?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6512" y="5661248"/>
            <a:ext cx="3816424" cy="93610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М.С. Каган, В.М. Розин, П.А. Сорокин, А.Я.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Флиер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К. Ясперс и др.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3FD2D8-5BDF-43A3-8A8D-4E36E0A30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7"/>
            <a:ext cx="8280003" cy="975642"/>
          </a:xfrm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be-BY" sz="2800" b="1" dirty="0">
                <a:latin typeface="Arial Black" panose="020B0A04020102020204" pitchFamily="34" charset="0"/>
              </a:rPr>
              <a:t>Компетентностный подход к трактовке и формированию образования</a:t>
            </a:r>
            <a:endParaRPr lang="ru-RU" sz="2800" b="1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F5B445-BB13-4F82-A4D0-BCE730E125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1556792"/>
            <a:ext cx="3727327" cy="5023396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1722" indent="0">
              <a:buFont typeface="Wingdings" panose="05000000000000000000" pitchFamily="2" charset="2"/>
              <a:buNone/>
              <a:defRPr/>
            </a:pPr>
            <a:r>
              <a:rPr lang="ru-RU" sz="2400" b="1" dirty="0">
                <a:latin typeface="Arial Black" panose="020B0A04020102020204" pitchFamily="34" charset="0"/>
                <a:cs typeface="Times New Roman" pitchFamily="18" charset="0"/>
              </a:rPr>
              <a:t>Компетентностный подход </a:t>
            </a:r>
            <a:r>
              <a:rPr lang="ru-RU" sz="2000" b="1" dirty="0">
                <a:latin typeface="Arial Black" panose="020B0A04020102020204" pitchFamily="34" charset="0"/>
                <a:cs typeface="Times New Roman" pitchFamily="18" charset="0"/>
              </a:rPr>
              <a:t>–</a:t>
            </a:r>
            <a:r>
              <a:rPr lang="ru-RU" sz="2000" dirty="0">
                <a:latin typeface="Arial Black" panose="020B0A04020102020204" pitchFamily="34" charset="0"/>
                <a:cs typeface="Times New Roman" pitchFamily="18" charset="0"/>
              </a:rPr>
              <a:t> </a:t>
            </a:r>
          </a:p>
          <a:p>
            <a:pPr marL="61722" indent="0">
              <a:buFont typeface="Wingdings" panose="05000000000000000000" pitchFamily="2" charset="2"/>
              <a:buNone/>
              <a:defRPr/>
            </a:pPr>
            <a:r>
              <a:rPr lang="ru-RU" sz="2000" b="1" dirty="0">
                <a:cs typeface="Times New Roman" pitchFamily="18" charset="0"/>
              </a:rPr>
              <a:t>целостная дидактическая концепция, в контексте которой определяются </a:t>
            </a:r>
            <a:r>
              <a:rPr lang="ru-RU" sz="2000" b="1" dirty="0">
                <a:solidFill>
                  <a:srgbClr val="FF0000"/>
                </a:solidFill>
                <a:cs typeface="Times New Roman" pitchFamily="18" charset="0"/>
              </a:rPr>
              <a:t>цели, содержание и методы </a:t>
            </a:r>
            <a:r>
              <a:rPr lang="ru-RU" sz="2000" b="1" dirty="0">
                <a:cs typeface="Times New Roman" pitchFamily="18" charset="0"/>
              </a:rPr>
              <a:t>современного образования, ориентированного на приобретение учащимися ключевых общекультурных и профессиональных (в учреждениях высшего образования и среднего специального образования) компетенций.</a:t>
            </a:r>
          </a:p>
          <a:p>
            <a:pPr marL="61722" indent="0">
              <a:buFont typeface="Wingdings" panose="05000000000000000000" pitchFamily="2" charset="2"/>
              <a:buNone/>
              <a:defRPr/>
            </a:pPr>
            <a:endParaRPr lang="ru-RU" sz="2000" b="1" dirty="0"/>
          </a:p>
          <a:p>
            <a:pPr marL="61722" indent="0">
              <a:buFont typeface="Wingdings" panose="05000000000000000000" pitchFamily="2" charset="2"/>
              <a:buNone/>
              <a:defRPr/>
            </a:pPr>
            <a:r>
              <a:rPr lang="ru-RU" sz="2000" b="1" dirty="0"/>
              <a:t>	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483900C-8292-4F8B-AFA3-0DF3AE250BA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661E258A-4EF5-4F96-B09D-0C5807E92ABF}"/>
              </a:ext>
            </a:extLst>
          </p:cNvPr>
          <p:cNvSpPr/>
          <p:nvPr/>
        </p:nvSpPr>
        <p:spPr>
          <a:xfrm>
            <a:off x="5436096" y="1556792"/>
            <a:ext cx="2592288" cy="112219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e-BY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(В.И. Воскресенский, </a:t>
            </a:r>
            <a:r>
              <a:rPr lang="ru-RU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А.И. Жук,  </a:t>
            </a:r>
            <a:r>
              <a:rPr lang="be-BY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О.Л. Жук, И.А. Зимняя, А.В. Макаров, А.В. Хуторской и др.)</a:t>
            </a:r>
            <a:endParaRPr lang="ru-RU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9FE49E32-BF63-41BD-8F81-F1FC6E65C5C3}"/>
              </a:ext>
            </a:extLst>
          </p:cNvPr>
          <p:cNvSpPr/>
          <p:nvPr/>
        </p:nvSpPr>
        <p:spPr>
          <a:xfrm>
            <a:off x="4932040" y="2947819"/>
            <a:ext cx="3583310" cy="360854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Самым важным звеном модернизации образования является изменение результата: выпускник должен быть не просто «знающим», а способным применять знания в ситуациях </a:t>
            </a:r>
            <a:r>
              <a:rPr lang="ru-RU" sz="1600" b="1" dirty="0">
                <a:solidFill>
                  <a:srgbClr val="7030A0"/>
                </a:solidFill>
                <a:latin typeface="Arial Black" pitchFamily="34" charset="0"/>
              </a:rPr>
              <a:t>непредсказуемости и неопределенности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, что и призван обеспечить компетентностный подход</a:t>
            </a:r>
            <a:r>
              <a:rPr lang="ru-RU" sz="1600" b="1" dirty="0">
                <a:solidFill>
                  <a:schemeClr val="bg1"/>
                </a:solidFill>
                <a:latin typeface="Arial Black" pitchFamily="34" charset="0"/>
              </a:rPr>
              <a:t>.</a:t>
            </a:r>
            <a:endParaRPr lang="ru-RU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7EEA90-4248-4C24-99AA-6578EA548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30237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ctr">
              <a:defRPr/>
            </a:pPr>
            <a:r>
              <a:rPr lang="be-BY" sz="2800" dirty="0">
                <a:latin typeface="Arial Black" panose="020B0A04020102020204" pitchFamily="34" charset="0"/>
              </a:rPr>
              <a:t>Согласно компетентностному подходу 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329FA2-CC0F-4998-B317-AF3B2204D6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0212" y="1230313"/>
            <a:ext cx="3930650" cy="543904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42900" lvl="1" indent="0">
              <a:buFontTx/>
              <a:buNone/>
              <a:defRPr/>
            </a:pPr>
            <a:r>
              <a:rPr lang="ru-RU" sz="1800" b="1" dirty="0"/>
              <a:t>* </a:t>
            </a:r>
            <a:r>
              <a:rPr lang="ru-RU" b="1" dirty="0">
                <a:solidFill>
                  <a:srgbClr val="C00000"/>
                </a:solidFill>
              </a:rPr>
              <a:t>смысл образования </a:t>
            </a:r>
            <a:r>
              <a:rPr lang="ru-RU" b="1" dirty="0"/>
              <a:t>заключается в развитии у обучающихся способности </a:t>
            </a:r>
            <a:r>
              <a:rPr lang="ru-RU" b="1" dirty="0">
                <a:solidFill>
                  <a:srgbClr val="C00000"/>
                </a:solidFill>
              </a:rPr>
              <a:t>самостоятельно решать проблемы в различных сферах и видах деятельности на основе использования социального опыта</a:t>
            </a:r>
            <a:r>
              <a:rPr lang="ru-RU" b="1" dirty="0"/>
              <a:t>, элементом которого является и собственный опыт обучающихся;</a:t>
            </a:r>
          </a:p>
          <a:p>
            <a:pPr marL="342900" lvl="1" indent="0">
              <a:buFontTx/>
              <a:buNone/>
              <a:defRPr/>
            </a:pPr>
            <a:endParaRPr lang="ru-RU" b="1" dirty="0"/>
          </a:p>
          <a:p>
            <a:pPr marL="342900" lvl="1" indent="0">
              <a:buFontTx/>
              <a:buNone/>
              <a:defRPr/>
            </a:pPr>
            <a:r>
              <a:rPr lang="ru-RU" b="1" dirty="0"/>
              <a:t>*</a:t>
            </a:r>
            <a:r>
              <a:rPr lang="ru-RU" b="1" dirty="0">
                <a:solidFill>
                  <a:srgbClr val="C00000"/>
                </a:solidFill>
              </a:rPr>
              <a:t>содержание образования </a:t>
            </a:r>
            <a:r>
              <a:rPr lang="ru-RU" b="1" dirty="0">
                <a:solidFill>
                  <a:srgbClr val="7030A0"/>
                </a:solidFill>
              </a:rPr>
              <a:t>представляет собой дидактически адаптированный </a:t>
            </a:r>
            <a:r>
              <a:rPr lang="ru-RU" b="1" dirty="0">
                <a:solidFill>
                  <a:srgbClr val="C00000"/>
                </a:solidFill>
              </a:rPr>
              <a:t>социальный опыт решения познавательных, мировоззренческих, нравственных, политических и иных проблем;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241FD79-5211-4008-870A-C7A36046A9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32040" y="1230313"/>
            <a:ext cx="3781748" cy="543904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42900" lvl="1" indent="0">
              <a:buFontTx/>
              <a:buNone/>
              <a:defRPr/>
            </a:pPr>
            <a:r>
              <a:rPr lang="ru-RU" b="1" dirty="0"/>
              <a:t>*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смысл организации образовательного процесса </a:t>
            </a:r>
            <a:r>
              <a:rPr lang="ru-RU" b="1" dirty="0">
                <a:solidFill>
                  <a:srgbClr val="7030A0"/>
                </a:solidFill>
              </a:rPr>
              <a:t>заключается в создании условий для формирования у обучающихся опыта </a:t>
            </a:r>
            <a:r>
              <a:rPr lang="ru-RU" b="1" dirty="0">
                <a:solidFill>
                  <a:srgbClr val="C00000"/>
                </a:solidFill>
              </a:rPr>
              <a:t>самостоятельного решения </a:t>
            </a:r>
            <a:r>
              <a:rPr lang="ru-RU" b="1" dirty="0">
                <a:solidFill>
                  <a:srgbClr val="7030A0"/>
                </a:solidFill>
              </a:rPr>
              <a:t>познавательных, коммуникативных, организационных, нравственных и иных проблем, составляющих содержание образования;</a:t>
            </a:r>
          </a:p>
          <a:p>
            <a:pPr marL="342900" lvl="1" indent="0">
              <a:buFontTx/>
              <a:buNone/>
              <a:defRPr/>
            </a:pPr>
            <a:endParaRPr lang="ru-RU" b="1" dirty="0"/>
          </a:p>
          <a:p>
            <a:pPr marL="342900" lvl="1" indent="0">
              <a:buFontTx/>
              <a:buNone/>
              <a:defRPr/>
            </a:pPr>
            <a:r>
              <a:rPr lang="ru-RU" b="1" dirty="0"/>
              <a:t>* </a:t>
            </a:r>
            <a:r>
              <a:rPr lang="ru-RU" b="1" dirty="0">
                <a:solidFill>
                  <a:srgbClr val="C00000"/>
                </a:solidFill>
              </a:rPr>
              <a:t>оценка</a:t>
            </a:r>
            <a:r>
              <a:rPr lang="ru-RU" b="1" dirty="0"/>
              <a:t> образовательных результатов основывается на анализе </a:t>
            </a:r>
            <a:r>
              <a:rPr lang="ru-RU" b="1" dirty="0">
                <a:solidFill>
                  <a:srgbClr val="C00000"/>
                </a:solidFill>
              </a:rPr>
              <a:t>уровней образованности</a:t>
            </a:r>
            <a:r>
              <a:rPr lang="ru-RU" b="1" dirty="0"/>
              <a:t>, достигнутых обучающимися на определённом этапе обучения.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CC49F7-18E0-4D7B-9ADA-3F447B67F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263525"/>
            <a:ext cx="8425184" cy="788988"/>
          </a:xfr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  <a:cs typeface="Times New Roman" pitchFamily="18" charset="0"/>
              </a:rPr>
              <a:t>Принципы  компетентностного подхода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AA10C6DB-323B-433C-97B9-C21DCD89B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124744"/>
            <a:ext cx="8064896" cy="5517232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18897" indent="-257175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1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itchFamily="18" charset="0"/>
              </a:rPr>
              <a:t>Практико-ориентированность формируемых знаний</a:t>
            </a:r>
          </a:p>
          <a:p>
            <a:pPr marL="318897" indent="-257175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ru-RU" sz="16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itchFamily="18" charset="0"/>
            </a:endParaRPr>
          </a:p>
          <a:p>
            <a:pPr marL="318897" indent="-257175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1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itchFamily="18" charset="0"/>
              </a:rPr>
              <a:t>Усвоение знаний в деятельности</a:t>
            </a:r>
          </a:p>
          <a:p>
            <a:pPr marL="318897" indent="-257175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ru-RU" sz="16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itchFamily="18" charset="0"/>
            </a:endParaRPr>
          </a:p>
          <a:p>
            <a:pPr marL="318897" indent="-257175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1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itchFamily="18" charset="0"/>
              </a:rPr>
              <a:t>Связь обучения с субъективным жизненным опытом учащихся</a:t>
            </a:r>
          </a:p>
          <a:p>
            <a:pPr marL="318897" indent="-257175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ru-RU" sz="16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itchFamily="18" charset="0"/>
            </a:endParaRPr>
          </a:p>
          <a:p>
            <a:pPr marL="318897" indent="-257175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1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itchFamily="18" charset="0"/>
              </a:rPr>
              <a:t>Универсальность формируемых знаний и обобщенных способов деятельности</a:t>
            </a:r>
          </a:p>
          <a:p>
            <a:pPr marL="318897" indent="-257175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ru-RU" sz="16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itchFamily="18" charset="0"/>
            </a:endParaRPr>
          </a:p>
          <a:p>
            <a:pPr marL="318897" indent="-257175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1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itchFamily="18" charset="0"/>
              </a:rPr>
              <a:t>Материализация результатов учебной деятельности</a:t>
            </a:r>
          </a:p>
          <a:p>
            <a:pPr marL="318897" indent="-257175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ru-RU" sz="16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itchFamily="18" charset="0"/>
            </a:endParaRPr>
          </a:p>
          <a:p>
            <a:pPr marL="318897" indent="-257175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1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itchFamily="18" charset="0"/>
              </a:rPr>
              <a:t>Формирование личностно- и социально-значимых качеств обучающихся в соответствии с запросами современного общества</a:t>
            </a:r>
          </a:p>
          <a:p>
            <a:pPr marL="318897" indent="-257175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ru-RU" sz="16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itchFamily="18" charset="0"/>
            </a:endParaRPr>
          </a:p>
          <a:p>
            <a:pPr marL="318897" indent="-257175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1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itchFamily="18" charset="0"/>
              </a:rPr>
              <a:t>Ценностно-смысловой основы формируемых знаний</a:t>
            </a:r>
          </a:p>
          <a:p>
            <a:pPr marL="318897" indent="-257175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endParaRPr lang="ru-RU" sz="16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itchFamily="18" charset="0"/>
            </a:endParaRPr>
          </a:p>
          <a:p>
            <a:pPr marL="318897" indent="-257175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ru-RU" sz="1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itchFamily="18" charset="0"/>
              </a:rPr>
              <a:t>Интегрированность предметных, межпредметных и ключевых компетенций (предметных, метапредметных, личностных)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ru-RU" sz="1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itchFamily="18" charset="0"/>
              </a:rPr>
              <a:t>		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ru-RU" sz="1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itchFamily="18" charset="0"/>
              </a:rPr>
              <a:t>	от «знаю и умею в рамках учебного предмета» —  к «знаю, умею и применяю на практике (в жизни)»    </a:t>
            </a:r>
            <a:br>
              <a:rPr lang="ru-RU" sz="1600" b="1" dirty="0"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2D3310-AE0E-4EA8-BAD3-69726DB2F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500" y="188640"/>
            <a:ext cx="8288452" cy="687610"/>
          </a:xfrm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В исследованиях </a:t>
            </a:r>
            <a:r>
              <a:rPr lang="ru-RU" sz="2800" dirty="0" err="1">
                <a:latin typeface="Arial Black" panose="020B0A04020102020204" pitchFamily="34" charset="0"/>
              </a:rPr>
              <a:t>А.В.Хуторского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679A11-FA82-4B98-A571-4EA3B56834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9551" y="1052737"/>
            <a:ext cx="4632017" cy="511256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be-BY" sz="1400" dirty="0">
              <a:latin typeface="Arial Black" panose="020B0A04020102020204" pitchFamily="34" charset="0"/>
            </a:endParaRPr>
          </a:p>
          <a:p>
            <a:r>
              <a:rPr lang="be-BY" sz="1400" dirty="0">
                <a:latin typeface="Arial Black" panose="020B0A04020102020204" pitchFamily="34" charset="0"/>
              </a:rPr>
              <a:t>Компетенция определяется как круг вопросов, в которых человек хорошо осведомлен, обладает познаниями и опытом. </a:t>
            </a:r>
          </a:p>
          <a:p>
            <a:r>
              <a:rPr lang="ru-RU" sz="1400" dirty="0">
                <a:latin typeface="Arial Black" panose="020B0A04020102020204" pitchFamily="34" charset="0"/>
              </a:rPr>
              <a:t>О</a:t>
            </a:r>
            <a:r>
              <a:rPr lang="be-BY" sz="1400" dirty="0">
                <a:latin typeface="Arial Black" panose="020B0A04020102020204" pitchFamily="34" charset="0"/>
              </a:rPr>
              <a:t>бразовательная компетенция -</a:t>
            </a:r>
            <a:r>
              <a:rPr lang="be-BY" sz="1400" i="1" dirty="0">
                <a:latin typeface="Arial Black" panose="020B0A04020102020204" pitchFamily="34" charset="0"/>
              </a:rPr>
              <a:t>  </a:t>
            </a:r>
            <a:r>
              <a:rPr lang="be-BY" sz="1400" dirty="0">
                <a:latin typeface="Arial Black" panose="020B0A04020102020204" pitchFamily="34" charset="0"/>
              </a:rPr>
              <a:t>совокупность смысловых ориентаций, знаний, умений, навыков и опыта деятельности ученика по отношению к определенному кругу объектов реальной действительности, необходимых для осуществления личностно и социально-значимой продуктивной деятельности. </a:t>
            </a:r>
          </a:p>
          <a:p>
            <a:r>
              <a:rPr lang="be-BY" sz="1400" dirty="0">
                <a:latin typeface="Arial Black" panose="020B0A04020102020204" pitchFamily="34" charset="0"/>
              </a:rPr>
              <a:t>В соответствии с разделением содержания образования на общее метапредметное (для всех предметов), межпредметное (для цикла предметов или образовательных областей) и предметное (для каждого учебного предмета), предложена трехуровневая иерархия компетенций: </a:t>
            </a:r>
            <a:endParaRPr lang="ru-RU" sz="1400" dirty="0">
              <a:latin typeface="Arial Black" panose="020B0A04020102020204" pitchFamily="34" charset="0"/>
            </a:endParaRP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693FFEC-04B1-4CEE-AAD4-54CA6260A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104" y="1052737"/>
            <a:ext cx="3339848" cy="511256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be-BY" sz="1800" i="1" dirty="0"/>
          </a:p>
          <a:p>
            <a:r>
              <a:rPr lang="be-BY" sz="1800" i="1" dirty="0"/>
              <a:t>1) </a:t>
            </a:r>
            <a:r>
              <a:rPr lang="be-BY" sz="1800" b="1" i="1" dirty="0"/>
              <a:t>ключевые компетенции </a:t>
            </a:r>
            <a:r>
              <a:rPr lang="be-BY" sz="1800" dirty="0"/>
              <a:t>- относятся к общему (</a:t>
            </a:r>
            <a:r>
              <a:rPr lang="be-BY" sz="1600" dirty="0"/>
              <a:t>метапредметному</a:t>
            </a:r>
            <a:r>
              <a:rPr lang="be-BY" sz="1800" dirty="0"/>
              <a:t>) содержанию образования;</a:t>
            </a:r>
          </a:p>
          <a:p>
            <a:r>
              <a:rPr lang="be-BY" sz="1800" i="1" dirty="0"/>
              <a:t>2) </a:t>
            </a:r>
            <a:r>
              <a:rPr lang="be-BY" sz="1800" b="1" i="1" dirty="0"/>
              <a:t>общепредметные компетенции</a:t>
            </a:r>
            <a:r>
              <a:rPr lang="be-BY" sz="1800" b="1" dirty="0"/>
              <a:t> </a:t>
            </a:r>
            <a:r>
              <a:rPr lang="be-BY" sz="1800" dirty="0"/>
              <a:t>– относятся к определенному кругу учебных предметов и образовательных областей;</a:t>
            </a:r>
          </a:p>
          <a:p>
            <a:r>
              <a:rPr lang="be-BY" sz="1800" i="1" dirty="0"/>
              <a:t>3) </a:t>
            </a:r>
            <a:r>
              <a:rPr lang="be-BY" sz="1800" b="1" i="1" dirty="0"/>
              <a:t>предметные компетенции</a:t>
            </a:r>
            <a:r>
              <a:rPr lang="be-BY" sz="1800" b="1" dirty="0"/>
              <a:t> </a:t>
            </a:r>
            <a:r>
              <a:rPr lang="be-BY" sz="1800" dirty="0"/>
              <a:t>– частные по отношению к двум предыдущим уровням компетенции, имеющие конкретное описание и возможность формирования в рамках учебных предметов.</a:t>
            </a:r>
            <a:endParaRPr lang="ru-RU" sz="18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6252334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BB66696-E39F-4069-920F-05EC0F4FB69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14350" y="456052"/>
          <a:ext cx="8273572" cy="61413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81175">
                  <a:extLst>
                    <a:ext uri="{9D8B030D-6E8A-4147-A177-3AD203B41FA5}">
                      <a16:colId xmlns:a16="http://schemas.microsoft.com/office/drawing/2014/main" val="1212191429"/>
                    </a:ext>
                  </a:extLst>
                </a:gridCol>
                <a:gridCol w="6492397">
                  <a:extLst>
                    <a:ext uri="{9D8B030D-6E8A-4147-A177-3AD203B41FA5}">
                      <a16:colId xmlns:a16="http://schemas.microsoft.com/office/drawing/2014/main" val="359791771"/>
                    </a:ext>
                  </a:extLst>
                </a:gridCol>
              </a:tblGrid>
              <a:tr h="141531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500">
                          <a:effectLst/>
                        </a:rPr>
                        <a:t>Компетенции </a:t>
                      </a:r>
                      <a:endParaRPr lang="ru-RU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73" marR="26073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500">
                          <a:effectLst/>
                        </a:rPr>
                        <a:t>Краткая характеристика</a:t>
                      </a:r>
                      <a:endParaRPr lang="ru-RU" sz="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73" marR="26073" marT="0" marB="0"/>
                </a:tc>
                <a:extLst>
                  <a:ext uri="{0D108BD9-81ED-4DB2-BD59-A6C34878D82A}">
                    <a16:rowId xmlns:a16="http://schemas.microsoft.com/office/drawing/2014/main" val="1652412221"/>
                  </a:ext>
                </a:extLst>
              </a:tr>
              <a:tr h="1095657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Ценностно-смысловые 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73" marR="26073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Компетенции в сфере мировоззрения, связанные с ценностными ориентирами ученика, его способностью видеть и понимать окружающий мир, ориентироваться в нем, осознавать свою роль и предназначение, уметь выбирать целевые и смысловые установки для своих действий и поступков, принимать решения. 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73" marR="26073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268131"/>
                  </a:ext>
                </a:extLst>
              </a:tr>
              <a:tr h="817352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Общекультурные 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73" marR="26073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Компетенции в сфере национальной и общечеловеческой культуры, духовно-нравственных основ жизни человека и человечества, отдельных народов, культурологических основ семейных, социальных, общественных явлений и традиций.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73" marR="26073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230336"/>
                  </a:ext>
                </a:extLst>
              </a:tr>
              <a:tr h="817352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2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Учебно-познавательные </a:t>
                      </a:r>
                      <a:endParaRPr lang="ru-RU" sz="12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73" marR="26073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Компетенции в сфере самостоятельной познавательной деятельности ученика, включающей элементы логической, методологической, </a:t>
                      </a:r>
                      <a:r>
                        <a:rPr lang="ru-RU" sz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общеучебной</a:t>
                      </a: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деятельности, соотнесенной с реальными познаваемыми объектами. 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73" marR="26073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0305448"/>
                  </a:ext>
                </a:extLst>
              </a:tr>
              <a:tr h="817352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Информационные 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73" marR="26073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Компетенции в сфере информационного самостоятельного поиска, анализа, отбора, организации, преобразования, сохранения и передачи информации, содержащейся в учебных предметах и образовательных областях, а также в окружающем мире. 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73" marR="26073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247217"/>
                  </a:ext>
                </a:extLst>
              </a:tr>
              <a:tr h="817352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Коммуникативные 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73" marR="26073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Компетенции в сфере коммуникации, включающие знание необходимых языков, способов взаимодействия с окружающими людьми и событиями, навыки работы в группе, владение различными социальными ролями в коллективе. 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73" marR="26073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174329"/>
                  </a:ext>
                </a:extLst>
              </a:tr>
              <a:tr h="1095657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Социально-трудовые 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73" marR="26073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Компетенции в сфере гражданско-общественной деятельности (выполнение роли гражданина, наблюдателя, избирателя, представителя), социально-трудовой сфере (права потребителя, покупателя, клиента, производителя), сфере семейных отношений и обязанностей, в вопросах экономики и права, в области профессионального самоопределения. 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73" marR="26073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352639"/>
                  </a:ext>
                </a:extLst>
              </a:tr>
              <a:tr h="539047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Личностного самосовершенствования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73" marR="26073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Компетенции в сфере физического, духовного и интеллектуального саморазвития, эмоциональной саморегуляции и </a:t>
                      </a:r>
                      <a:r>
                        <a:rPr lang="ru-RU" sz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самоподдержки</a:t>
                      </a:r>
                      <a:r>
                        <a:rPr lang="ru-RU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.</a:t>
                      </a:r>
                      <a:endParaRPr lang="ru-RU" sz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073" marR="26073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71062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75E74830-9AAA-4F83-80C1-2A784704B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26930"/>
            <a:ext cx="22885959" cy="71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338138" defTabSz="685800">
              <a:tabLst>
                <a:tab pos="336947" algn="r"/>
                <a:tab pos="1977629" algn="ctr"/>
                <a:tab pos="3955256" algn="r"/>
              </a:tabLst>
            </a:pPr>
            <a:r>
              <a:rPr lang="ru-RU" altLang="ru-RU" sz="1400" b="1" dirty="0">
                <a:latin typeface="Arial Black" panose="020B0A04020102020204" pitchFamily="34" charset="0"/>
                <a:ea typeface="Times New Roman" panose="02020603050405020304" pitchFamily="18" charset="0"/>
              </a:rPr>
              <a:t>Т</a:t>
            </a:r>
            <a:r>
              <a:rPr lang="ru-RU" altLang="ru-RU" sz="1400" b="1" dirty="0" bmk="">
                <a:latin typeface="Arial Black" panose="020B0A04020102020204" pitchFamily="34" charset="0"/>
                <a:ea typeface="Times New Roman" panose="02020603050405020304" pitchFamily="18" charset="0"/>
              </a:rPr>
              <a:t>аблица 1</a:t>
            </a:r>
            <a:r>
              <a:rPr lang="ru-RU" altLang="ru-RU" sz="1400" b="1" dirty="0">
                <a:latin typeface="Arial Black" panose="020B0A04020102020204" pitchFamily="34" charset="0"/>
                <a:ea typeface="Times New Roman" panose="02020603050405020304" pitchFamily="18" charset="0"/>
              </a:rPr>
              <a:t> - Ключевые образовательные компетенции и их характеристика </a:t>
            </a:r>
          </a:p>
          <a:p>
            <a:pPr indent="338138" defTabSz="685800">
              <a:tabLst>
                <a:tab pos="336947" algn="r"/>
                <a:tab pos="1977629" algn="ctr"/>
                <a:tab pos="3955256" algn="r"/>
              </a:tabLst>
            </a:pPr>
            <a:r>
              <a:rPr lang="ru-RU" altLang="ru-RU" sz="1400" b="1" dirty="0">
                <a:latin typeface="Arial Black" panose="020B0A04020102020204" pitchFamily="34" charset="0"/>
                <a:ea typeface="Times New Roman" panose="02020603050405020304" pitchFamily="18" charset="0"/>
              </a:rPr>
              <a:t>(по А.В. Хуторскому)</a:t>
            </a:r>
            <a:endParaRPr lang="ru-RU" altLang="ru-RU" sz="1400" dirty="0">
              <a:latin typeface="Arial Black" panose="020B0A04020102020204" pitchFamily="34" charset="0"/>
            </a:endParaRPr>
          </a:p>
          <a:p>
            <a:pPr indent="338138" defTabSz="685800">
              <a:tabLst>
                <a:tab pos="336947" algn="r"/>
                <a:tab pos="1977629" algn="ctr"/>
                <a:tab pos="3955256" algn="r"/>
              </a:tabLst>
            </a:pPr>
            <a:endParaRPr lang="ru-RU" altLang="ru-RU" sz="1400" dirty="0"/>
          </a:p>
        </p:txBody>
      </p:sp>
    </p:spTree>
    <p:extLst>
      <p:ext uri="{BB962C8B-B14F-4D97-AF65-F5344CB8AC3E}">
        <p14:creationId xmlns:p14="http://schemas.microsoft.com/office/powerpoint/2010/main" val="26726525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E71E50-8D31-41D4-89D9-02C24C228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332656"/>
            <a:ext cx="7776864" cy="54726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br>
              <a:rPr lang="ru-RU" sz="2000" i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000" i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Кодекс Республики Беларусь ОБ ОБРАЗОВАНИИ</a:t>
            </a:r>
            <a:br>
              <a:rPr lang="ru-RU" sz="20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(вступил в силу 13 января 2011 г. № 243-з) </a:t>
            </a:r>
            <a:br>
              <a:rPr lang="ru-RU" sz="1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ряд изменений, в том числе :  (</a:t>
            </a: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БЕЛАРУСЬ</a:t>
            </a:r>
            <a:b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января 2022 г. № 154-З 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изменении Кодекса Республики Беларусь об образовании  (</a:t>
            </a:r>
            <a:r>
              <a:rPr lang="ru-RU" sz="1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вступил в силу 1 сентября2022 г.)</a:t>
            </a:r>
            <a:b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C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Образование –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и воспитание 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интересах личности, общества и государства, 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направленные на интеллектуальное, духовно-нравственное, творческое, физическое и профессиональное развитие личности, удовлетворение ее образовательных потребностей и интересов, а также совокупность приобретенных знаний, умений, навыков и компетенций определенного объема и сложности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Основные требования к организации образовательного процесса: </a:t>
            </a:r>
            <a:br>
              <a:rPr lang="ru-RU" sz="2000" b="1" i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качества образования;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	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компетентностный подход;</a:t>
            </a:r>
            <a:b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охрана жизни и здоровья обучающихся; 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	др.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A7AC5613-5B81-4CC1-94DB-DB7AB9959228}"/>
              </a:ext>
            </a:extLst>
          </p:cNvPr>
          <p:cNvSpPr/>
          <p:nvPr/>
        </p:nvSpPr>
        <p:spPr>
          <a:xfrm>
            <a:off x="5652120" y="5445224"/>
            <a:ext cx="3240360" cy="124947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Представлена отечественная государственная и частная системы образования </a:t>
            </a:r>
          </a:p>
        </p:txBody>
      </p:sp>
    </p:spTree>
    <p:extLst>
      <p:ext uri="{BB962C8B-B14F-4D97-AF65-F5344CB8AC3E}">
        <p14:creationId xmlns:p14="http://schemas.microsoft.com/office/powerpoint/2010/main" val="1549267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5844"/>
            <a:ext cx="8435280" cy="611986"/>
          </a:xfrm>
        </p:spPr>
        <p:txBody>
          <a:bodyPr>
            <a:noAutofit/>
          </a:bodyPr>
          <a:lstStyle/>
          <a:p>
            <a:pPr algn="ctr"/>
            <a:r>
              <a:rPr lang="ru-RU" sz="3600" i="1" dirty="0">
                <a:latin typeface="Arial Black" panose="020B0A04020102020204" pitchFamily="34" charset="0"/>
              </a:rPr>
              <a:t>Литература: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412776"/>
            <a:ext cx="7272808" cy="471338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Педагогика: ЭУМК / Институт современных знаний имени А.М.Широкова  // Репозиторий  Института современных знаний имени А.М.Широкова. – Минск, 2016.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Подласый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И.П. Педагогика: учебник / И.П.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Подласый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 2 т. – Т. 1: Теоретическая педагогика. – М.: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2013. –784 с.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Арон, И. С. Педагогика : учебное пособие / И. С. Арон // Университетская библиотека: электронная библиотечная система. – URL: https://biblioclub.ru (доступ в библиотеке ИСЗ). </a:t>
            </a:r>
          </a:p>
        </p:txBody>
      </p:sp>
    </p:spTree>
    <p:extLst>
      <p:ext uri="{BB962C8B-B14F-4D97-AF65-F5344CB8AC3E}">
        <p14:creationId xmlns:p14="http://schemas.microsoft.com/office/powerpoint/2010/main" val="24308002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9A4E57-1B3A-426E-87A7-5DAADBAEC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174"/>
            <a:ext cx="7886700" cy="1325563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  <a:t>Образовательные стандарты  </a:t>
            </a:r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Методологическая основа: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33DBDD-DB9F-4D17-97BB-72773CEC5B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92736"/>
            <a:ext cx="7886700" cy="462855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400" b="1" dirty="0">
                <a:solidFill>
                  <a:srgbClr val="C00000"/>
                </a:solidFill>
              </a:rPr>
              <a:t>системно-деятельностный подход </a:t>
            </a:r>
            <a:r>
              <a:rPr lang="ru-RU" sz="1400" dirty="0"/>
              <a:t>(совокупность взглядов и способов проектирования и организации образовательного процесса, в котором </a:t>
            </a:r>
            <a:r>
              <a:rPr lang="ru-RU" sz="1400" b="1" dirty="0"/>
              <a:t>системообразующим элементом являются различные виды</a:t>
            </a:r>
          </a:p>
          <a:p>
            <a:pPr marL="0" indent="0">
              <a:buNone/>
            </a:pPr>
            <a:r>
              <a:rPr lang="ru-RU" sz="1400" b="1" dirty="0"/>
              <a:t>деятельности, учащийся как субъект обучения и воспитания занимает</a:t>
            </a:r>
          </a:p>
          <a:p>
            <a:pPr marL="0" indent="0">
              <a:buNone/>
            </a:pPr>
            <a:r>
              <a:rPr lang="ru-RU" sz="1400" b="1" dirty="0"/>
              <a:t>активную позицию, а деятельность является основой, средством и</a:t>
            </a:r>
          </a:p>
          <a:p>
            <a:pPr marL="0" indent="0">
              <a:buNone/>
            </a:pPr>
            <a:r>
              <a:rPr lang="ru-RU" sz="1400" b="1" dirty="0"/>
              <a:t>условием развития его личности; обучение и воспитание осуществляются</a:t>
            </a:r>
          </a:p>
          <a:p>
            <a:pPr marL="0" indent="0">
              <a:buNone/>
            </a:pPr>
            <a:r>
              <a:rPr lang="ru-RU" sz="1400" b="1" dirty="0"/>
              <a:t>через активизацию деятельности учащегося</a:t>
            </a:r>
            <a:r>
              <a:rPr lang="ru-RU" sz="1400" dirty="0"/>
              <a:t>);</a:t>
            </a:r>
          </a:p>
          <a:p>
            <a:r>
              <a:rPr lang="ru-RU" sz="1400" b="1" dirty="0">
                <a:solidFill>
                  <a:srgbClr val="C00000"/>
                </a:solidFill>
              </a:rPr>
              <a:t>культурологический подход</a:t>
            </a:r>
            <a:r>
              <a:rPr lang="ru-RU" sz="1400" b="1" dirty="0"/>
              <a:t> </a:t>
            </a:r>
            <a:r>
              <a:rPr lang="ru-RU" sz="1400" dirty="0"/>
              <a:t>(совокупность взглядов и способов</a:t>
            </a:r>
          </a:p>
          <a:p>
            <a:pPr marL="0" indent="0">
              <a:buNone/>
            </a:pPr>
            <a:r>
              <a:rPr lang="ru-RU" sz="1400" dirty="0"/>
              <a:t>проектирования и организации образовательного процесса на основе</a:t>
            </a:r>
          </a:p>
          <a:p>
            <a:pPr marL="0" indent="0">
              <a:buNone/>
            </a:pPr>
            <a:r>
              <a:rPr lang="ru-RU" sz="1400" b="1" dirty="0"/>
              <a:t>ценностно ориентированного содержания образования, приоритета</a:t>
            </a:r>
          </a:p>
          <a:p>
            <a:pPr marL="0" indent="0">
              <a:buNone/>
            </a:pPr>
            <a:r>
              <a:rPr lang="ru-RU" sz="1400" b="1" dirty="0"/>
              <a:t>культуры в образовании, развития общей интеллектуальной культуры и</a:t>
            </a:r>
          </a:p>
          <a:p>
            <a:pPr marL="0" indent="0">
              <a:buNone/>
            </a:pPr>
            <a:r>
              <a:rPr lang="ru-RU" sz="1400" b="1" dirty="0"/>
              <a:t>духовного начала личности, обеспечения ведущей роли социокультурного</a:t>
            </a:r>
          </a:p>
          <a:p>
            <a:pPr marL="0" indent="0">
              <a:buNone/>
            </a:pPr>
            <a:r>
              <a:rPr lang="ru-RU" sz="1400" b="1" dirty="0"/>
              <a:t>контекста развития учащегося, установки на диалог культур, изучения</a:t>
            </a:r>
          </a:p>
          <a:p>
            <a:pPr marL="0" indent="0">
              <a:buNone/>
            </a:pPr>
            <a:r>
              <a:rPr lang="ru-RU" sz="1400" b="1" dirty="0"/>
              <a:t>традиций и ценностей, самобытности национальной культуры в контексте</a:t>
            </a:r>
          </a:p>
          <a:p>
            <a:pPr marL="0" indent="0">
              <a:buNone/>
            </a:pPr>
            <a:r>
              <a:rPr lang="ru-RU" sz="1400" b="1" dirty="0"/>
              <a:t>мировой</a:t>
            </a:r>
            <a:r>
              <a:rPr lang="ru-RU" sz="1400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3701983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9A4E57-1B3A-426E-87A7-5DAADBAEC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174"/>
            <a:ext cx="7886700" cy="1325563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Arial Black" panose="020B0A04020102020204" pitchFamily="34" charset="0"/>
              </a:rPr>
              <a:t>Образовательные стандарты  Методологическая основа: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33DBDD-DB9F-4D17-97BB-72773CEC5B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556792"/>
            <a:ext cx="7886700" cy="396044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ru-RU" sz="1400" b="1" dirty="0"/>
          </a:p>
          <a:p>
            <a:r>
              <a:rPr lang="ru-RU" sz="1400" b="1" dirty="0"/>
              <a:t>системно-деятельностный подход </a:t>
            </a:r>
          </a:p>
          <a:p>
            <a:r>
              <a:rPr lang="ru-RU" sz="1400" b="1" dirty="0"/>
              <a:t>культурологический подход </a:t>
            </a:r>
          </a:p>
          <a:p>
            <a:r>
              <a:rPr lang="ru-RU" sz="1400" b="1" dirty="0">
                <a:solidFill>
                  <a:srgbClr val="C00000"/>
                </a:solidFill>
              </a:rPr>
              <a:t>личностно ориентированный подход </a:t>
            </a:r>
            <a:r>
              <a:rPr lang="ru-RU" sz="1400" dirty="0"/>
              <a:t>(совокупность взглядов и способов проектирования и организации образовательного процесса, при которых </a:t>
            </a:r>
            <a:r>
              <a:rPr lang="ru-RU" sz="1400" b="1" dirty="0"/>
              <a:t>личность понимается как главное действующее лицо образовательного процесса; создание условий для развития личности в ее целостности, уникальности и автономности; обеспечение дифференциации и индивидуализации обучения, возможности выбора индивидуальной образовательной траектории в соответствии со способностями, потребностями, интересами, запросами учащихся</a:t>
            </a:r>
            <a:r>
              <a:rPr lang="ru-RU" sz="1400" dirty="0"/>
              <a:t>);</a:t>
            </a:r>
          </a:p>
          <a:p>
            <a:r>
              <a:rPr lang="ru-RU" sz="1400" b="1" dirty="0">
                <a:solidFill>
                  <a:srgbClr val="C00000"/>
                </a:solidFill>
              </a:rPr>
              <a:t>компетентностный подход</a:t>
            </a:r>
            <a:r>
              <a:rPr lang="ru-RU" sz="1400" b="1" dirty="0"/>
              <a:t> </a:t>
            </a:r>
            <a:r>
              <a:rPr lang="ru-RU" sz="1400" dirty="0"/>
              <a:t>(совокупность взглядов и способов проектирования и организации образовательного процесса, которые характеризуются </a:t>
            </a:r>
            <a:r>
              <a:rPr lang="ru-RU" sz="1400" b="1" dirty="0"/>
              <a:t>нацеленностью на формирование компетенций, направленных на подготовку к продолжению образования, универсальных учебных действий, усилением практической ориентированности учебной деятельности учащихся, использованием накопленного и созданием условий для формирования у учащихся социального опыта, в том числе в процессе самостоятельной деятельности</a:t>
            </a:r>
            <a:r>
              <a:rPr lang="ru-RU" sz="1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1653033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C1D13D-6AB3-48F9-A83A-8931E0439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82575"/>
            <a:ext cx="6700341" cy="4445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400" dirty="0">
                <a:latin typeface="Arial Black" panose="020B0A04020102020204" pitchFamily="34" charset="0"/>
              </a:rPr>
              <a:t>Выводы: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A9D1F0-E562-4D64-A59E-4758BF4C34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7584" y="1628799"/>
            <a:ext cx="3168352" cy="4548163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endParaRPr lang="ru-RU" b="1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b="1" dirty="0"/>
              <a:t>Образование –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b="1" dirty="0"/>
              <a:t>способ передачи подрастающим поколениям социального опыта: знаний о мире и способах деятельности, способов деятельности, опыта творческой деятельности и эмоционально-ценностного отношения к миру другим людям и себе;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ru-RU" b="1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b="1" dirty="0"/>
              <a:t>рассматривается как ценность, система, процесс и результат.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641172E-DEF2-49A8-BD8A-B439985EE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48066" y="1772816"/>
            <a:ext cx="3367284" cy="4404147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endParaRPr lang="be-BY" b="1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be-BY" b="1" dirty="0"/>
              <a:t>Современные подходы, применяемые в образовательном процессе (личностный, культурологический, компетентностный и другие)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be-BY" b="1" dirty="0"/>
              <a:t> определяют постановку целей образования, отбор общих принципов, содержание образования, организацию образовательного процесса и оценку образовательных результатов. </a:t>
            </a:r>
            <a:endParaRPr lang="ru-RU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1E8740-2320-4C16-95DA-AC7CED6EA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277813"/>
            <a:ext cx="7056785" cy="847725"/>
          </a:xfr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be-BY" sz="2800" i="1" dirty="0">
                <a:latin typeface="Arial Black" panose="020B0A04020102020204" pitchFamily="34" charset="0"/>
              </a:rPr>
              <a:t>Образование</a:t>
            </a:r>
            <a:r>
              <a:rPr lang="be-BY" sz="2800" dirty="0">
                <a:latin typeface="Arial Black" panose="020B0A04020102020204" pitchFamily="34" charset="0"/>
              </a:rPr>
              <a:t> – социокультурный феномен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596692-F500-4B5E-8A3D-8C932A69AD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3609" y="1700808"/>
            <a:ext cx="7056784" cy="4752528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800" b="1" dirty="0">
                <a:effectLst/>
              </a:rPr>
              <a:t>Основными функциями </a:t>
            </a:r>
            <a:r>
              <a:rPr lang="ru-RU" sz="1800" dirty="0">
                <a:effectLst/>
              </a:rPr>
              <a:t>образования в современном мире являются:</a:t>
            </a:r>
          </a:p>
          <a:p>
            <a:pPr marL="0" indent="0">
              <a:buNone/>
              <a:defRPr/>
            </a:pPr>
            <a:r>
              <a:rPr lang="ru-RU" sz="1800" dirty="0">
                <a:effectLst/>
              </a:rPr>
              <a:t>1. функция воспроизводства (трансляции) культуры и социокультурного опыта; </a:t>
            </a:r>
          </a:p>
          <a:p>
            <a:pPr marL="0" indent="0">
              <a:buNone/>
              <a:defRPr/>
            </a:pPr>
            <a:r>
              <a:rPr lang="ru-RU" sz="1800" dirty="0">
                <a:effectLst/>
              </a:rPr>
              <a:t>2. функция развития личности, общества в целом.</a:t>
            </a:r>
          </a:p>
          <a:p>
            <a:pPr>
              <a:defRPr/>
            </a:pPr>
            <a:endParaRPr lang="ru-RU" sz="1800" dirty="0">
              <a:effectLst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800" dirty="0">
                <a:effectLst/>
              </a:rPr>
              <a:t>Как социокультурный феномен </a:t>
            </a:r>
            <a:r>
              <a:rPr lang="ru-RU" sz="1800" b="1" dirty="0">
                <a:effectLst/>
              </a:rPr>
              <a:t>образование способствует: </a:t>
            </a:r>
          </a:p>
          <a:p>
            <a:pPr>
              <a:defRPr/>
            </a:pPr>
            <a:endParaRPr lang="ru-RU" sz="1800" dirty="0">
              <a:effectLst/>
            </a:endParaRPr>
          </a:p>
          <a:p>
            <a:pPr marL="0" indent="0">
              <a:buNone/>
              <a:defRPr/>
            </a:pPr>
            <a:r>
              <a:rPr lang="ru-RU" sz="1800" dirty="0">
                <a:effectLst/>
              </a:rPr>
              <a:t>1. вхождению человека в мир материальной и духовной культуры общества, </a:t>
            </a:r>
          </a:p>
          <a:p>
            <a:pPr marL="0" indent="0">
              <a:buNone/>
              <a:defRPr/>
            </a:pPr>
            <a:r>
              <a:rPr lang="ru-RU" sz="1800" dirty="0">
                <a:effectLst/>
              </a:rPr>
              <a:t>2. социализации личности и преемственности поколений, </a:t>
            </a:r>
          </a:p>
          <a:p>
            <a:pPr marL="0" indent="0">
              <a:buNone/>
              <a:defRPr/>
            </a:pPr>
            <a:r>
              <a:rPr lang="ru-RU" sz="1800" dirty="0">
                <a:effectLst/>
              </a:rPr>
              <a:t>3.формированию общественной и духовной жизни человека, </a:t>
            </a:r>
          </a:p>
          <a:p>
            <a:pPr marL="0" indent="0">
              <a:buNone/>
              <a:defRPr/>
            </a:pPr>
            <a:r>
              <a:rPr lang="ru-RU" sz="1800" dirty="0">
                <a:effectLst/>
              </a:rPr>
              <a:t>4.ускорению процесса развития как отдельной личности, так и общества в целом.</a:t>
            </a:r>
            <a:endParaRPr lang="ru-RU" sz="1800" b="1" i="1" dirty="0">
              <a:effectLst/>
            </a:endParaRP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4255ED-FCBF-484D-8277-D72B54BFBEF3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>
              <a:defRPr/>
            </a:pPr>
            <a:r>
              <a:rPr lang="be-BY" sz="3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Образование </a:t>
            </a:r>
            <a:br>
              <a:rPr lang="be-BY" sz="3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</a:br>
            <a:r>
              <a:rPr lang="be-BY" sz="31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как социокультурный феномен</a:t>
            </a:r>
            <a:br>
              <a:rPr lang="be-BY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C8305B-DED1-4ECA-BC34-66FBB2130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988840"/>
            <a:ext cx="7819898" cy="29523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endParaRPr lang="ru-RU" altLang="ru-RU" sz="2400" i="1" dirty="0">
              <a:latin typeface="Arial Black" panose="020B0A040201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altLang="ru-RU" sz="2400" i="1" dirty="0">
                <a:latin typeface="Arial Black" panose="020B0A04020102020204" pitchFamily="34" charset="0"/>
              </a:rPr>
              <a:t>Вопросы: </a:t>
            </a:r>
          </a:p>
          <a:p>
            <a:pPr>
              <a:defRPr/>
            </a:pPr>
            <a:r>
              <a:rPr lang="be-BY" sz="2400" i="1" dirty="0">
                <a:solidFill>
                  <a:srgbClr val="002060"/>
                </a:solidFill>
                <a:effectLst/>
              </a:rPr>
              <a:t>1. </a:t>
            </a:r>
            <a:r>
              <a:rPr lang="ru-RU" sz="2400" dirty="0">
                <a:solidFill>
                  <a:srgbClr val="002060"/>
                </a:solidFill>
                <a:effectLst/>
              </a:rPr>
              <a:t>Образование и образовательная деятельность</a:t>
            </a:r>
          </a:p>
          <a:p>
            <a:pPr>
              <a:defRPr/>
            </a:pPr>
            <a:r>
              <a:rPr lang="ru-RU" altLang="ru-RU" sz="2400" i="1" dirty="0">
                <a:solidFill>
                  <a:srgbClr val="002060"/>
                </a:solidFill>
                <a:effectLst/>
              </a:rPr>
              <a:t>2. </a:t>
            </a:r>
            <a:r>
              <a:rPr lang="ru-RU" sz="2400" dirty="0">
                <a:solidFill>
                  <a:srgbClr val="002060"/>
                </a:solidFill>
                <a:effectLst/>
              </a:rPr>
              <a:t>Функции образования в современном мире</a:t>
            </a:r>
          </a:p>
          <a:p>
            <a:pPr>
              <a:defRPr/>
            </a:pPr>
            <a:r>
              <a:rPr lang="ru-RU" altLang="ru-RU" sz="2400" i="1" dirty="0">
                <a:solidFill>
                  <a:srgbClr val="002060"/>
                </a:solidFill>
                <a:effectLst/>
              </a:rPr>
              <a:t>3. </a:t>
            </a:r>
            <a:r>
              <a:rPr lang="ru-RU" sz="2400" dirty="0">
                <a:solidFill>
                  <a:srgbClr val="002060"/>
                </a:solidFill>
                <a:effectLst/>
              </a:rPr>
              <a:t>Ценностная характеристика образования </a:t>
            </a:r>
          </a:p>
          <a:p>
            <a:pPr>
              <a:defRPr/>
            </a:pPr>
            <a:r>
              <a:rPr lang="ru-RU" altLang="ru-RU" sz="2400" i="1" dirty="0">
                <a:solidFill>
                  <a:srgbClr val="002060"/>
                </a:solidFill>
                <a:effectLst/>
              </a:rPr>
              <a:t>4. </a:t>
            </a:r>
            <a:r>
              <a:rPr lang="be-BY" sz="2400" dirty="0">
                <a:solidFill>
                  <a:srgbClr val="002060"/>
                </a:solidFill>
                <a:effectLst/>
              </a:rPr>
              <a:t>Основные современные подходы, применяемые в образовательном процессе</a:t>
            </a:r>
            <a:endParaRPr lang="ru-RU" altLang="ru-RU" sz="2400" i="1" dirty="0">
              <a:solidFill>
                <a:srgbClr val="002060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79912" y="5657671"/>
            <a:ext cx="46686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C00000"/>
                </a:solidFill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111669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1">
            <a:extLst>
              <a:ext uri="{FF2B5EF4-FFF2-40B4-BE49-F238E27FC236}">
                <a16:creationId xmlns:a16="http://schemas.microsoft.com/office/drawing/2014/main" id="{14AC87AB-FE8F-4B10-98C3-10F744A02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7" y="980729"/>
            <a:ext cx="6408713" cy="4539704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u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ru-RU" alt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ClrTx/>
              <a:buNone/>
            </a:pPr>
            <a:r>
              <a:rPr lang="ru-RU" altLang="ru-RU" sz="24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Образование</a:t>
            </a:r>
            <a:r>
              <a:rPr lang="ru-RU" altLang="ru-RU" sz="24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рассматривается как  </a:t>
            </a:r>
            <a:r>
              <a:rPr lang="ru-RU" altLang="ru-RU" sz="24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реальный целостный конкретно-исторический педагогический процесс,</a:t>
            </a:r>
            <a:r>
              <a:rPr lang="ru-RU" altLang="ru-RU" sz="24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ru-RU" altLang="ru-RU" sz="24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целенаправленно организуемый в социальных институтах </a:t>
            </a:r>
            <a:r>
              <a:rPr lang="ru-RU" altLang="ru-RU" sz="24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(семья, образовательные учреждения различного типа, культурно-воспитательных учреждениях и т.д.), </a:t>
            </a:r>
            <a:r>
              <a:rPr lang="ru-RU" altLang="ru-RU" sz="24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связанный с законами развития общественных отношений.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096258-A08A-4E6E-9EE2-A05AFFE3A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428038" cy="113982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800" dirty="0">
                <a:solidFill>
                  <a:srgbClr val="FF0000"/>
                </a:solidFill>
                <a:latin typeface="Arial Black" panose="020B0A04020102020204" pitchFamily="34" charset="0"/>
              </a:rPr>
              <a:t>Образование и образовательная деятельность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2CAAFD-52F8-485E-AEF5-8F9A31AE26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5576" y="1556793"/>
            <a:ext cx="3888432" cy="5023394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800" b="1" dirty="0"/>
              <a:t>Образование</a:t>
            </a:r>
            <a:r>
              <a:rPr lang="ru-RU" sz="1800" dirty="0"/>
              <a:t>      включает в себя  </a:t>
            </a:r>
            <a:r>
              <a:rPr lang="ru-RU" sz="1800" b="1" dirty="0"/>
              <a:t>обучение,  воспитание   и    развитие  </a:t>
            </a:r>
            <a:r>
              <a:rPr lang="ru-RU" sz="1800" dirty="0"/>
              <a:t>личности,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800" dirty="0"/>
              <a:t>*осуществляется в интересах личности , общества и государства,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800" dirty="0"/>
              <a:t>*направленно на интеллектуальное, духовно-нравственное, творческое, физическое и профессиональное развитие личности, удовлетворение ее образовательных потребностей и интересов,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800" dirty="0"/>
              <a:t>*его контентом является совокупность знаний, умений, навыков и компетенций определенного объема и сложности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2F1ED30-0EF6-45F7-8E9A-24E9680A23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48064" y="1556792"/>
            <a:ext cx="3240360" cy="5023394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800" b="1" dirty="0"/>
              <a:t>образовательная деятельность –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800" dirty="0"/>
              <a:t>деятельность</a:t>
            </a:r>
            <a:r>
              <a:rPr lang="ru-RU" sz="1800" b="1" dirty="0"/>
              <a:t> </a:t>
            </a:r>
            <a:r>
              <a:rPr lang="ru-RU" sz="1800" dirty="0"/>
              <a:t>по </a:t>
            </a:r>
            <a:r>
              <a:rPr lang="ru-RU" sz="1800" b="1" dirty="0"/>
              <a:t>обучению,  воспитанию и развитию, </a:t>
            </a:r>
            <a:r>
              <a:rPr lang="ru-RU" sz="1800" dirty="0"/>
              <a:t>осуществляемая учреждением образования, организацией, реализующей образовательные программы научно-ориентированного образования, иной организацией, индивидуальным предпринимателем, осуществляющими образовательную деятельность, в ходе реализации образовательных программ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D5DD0D-E665-43AC-9D6E-CB4E889BFB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87624" y="332656"/>
            <a:ext cx="6840760" cy="597666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ru-RU" sz="2800" b="1" dirty="0"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Основными функциями </a:t>
            </a:r>
            <a:r>
              <a:rPr lang="ru-RU" sz="2800" dirty="0">
                <a:solidFill>
                  <a:srgbClr val="FF0000"/>
                </a:solidFill>
                <a:effectLst/>
                <a:latin typeface="Arial Black" panose="020B0A04020102020204" pitchFamily="34" charset="0"/>
              </a:rPr>
              <a:t>образования в современном мире являются:</a:t>
            </a:r>
          </a:p>
          <a:p>
            <a:pPr marL="0" indent="0" algn="just">
              <a:lnSpc>
                <a:spcPct val="100000"/>
              </a:lnSpc>
              <a:buNone/>
              <a:defRPr/>
            </a:pPr>
            <a:r>
              <a:rPr lang="ru-RU" sz="2000" dirty="0">
                <a:effectLst/>
              </a:rPr>
              <a:t>1</a:t>
            </a:r>
            <a:r>
              <a:rPr lang="ru-RU" sz="2000" dirty="0">
                <a:solidFill>
                  <a:srgbClr val="FF0000"/>
                </a:solidFill>
                <a:effectLst/>
              </a:rPr>
              <a:t>. функция </a:t>
            </a:r>
            <a:r>
              <a:rPr lang="ru-RU" sz="2000" b="1" dirty="0">
                <a:solidFill>
                  <a:srgbClr val="FF0000"/>
                </a:solidFill>
                <a:effectLst/>
              </a:rPr>
              <a:t>воспроизводства (трансляции) культуры, знаний и социокультурного опыта </a:t>
            </a:r>
            <a:r>
              <a:rPr lang="ru-RU" sz="2000" dirty="0">
                <a:solidFill>
                  <a:srgbClr val="FF0000"/>
                </a:solidFill>
                <a:effectLst/>
              </a:rPr>
              <a:t>(</a:t>
            </a:r>
            <a:r>
              <a:rPr lang="ru-RU" sz="2000" dirty="0">
                <a:effectLst/>
              </a:rPr>
              <a:t>образование обеспечивает преемственность социального опыта, трансляцию знаний, умений, эстетических вкусов, норм морали, приемов выполнения работ и т.д.; закрепленный в знаниях, умениях и навыках опыт актуализирует в себе прошлое и содействует формированию будущего; образование обеспечивает усвоение ценностей современной ему господствующей культуры)</a:t>
            </a:r>
          </a:p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ru-RU" sz="2000" dirty="0">
                <a:effectLst/>
              </a:rPr>
              <a:t>2</a:t>
            </a:r>
            <a:r>
              <a:rPr lang="ru-RU" sz="2000" dirty="0">
                <a:solidFill>
                  <a:srgbClr val="FF0000"/>
                </a:solidFill>
                <a:effectLst/>
              </a:rPr>
              <a:t>. функция</a:t>
            </a:r>
            <a:r>
              <a:rPr lang="ru-RU" sz="2000" b="1" dirty="0">
                <a:solidFill>
                  <a:srgbClr val="FF0000"/>
                </a:solidFill>
                <a:effectLst/>
              </a:rPr>
              <a:t> развития личности, общества в целом</a:t>
            </a:r>
            <a:endParaRPr lang="ru-RU" sz="2000" dirty="0">
              <a:effectLst/>
            </a:endParaRPr>
          </a:p>
          <a:p>
            <a:pPr algn="just">
              <a:defRPr/>
            </a:pPr>
            <a:endParaRPr lang="ru-RU" sz="2400" dirty="0">
              <a:effectLst/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564E0DF8-0DA3-4F69-837A-C30085BC518D}"/>
              </a:ext>
            </a:extLst>
          </p:cNvPr>
          <p:cNvSpPr/>
          <p:nvPr/>
        </p:nvSpPr>
        <p:spPr>
          <a:xfrm>
            <a:off x="6300192" y="5085184"/>
            <a:ext cx="2210544" cy="11304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(как понимаете?)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74C562-2005-41DC-84D4-CEE90B5BA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/>
          <a:lstStyle/>
          <a:p>
            <a:pPr algn="ctr">
              <a:defRPr/>
            </a:pPr>
            <a:r>
              <a:rPr lang="ru-RU" dirty="0">
                <a:effectLst/>
                <a:latin typeface="Arial Black" panose="020B0A04020102020204" pitchFamily="34" charset="0"/>
              </a:rPr>
              <a:t>Функции образования 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2AF303-0504-4682-9BC7-2923DDCCBB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616" y="1033723"/>
            <a:ext cx="6984775" cy="524304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AutoNum type="arabicParenR"/>
              <a:defRPr/>
            </a:pPr>
            <a:r>
              <a:rPr lang="ru-RU" sz="1600" b="1" dirty="0">
                <a:effectLst/>
              </a:rPr>
              <a:t>трансляция знаний и социального опыта </a:t>
            </a:r>
            <a:r>
              <a:rPr lang="ru-RU" sz="1600" dirty="0">
                <a:effectLst/>
              </a:rPr>
              <a:t>от </a:t>
            </a:r>
          </a:p>
          <a:p>
            <a:pPr marL="0" indent="0">
              <a:buNone/>
              <a:defRPr/>
            </a:pPr>
            <a:r>
              <a:rPr lang="ru-RU" sz="1600" dirty="0">
                <a:effectLst/>
              </a:rPr>
              <a:t>поколения к поколению (трансляционная),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600" dirty="0">
                <a:effectLst/>
              </a:rPr>
              <a:t>2) </a:t>
            </a:r>
            <a:r>
              <a:rPr lang="ru-RU" sz="1600" b="1" dirty="0">
                <a:effectLst/>
              </a:rPr>
              <a:t>ценностно-ориентировочная,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600" dirty="0">
                <a:effectLst/>
              </a:rPr>
              <a:t>3) </a:t>
            </a:r>
            <a:r>
              <a:rPr lang="ru-RU" sz="1600" b="1" dirty="0">
                <a:effectLst/>
              </a:rPr>
              <a:t>гуманистическая</a:t>
            </a:r>
            <a:r>
              <a:rPr lang="ru-RU" sz="1600" dirty="0">
                <a:effectLst/>
              </a:rPr>
              <a:t> (</a:t>
            </a:r>
            <a:r>
              <a:rPr lang="ru-RU" sz="1600" dirty="0" err="1">
                <a:effectLst/>
              </a:rPr>
              <a:t>человекообразующая</a:t>
            </a:r>
            <a:r>
              <a:rPr lang="ru-RU" sz="1600" dirty="0">
                <a:effectLst/>
              </a:rPr>
              <a:t>),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600" dirty="0">
                <a:effectLst/>
              </a:rPr>
              <a:t> 4) </a:t>
            </a:r>
            <a:r>
              <a:rPr lang="ru-RU" sz="1600" b="1" dirty="0">
                <a:effectLst/>
              </a:rPr>
              <a:t>адаптационная</a:t>
            </a:r>
            <a:r>
              <a:rPr lang="ru-RU" sz="1600" dirty="0">
                <a:effectLst/>
              </a:rPr>
              <a:t>.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ru-RU" sz="1600" dirty="0">
              <a:effectLst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600" b="1" dirty="0">
                <a:effectLst/>
                <a:latin typeface="Arial Black" panose="020B0A04020102020204" pitchFamily="34" charset="0"/>
              </a:rPr>
              <a:t>Относительно роли образования в структуре общества выделяют функции: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600" dirty="0">
                <a:effectLst/>
              </a:rPr>
              <a:t>1) </a:t>
            </a:r>
            <a:r>
              <a:rPr lang="ru-RU" sz="1600" b="1" dirty="0">
                <a:effectLst/>
              </a:rPr>
              <a:t>социальная</a:t>
            </a:r>
            <a:r>
              <a:rPr lang="ru-RU" sz="1600" dirty="0">
                <a:effectLst/>
              </a:rPr>
              <a:t> (воспроизведение социальной структуры общества),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600" dirty="0">
                <a:effectLst/>
              </a:rPr>
              <a:t>2) </a:t>
            </a:r>
            <a:r>
              <a:rPr lang="ru-RU" sz="1600" b="1" dirty="0">
                <a:effectLst/>
              </a:rPr>
              <a:t>профессиональная</a:t>
            </a:r>
            <a:r>
              <a:rPr lang="ru-RU" sz="1600" dirty="0">
                <a:effectLst/>
              </a:rPr>
              <a:t> (подготовка членов общества к выполнению определённой профессиональной деятельности),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600" dirty="0">
                <a:effectLst/>
              </a:rPr>
              <a:t>3) </a:t>
            </a:r>
            <a:r>
              <a:rPr lang="ru-RU" sz="1600" b="1" dirty="0">
                <a:effectLst/>
              </a:rPr>
              <a:t>гуманистическая </a:t>
            </a:r>
            <a:r>
              <a:rPr lang="ru-RU" sz="1600" dirty="0">
                <a:effectLst/>
              </a:rPr>
              <a:t>(передача культуры и знаний новым поколениям),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600" dirty="0">
                <a:effectLst/>
              </a:rPr>
              <a:t>4) </a:t>
            </a:r>
            <a:r>
              <a:rPr lang="ru-RU" sz="1600" b="1" dirty="0">
                <a:effectLst/>
              </a:rPr>
              <a:t>идеологическая</a:t>
            </a:r>
            <a:r>
              <a:rPr lang="ru-RU" sz="1600" dirty="0">
                <a:effectLst/>
              </a:rPr>
              <a:t> (формирование у подрастающего поколения идейной направленности, жизненной позиции).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1600" dirty="0">
                <a:effectLst/>
              </a:rPr>
              <a:t>+ </a:t>
            </a:r>
            <a:r>
              <a:rPr lang="ru-RU" sz="1600" dirty="0">
                <a:solidFill>
                  <a:schemeClr val="tx1"/>
                </a:solidFill>
                <a:effectLst/>
              </a:rPr>
              <a:t>5) </a:t>
            </a:r>
            <a:r>
              <a:rPr lang="ru-RU" sz="1600" b="1" dirty="0">
                <a:solidFill>
                  <a:schemeClr val="tx1"/>
                </a:solidFill>
                <a:effectLst/>
              </a:rPr>
              <a:t>моральная</a:t>
            </a:r>
            <a:r>
              <a:rPr lang="ru-RU" sz="1600" dirty="0">
                <a:solidFill>
                  <a:schemeClr val="tx1"/>
                </a:solidFill>
                <a:effectLst/>
              </a:rPr>
              <a:t>, (освоение норм морали), + 6) </a:t>
            </a:r>
            <a:r>
              <a:rPr lang="ru-RU" sz="1600" b="1" dirty="0">
                <a:solidFill>
                  <a:schemeClr val="tx1"/>
                </a:solidFill>
                <a:effectLst/>
              </a:rPr>
              <a:t>политическая</a:t>
            </a:r>
            <a:r>
              <a:rPr lang="ru-RU" sz="1600" dirty="0">
                <a:solidFill>
                  <a:schemeClr val="tx1"/>
                </a:solidFill>
                <a:effectLst/>
              </a:rPr>
              <a:t> (воспитание политической культуры, умения анализировать).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11F5A38F-BBA7-4B1C-95C8-1D404FA0F9D5}"/>
              </a:ext>
            </a:extLst>
          </p:cNvPr>
          <p:cNvSpPr/>
          <p:nvPr/>
        </p:nvSpPr>
        <p:spPr>
          <a:xfrm>
            <a:off x="5652120" y="1085481"/>
            <a:ext cx="2808287" cy="7921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Л.М. Коган 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F26CF431-CFF9-4C75-BEDA-8FFEF604FF8C}"/>
              </a:ext>
            </a:extLst>
          </p:cNvPr>
          <p:cNvSpPr/>
          <p:nvPr/>
        </p:nvSpPr>
        <p:spPr>
          <a:xfrm>
            <a:off x="6235575" y="2043346"/>
            <a:ext cx="2674937" cy="790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err="1"/>
              <a:t>П.О.Кенкманн</a:t>
            </a:r>
            <a:r>
              <a:rPr lang="ru-RU" dirty="0"/>
              <a:t> </a:t>
            </a: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633DE625-6C1B-46BA-82C0-5D2B462C7B90}"/>
              </a:ext>
            </a:extLst>
          </p:cNvPr>
          <p:cNvSpPr/>
          <p:nvPr/>
        </p:nvSpPr>
        <p:spPr>
          <a:xfrm>
            <a:off x="5953000" y="5880685"/>
            <a:ext cx="2957512" cy="7921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В.Т. Лисовский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607F6C-EDAC-4CB3-BAA2-F6ACFE5C3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92696"/>
            <a:ext cx="7920879" cy="175296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ru-RU" sz="2700" dirty="0">
                <a:effectLst/>
                <a:latin typeface="Arial Black" panose="020B0A04020102020204" pitchFamily="34" charset="0"/>
              </a:rPr>
            </a:br>
            <a:r>
              <a:rPr lang="ru-RU" sz="2700" dirty="0">
                <a:effectLst/>
                <a:latin typeface="Arial Black" panose="020B0A04020102020204" pitchFamily="34" charset="0"/>
              </a:rPr>
              <a:t>функции, </a:t>
            </a:r>
            <a:r>
              <a:rPr lang="ru-RU" sz="2700" dirty="0">
                <a:latin typeface="Arial Black" panose="020B0A04020102020204" pitchFamily="34" charset="0"/>
              </a:rPr>
              <a:t>обусловленные </a:t>
            </a:r>
            <a:r>
              <a:rPr lang="ru-RU" sz="2700" b="1" dirty="0">
                <a:latin typeface="Arial Black" panose="020B0A04020102020204" pitchFamily="34" charset="0"/>
              </a:rPr>
              <a:t>влиянием образования на развитие  экономики, социальной и духовной культуры и т.д. общества в целом:</a:t>
            </a:r>
            <a:br>
              <a:rPr lang="ru-RU" sz="2700" b="1" dirty="0">
                <a:latin typeface="Arial Black" panose="020B0A04020102020204" pitchFamily="34" charset="0"/>
              </a:rPr>
            </a:br>
            <a:endParaRPr lang="ru-RU" sz="27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42E450-6494-4E1E-8421-0D57D4BC83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3609" y="1556792"/>
            <a:ext cx="7056784" cy="502339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endParaRPr lang="ru-RU" sz="2000" dirty="0">
              <a:effectLst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2000" dirty="0">
                <a:effectLst/>
              </a:rPr>
              <a:t>1) экономическая (профессионально-экономическая/ профессионально-образовательная),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2000" dirty="0">
                <a:effectLst/>
              </a:rPr>
              <a:t>2) социальная,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2000" dirty="0">
                <a:effectLst/>
              </a:rPr>
              <a:t>+3) культурно-гуманистическая,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2000" dirty="0">
                <a:effectLst/>
              </a:rPr>
              <a:t>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2000" dirty="0">
                <a:effectLst/>
              </a:rPr>
              <a:t>+ 4) гуманистическая,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2000" dirty="0">
                <a:effectLst/>
              </a:rPr>
              <a:t>+5) политико-воспитательная,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2000" dirty="0">
                <a:effectLst/>
              </a:rPr>
              <a:t>+6) культурно-воспитательная функции.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ru-RU" sz="2000" dirty="0">
              <a:effectLst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ru-RU" sz="2000" dirty="0">
              <a:effectLst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2000" dirty="0">
                <a:effectLst/>
              </a:rPr>
              <a:t>	Существуют и другие подходы к определению функциональной структуры образования</a:t>
            </a:r>
            <a:endParaRPr lang="ru-RU" sz="2000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D17BBCE4-6B73-401C-8540-28AB259D0B79}"/>
              </a:ext>
            </a:extLst>
          </p:cNvPr>
          <p:cNvSpPr/>
          <p:nvPr/>
        </p:nvSpPr>
        <p:spPr>
          <a:xfrm>
            <a:off x="5508004" y="2492896"/>
            <a:ext cx="2592388" cy="7207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А.В. </a:t>
            </a:r>
            <a:r>
              <a:rPr lang="ru-RU" dirty="0" err="1"/>
              <a:t>Кооп</a:t>
            </a:r>
            <a:r>
              <a:rPr lang="ru-RU" dirty="0"/>
              <a:t> 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EB039DAB-D165-4ECE-B982-C22019DFFF46}"/>
              </a:ext>
            </a:extLst>
          </p:cNvPr>
          <p:cNvSpPr/>
          <p:nvPr/>
        </p:nvSpPr>
        <p:spPr>
          <a:xfrm>
            <a:off x="5796136" y="3735858"/>
            <a:ext cx="2957513" cy="12384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Ф.Р. </a:t>
            </a:r>
            <a:r>
              <a:rPr lang="ru-RU" dirty="0" err="1"/>
              <a:t>Филлипов</a:t>
            </a:r>
            <a:r>
              <a:rPr lang="ru-RU" dirty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295CAC-37A6-4A37-ABC4-EF2CA9327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2008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be-BY" sz="2800" dirty="0">
                <a:solidFill>
                  <a:srgbClr val="C00000"/>
                </a:solidFill>
                <a:latin typeface="Arial Black" panose="020B0A04020102020204" pitchFamily="34" charset="0"/>
              </a:rPr>
              <a:t>Образование – социокультурный феномен</a:t>
            </a:r>
            <a:endParaRPr lang="ru-RU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E3A68B-7D7E-4F41-BCA8-15DF7B5700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23628" y="1556792"/>
            <a:ext cx="6696744" cy="50405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ru-RU" sz="2000" dirty="0">
                <a:solidFill>
                  <a:srgbClr val="C00000"/>
                </a:solidFill>
                <a:effectLst/>
              </a:rPr>
              <a:t>Как социокультурный феномен </a:t>
            </a:r>
            <a:r>
              <a:rPr lang="ru-RU" sz="2000" b="1" dirty="0">
                <a:solidFill>
                  <a:srgbClr val="C00000"/>
                </a:solidFill>
                <a:effectLst/>
                <a:latin typeface="Arial Black" panose="020B0A04020102020204" pitchFamily="34" charset="0"/>
              </a:rPr>
              <a:t>образование способствует: </a:t>
            </a:r>
          </a:p>
          <a:p>
            <a:pPr>
              <a:defRPr/>
            </a:pPr>
            <a:endParaRPr lang="ru-RU" sz="2000" b="1" dirty="0">
              <a:solidFill>
                <a:srgbClr val="C00000"/>
              </a:solidFill>
              <a:effectLst/>
            </a:endParaRPr>
          </a:p>
          <a:p>
            <a:pPr>
              <a:defRPr/>
            </a:pPr>
            <a:r>
              <a:rPr lang="ru-RU" sz="2000" b="1" dirty="0">
                <a:solidFill>
                  <a:srgbClr val="C00000"/>
                </a:solidFill>
                <a:effectLst/>
              </a:rPr>
              <a:t>1. вхождению человека в мир материальной и духовной культуры общества, </a:t>
            </a:r>
          </a:p>
          <a:p>
            <a:pPr>
              <a:defRPr/>
            </a:pPr>
            <a:endParaRPr lang="ru-RU" sz="2000" b="1" dirty="0">
              <a:solidFill>
                <a:srgbClr val="C00000"/>
              </a:solidFill>
              <a:effectLst/>
            </a:endParaRPr>
          </a:p>
          <a:p>
            <a:pPr>
              <a:defRPr/>
            </a:pPr>
            <a:r>
              <a:rPr lang="ru-RU" sz="2000" b="1" dirty="0">
                <a:solidFill>
                  <a:srgbClr val="C00000"/>
                </a:solidFill>
                <a:effectLst/>
              </a:rPr>
              <a:t>2. социализации личности и преемственности поколений, </a:t>
            </a:r>
          </a:p>
          <a:p>
            <a:pPr>
              <a:defRPr/>
            </a:pPr>
            <a:endParaRPr lang="ru-RU" sz="2000" b="1" dirty="0">
              <a:solidFill>
                <a:srgbClr val="C00000"/>
              </a:solidFill>
              <a:effectLst/>
            </a:endParaRPr>
          </a:p>
          <a:p>
            <a:pPr>
              <a:defRPr/>
            </a:pPr>
            <a:r>
              <a:rPr lang="ru-RU" sz="2000" b="1" dirty="0">
                <a:solidFill>
                  <a:srgbClr val="C00000"/>
                </a:solidFill>
                <a:effectLst/>
              </a:rPr>
              <a:t>3. формированию общественной и духовной жизни человека, </a:t>
            </a:r>
          </a:p>
          <a:p>
            <a:pPr>
              <a:defRPr/>
            </a:pPr>
            <a:endParaRPr lang="ru-RU" sz="2000" b="1" dirty="0">
              <a:solidFill>
                <a:srgbClr val="C00000"/>
              </a:solidFill>
              <a:effectLst/>
            </a:endParaRPr>
          </a:p>
          <a:p>
            <a:pPr>
              <a:defRPr/>
            </a:pPr>
            <a:r>
              <a:rPr lang="ru-RU" sz="2000" b="1" dirty="0">
                <a:solidFill>
                  <a:srgbClr val="C00000"/>
                </a:solidFill>
                <a:effectLst/>
              </a:rPr>
              <a:t>4. ускорению процесса развития как отдельной личности, так и общества в целом.</a:t>
            </a:r>
            <a:endParaRPr lang="ru-RU" sz="2000" b="1" i="1" dirty="0">
              <a:solidFill>
                <a:srgbClr val="C00000"/>
              </a:solidFill>
              <a:effectLst/>
            </a:endParaRP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1960</TotalTime>
  <Words>3196</Words>
  <Application>Microsoft Office PowerPoint</Application>
  <PresentationFormat>Экран (4:3)</PresentationFormat>
  <Paragraphs>356</Paragraphs>
  <Slides>34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3" baseType="lpstr">
      <vt:lpstr>Arial</vt:lpstr>
      <vt:lpstr>Arial Black</vt:lpstr>
      <vt:lpstr>Calibri</vt:lpstr>
      <vt:lpstr>Calibri Light</vt:lpstr>
      <vt:lpstr>Segoe UI Black</vt:lpstr>
      <vt:lpstr>Times New Roman</vt:lpstr>
      <vt:lpstr>Verdana</vt:lpstr>
      <vt:lpstr>Wingdings</vt:lpstr>
      <vt:lpstr>Тема Office</vt:lpstr>
      <vt:lpstr>           Раздел 1  Тема 5.   Образование как социокультурный феномен  </vt:lpstr>
      <vt:lpstr> Образование как социокультурный феномен </vt:lpstr>
      <vt:lpstr>Литература:</vt:lpstr>
      <vt:lpstr>Презентация PowerPoint</vt:lpstr>
      <vt:lpstr>Образование и образовательная деятельность</vt:lpstr>
      <vt:lpstr>Презентация PowerPoint</vt:lpstr>
      <vt:lpstr>Функции образования </vt:lpstr>
      <vt:lpstr> функции, обусловленные влиянием образования на развитие  экономики, социальной и духовной культуры и т.д. общества в целом: </vt:lpstr>
      <vt:lpstr>Образование – социокультурный феномен</vt:lpstr>
      <vt:lpstr>образование рассматривается как: </vt:lpstr>
      <vt:lpstr>Презентация PowerPoint</vt:lpstr>
      <vt:lpstr>Образование как система</vt:lpstr>
      <vt:lpstr>Образование как процесс </vt:lpstr>
      <vt:lpstr>Презентация PowerPoint</vt:lpstr>
      <vt:lpstr>Основные подходы,  применяемые в современном образовательном процессе</vt:lpstr>
      <vt:lpstr>Системный подход  к организации педагогического процесса </vt:lpstr>
      <vt:lpstr>Педагогические системы:</vt:lpstr>
      <vt:lpstr>Системный подход в образовательном процессе </vt:lpstr>
      <vt:lpstr>системно-деятельностный подход </vt:lpstr>
      <vt:lpstr>Личностный подход  (личностно-ориентированное образование) </vt:lpstr>
      <vt:lpstr>Личностный подход  (личностно-ориентированное образование) </vt:lpstr>
      <vt:lpstr>Культурологический подход</vt:lpstr>
      <vt:lpstr>Культурологический подход</vt:lpstr>
      <vt:lpstr>Компетентностный подход к трактовке и формированию образования</vt:lpstr>
      <vt:lpstr>Согласно компетентностному подходу </vt:lpstr>
      <vt:lpstr>Принципы  компетентностного подхода</vt:lpstr>
      <vt:lpstr>В исследованиях А.В.Хуторского </vt:lpstr>
      <vt:lpstr>Презентация PowerPoint</vt:lpstr>
      <vt:lpstr> Кодекс Республики Беларусь ОБ ОБРАЗОВАНИИ (вступил в силу 13 января 2011 г. № 243-з)  ряд изменений, в том числе :  (ЗАКОН РЕСПУБЛИКИ БЕЛАРУСЬ 14 января 2022 г. № 154-З  Об изменении Кодекса Республики Беларусь об образовании  (вступил в силу 1 сентября2022 г.)  Образование – обучение и воспитание  в интересах личности, общества и государства,  направленные на интеллектуальное, духовно-нравственное, творческое, физическое и профессиональное развитие личности, удовлетворение ее образовательных потребностей и интересов, а также совокупность приобретенных знаний, умений, навыков и компетенций определенного объема и сложности  Основные требования к организации образовательного процесса:  * обеспечение качества образования; * компетентностный подход; *  охрана жизни и здоровья обучающихся;  * др. </vt:lpstr>
      <vt:lpstr>Образовательные стандарты  Методологическая основа:</vt:lpstr>
      <vt:lpstr>Образовательные стандарты  Методологическая основа:</vt:lpstr>
      <vt:lpstr>Выводы: </vt:lpstr>
      <vt:lpstr>Образование – социокультурный феномен</vt:lpstr>
      <vt:lpstr>Образование  как социокультурный феномен </vt:lpstr>
    </vt:vector>
  </TitlesOfParts>
  <Company>VashAdmin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Методология педагогики и методы педагогических  исследований</dc:title>
  <dc:creator>User</dc:creator>
  <cp:lastModifiedBy>Татьяна Кузьминич</cp:lastModifiedBy>
  <cp:revision>185</cp:revision>
  <dcterms:created xsi:type="dcterms:W3CDTF">2016-12-08T09:31:31Z</dcterms:created>
  <dcterms:modified xsi:type="dcterms:W3CDTF">2025-04-12T10:57:01Z</dcterms:modified>
</cp:coreProperties>
</file>