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notesMasterIdLst>
    <p:notesMasterId r:id="rId28"/>
  </p:notesMasterIdLst>
  <p:sldIdLst>
    <p:sldId id="256" r:id="rId2"/>
    <p:sldId id="257" r:id="rId3"/>
    <p:sldId id="493" r:id="rId4"/>
    <p:sldId id="416" r:id="rId5"/>
    <p:sldId id="495" r:id="rId6"/>
    <p:sldId id="497" r:id="rId7"/>
    <p:sldId id="455" r:id="rId8"/>
    <p:sldId id="498" r:id="rId9"/>
    <p:sldId id="502" r:id="rId10"/>
    <p:sldId id="503" r:id="rId11"/>
    <p:sldId id="456" r:id="rId12"/>
    <p:sldId id="457" r:id="rId13"/>
    <p:sldId id="459" r:id="rId14"/>
    <p:sldId id="460" r:id="rId15"/>
    <p:sldId id="462" r:id="rId16"/>
    <p:sldId id="489" r:id="rId17"/>
    <p:sldId id="463" r:id="rId18"/>
    <p:sldId id="470" r:id="rId19"/>
    <p:sldId id="471" r:id="rId20"/>
    <p:sldId id="512" r:id="rId21"/>
    <p:sldId id="513" r:id="rId22"/>
    <p:sldId id="515" r:id="rId23"/>
    <p:sldId id="518" r:id="rId24"/>
    <p:sldId id="519" r:id="rId25"/>
    <p:sldId id="522" r:id="rId26"/>
    <p:sldId id="523" r:id="rId27"/>
  </p:sldIdLst>
  <p:sldSz cx="12192000" cy="6858000"/>
  <p:notesSz cx="9882188" cy="676116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8423EA86-8E6A-422D-B822-020A2A1343B2}">
          <p14:sldIdLst>
            <p14:sldId id="256"/>
            <p14:sldId id="257"/>
            <p14:sldId id="493"/>
            <p14:sldId id="416"/>
            <p14:sldId id="495"/>
            <p14:sldId id="497"/>
            <p14:sldId id="455"/>
            <p14:sldId id="498"/>
            <p14:sldId id="502"/>
            <p14:sldId id="503"/>
            <p14:sldId id="456"/>
            <p14:sldId id="457"/>
            <p14:sldId id="459"/>
            <p14:sldId id="460"/>
            <p14:sldId id="462"/>
            <p14:sldId id="489"/>
            <p14:sldId id="463"/>
            <p14:sldId id="470"/>
            <p14:sldId id="471"/>
            <p14:sldId id="512"/>
            <p14:sldId id="513"/>
            <p14:sldId id="515"/>
            <p14:sldId id="518"/>
            <p14:sldId id="519"/>
            <p14:sldId id="522"/>
            <p14:sldId id="523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6BB16"/>
    <a:srgbClr val="FAC22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9359" autoAdjust="0"/>
  </p:normalViewPr>
  <p:slideViewPr>
    <p:cSldViewPr snapToGrid="0">
      <p:cViewPr varScale="1">
        <p:scale>
          <a:sx n="91" d="100"/>
          <a:sy n="91" d="100"/>
        </p:scale>
        <p:origin x="102" y="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282281" cy="33923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5597620" y="0"/>
            <a:ext cx="4282281" cy="33923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ACD8610-1C3D-43F5-89A9-86AB567CD42E}" type="datetimeFigureOut">
              <a:rPr lang="ru-RU" smtClean="0"/>
              <a:pPr/>
              <a:t>12.04.2025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911475" y="844550"/>
            <a:ext cx="4059238" cy="22828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988220" y="3253810"/>
            <a:ext cx="7905750" cy="266220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1" y="6421932"/>
            <a:ext cx="4282281" cy="3392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5597620" y="6421932"/>
            <a:ext cx="4282281" cy="3392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162EDC9-606C-45D4-A142-1169FF8C16F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251759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2911475" y="844550"/>
            <a:ext cx="4059238" cy="2282825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162EDC9-606C-45D4-A142-1169FF8C16F3}" type="slidenum">
              <a:rPr lang="ru-RU" smtClean="0"/>
              <a:pPr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1518462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2911475" y="844550"/>
            <a:ext cx="4059238" cy="2282825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162EDC9-606C-45D4-A142-1169FF8C16F3}" type="slidenum">
              <a:rPr lang="ru-RU" smtClean="0"/>
              <a:pPr/>
              <a:t>26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151846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14400" y="2130428"/>
            <a:ext cx="103632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86593-81C0-4BBF-B01E-B127C8AAA53B}" type="datetimeFigureOut">
              <a:rPr lang="ru-RU" smtClean="0"/>
              <a:pPr/>
              <a:t>12.04.2025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B4B1E-3AE6-4A71-914A-0DB55F66A40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811860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86593-81C0-4BBF-B01E-B127C8AAA53B}" type="datetimeFigureOut">
              <a:rPr lang="ru-RU" smtClean="0"/>
              <a:pPr/>
              <a:t>12.04.2025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B4B1E-3AE6-4A71-914A-0DB55F66A40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918403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11785600" y="274641"/>
            <a:ext cx="36576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12800" y="274641"/>
            <a:ext cx="107696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86593-81C0-4BBF-B01E-B127C8AAA53B}" type="datetimeFigureOut">
              <a:rPr lang="ru-RU" smtClean="0"/>
              <a:pPr/>
              <a:t>12.04.2025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B4B1E-3AE6-4A71-914A-0DB55F66A40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039146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86593-81C0-4BBF-B01E-B127C8AAA53B}" type="datetimeFigureOut">
              <a:rPr lang="ru-RU" smtClean="0"/>
              <a:pPr/>
              <a:t>12.04.2025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B4B1E-3AE6-4A71-914A-0DB55F66A40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853102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3084" y="4406903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86593-81C0-4BBF-B01E-B127C8AAA53B}" type="datetimeFigureOut">
              <a:rPr lang="ru-RU" smtClean="0"/>
              <a:pPr/>
              <a:t>12.04.2025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B4B1E-3AE6-4A71-914A-0DB55F66A40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683811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12800" y="1600203"/>
            <a:ext cx="7213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229600" y="1600203"/>
            <a:ext cx="7213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86593-81C0-4BBF-B01E-B127C8AAA53B}" type="datetimeFigureOut">
              <a:rPr lang="ru-RU" smtClean="0"/>
              <a:pPr/>
              <a:t>12.04.2025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B4B1E-3AE6-4A71-914A-0DB55F66A40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184726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93369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93369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86593-81C0-4BBF-B01E-B127C8AAA53B}" type="datetimeFigureOut">
              <a:rPr lang="ru-RU" smtClean="0"/>
              <a:pPr/>
              <a:t>12.04.2025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B4B1E-3AE6-4A71-914A-0DB55F66A40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021419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86593-81C0-4BBF-B01E-B127C8AAA53B}" type="datetimeFigureOut">
              <a:rPr lang="ru-RU" smtClean="0"/>
              <a:pPr/>
              <a:t>12.04.2025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B4B1E-3AE6-4A71-914A-0DB55F66A40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850626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86593-81C0-4BBF-B01E-B127C8AAA53B}" type="datetimeFigureOut">
              <a:rPr lang="ru-RU" smtClean="0"/>
              <a:pPr/>
              <a:t>12.04.2025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B4B1E-3AE6-4A71-914A-0DB55F66A40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778880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2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766733" y="27305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2" y="1435103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86593-81C0-4BBF-B01E-B127C8AAA53B}" type="datetimeFigureOut">
              <a:rPr lang="ru-RU" smtClean="0"/>
              <a:pPr/>
              <a:t>12.04.2025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B4B1E-3AE6-4A71-914A-0DB55F66A40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61195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86593-81C0-4BBF-B01E-B127C8AAA53B}" type="datetimeFigureOut">
              <a:rPr lang="ru-RU" smtClean="0"/>
              <a:pPr/>
              <a:t>12.04.2025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B4B1E-3AE6-4A71-914A-0DB55F66A40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165995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0000">
              <a:schemeClr val="accent1">
                <a:tint val="66000"/>
                <a:satMod val="160000"/>
                <a:alpha val="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600203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09600" y="635635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086593-81C0-4BBF-B01E-B127C8AAA53B}" type="datetimeFigureOut">
              <a:rPr lang="ru-RU" smtClean="0"/>
              <a:pPr/>
              <a:t>12.04.2025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165600" y="6356353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737600" y="635635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AB4B1E-3AE6-4A71-914A-0DB55F66A40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956252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sv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biblioclub.ru/index.php?page=book&amp;id=485784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69888" y="1408386"/>
            <a:ext cx="10252223" cy="2709175"/>
          </a:xfrm>
          <a:ln w="57150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br>
              <a:rPr lang="ru-RU" sz="3600" b="1" dirty="0"/>
            </a:br>
            <a:r>
              <a:rPr lang="ru-RU" sz="2000" b="1" dirty="0">
                <a:latin typeface="Arial Black" panose="020B0A04020102020204" pitchFamily="34" charset="0"/>
              </a:rPr>
              <a:t>Раздел 4. </a:t>
            </a:r>
            <a:br>
              <a:rPr lang="ru-RU" sz="2000" b="1" dirty="0">
                <a:latin typeface="Arial Black" panose="020B0A04020102020204" pitchFamily="34" charset="0"/>
              </a:rPr>
            </a:br>
            <a:br>
              <a:rPr lang="ru-RU" sz="2000" b="1" dirty="0">
                <a:latin typeface="Arial Black" panose="020B0A04020102020204" pitchFamily="34" charset="0"/>
              </a:rPr>
            </a:br>
            <a:r>
              <a:rPr lang="ru-RU" sz="2400" b="1" dirty="0">
                <a:latin typeface="Arial Black" panose="020B0A04020102020204" pitchFamily="34" charset="0"/>
              </a:rPr>
              <a:t>Тема 4. </a:t>
            </a:r>
            <a:br>
              <a:rPr lang="ru-RU" sz="4000" b="1" dirty="0"/>
            </a:br>
            <a:r>
              <a:rPr lang="ru-RU" sz="3200" b="1" dirty="0">
                <a:latin typeface="Arial Black" panose="020B0A04020102020204" pitchFamily="34" charset="0"/>
              </a:rPr>
              <a:t>Личность обучающегося </a:t>
            </a:r>
            <a:br>
              <a:rPr lang="ru-RU" sz="3200" b="1" dirty="0">
                <a:latin typeface="Arial Black" panose="020B0A04020102020204" pitchFamily="34" charset="0"/>
              </a:rPr>
            </a:br>
            <a:r>
              <a:rPr lang="ru-RU" sz="3200" b="1" dirty="0">
                <a:latin typeface="Arial Black" panose="020B0A04020102020204" pitchFamily="34" charset="0"/>
              </a:rPr>
              <a:t>как субъекта образования и развития</a:t>
            </a:r>
            <a:br>
              <a:rPr lang="ru-RU" sz="4000" dirty="0"/>
            </a:br>
            <a:endParaRPr lang="ru-RU" sz="4000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463141" y="5318234"/>
            <a:ext cx="6713991" cy="1177159"/>
          </a:xfrm>
        </p:spPr>
        <p:txBody>
          <a:bodyPr>
            <a:normAutofit/>
          </a:bodyPr>
          <a:lstStyle/>
          <a:p>
            <a:pPr algn="r"/>
            <a:r>
              <a:rPr lang="ru-RU" sz="2000" b="1" dirty="0" err="1">
                <a:solidFill>
                  <a:schemeClr val="tx1"/>
                </a:solidFill>
              </a:rPr>
              <a:t>Кузьминич</a:t>
            </a:r>
            <a:r>
              <a:rPr lang="ru-RU" sz="2000" b="1" dirty="0">
                <a:solidFill>
                  <a:schemeClr val="tx1"/>
                </a:solidFill>
              </a:rPr>
              <a:t> Татьяна Васильевна, </a:t>
            </a:r>
          </a:p>
          <a:p>
            <a:pPr algn="r"/>
            <a:r>
              <a:rPr lang="ru-RU" sz="2000" b="1" dirty="0">
                <a:solidFill>
                  <a:schemeClr val="tx1"/>
                </a:solidFill>
              </a:rPr>
              <a:t>кандидат педагогических наук, доцент</a:t>
            </a:r>
          </a:p>
        </p:txBody>
      </p:sp>
    </p:spTree>
    <p:extLst>
      <p:ext uri="{BB962C8B-B14F-4D97-AF65-F5344CB8AC3E}">
        <p14:creationId xmlns:p14="http://schemas.microsoft.com/office/powerpoint/2010/main" val="331944093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18290" y="708272"/>
            <a:ext cx="9375227" cy="1068780"/>
          </a:xfrm>
        </p:spPr>
        <p:txBody>
          <a:bodyPr rtlCol="0">
            <a:normAutofit fontScale="90000"/>
          </a:bodyPr>
          <a:lstStyle/>
          <a:p>
            <a:pPr algn="l">
              <a:defRPr/>
            </a:pPr>
            <a:r>
              <a:rPr lang="ru-RU" sz="2800" b="1" dirty="0">
                <a:latin typeface="Arial Black" panose="020B0A04020102020204" pitchFamily="34" charset="0"/>
              </a:rPr>
              <a:t>Юношеский возраст: </a:t>
            </a:r>
            <a:br>
              <a:rPr lang="ru-RU" sz="2800" b="1" dirty="0">
                <a:latin typeface="Arial Black" panose="020B0A04020102020204" pitchFamily="34" charset="0"/>
              </a:rPr>
            </a:br>
            <a:r>
              <a:rPr lang="ru-RU" sz="2800" b="1" dirty="0">
                <a:latin typeface="Arial Black" panose="020B0A04020102020204" pitchFamily="34" charset="0"/>
              </a:rPr>
              <a:t>процесс становления</a:t>
            </a:r>
            <a:r>
              <a:rPr lang="ru-RU" sz="2700" b="1" dirty="0">
                <a:latin typeface="Arial Black" panose="020B0A04020102020204" pitchFamily="34" charset="0"/>
              </a:rPr>
              <a:t> самосознания и </a:t>
            </a:r>
            <a:br>
              <a:rPr lang="ru-RU" sz="2700" b="1" dirty="0">
                <a:latin typeface="Arial Black" panose="020B0A04020102020204" pitchFamily="34" charset="0"/>
              </a:rPr>
            </a:br>
            <a:r>
              <a:rPr lang="ru-RU" sz="2700" b="1" dirty="0">
                <a:latin typeface="Arial Black" panose="020B0A04020102020204" pitchFamily="34" charset="0"/>
              </a:rPr>
              <a:t>устойчивого образа «Я».</a:t>
            </a:r>
            <a:br>
              <a:rPr lang="ru-RU" sz="2800" b="1" dirty="0"/>
            </a:br>
            <a:endParaRPr lang="ru-RU" sz="2800" dirty="0">
              <a:latin typeface="Arial Black" panose="020B0A040201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62152" y="1777053"/>
            <a:ext cx="6442841" cy="4611872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>
            <a:noAutofit/>
          </a:bodyPr>
          <a:lstStyle/>
          <a:p>
            <a:pPr marL="0" indent="0" eaLnBrk="1" fontAlgn="auto" hangingPunct="1">
              <a:spcAft>
                <a:spcPts val="0"/>
              </a:spcAft>
              <a:buFont typeface="Wingdings" panose="05000000000000000000" pitchFamily="2" charset="2"/>
              <a:buNone/>
              <a:defRPr/>
            </a:pPr>
            <a:endParaRPr lang="ru-RU" sz="2000" dirty="0">
              <a:solidFill>
                <a:schemeClr val="accent5">
                  <a:lumMod val="10000"/>
                </a:schemeClr>
              </a:solidFill>
            </a:endParaRPr>
          </a:p>
          <a:p>
            <a:pPr marL="0" indent="0" eaLnBrk="1" fontAlgn="auto" hangingPunct="1">
              <a:spcAft>
                <a:spcPts val="0"/>
              </a:spcAft>
              <a:buFont typeface="Wingdings" panose="05000000000000000000" pitchFamily="2" charset="2"/>
              <a:buNone/>
              <a:defRPr/>
            </a:pPr>
            <a:r>
              <a:rPr lang="ru-RU" sz="2000" dirty="0">
                <a:solidFill>
                  <a:schemeClr val="accent5">
                    <a:lumMod val="10000"/>
                  </a:schemeClr>
                </a:solidFill>
              </a:rPr>
              <a:t>4. </a:t>
            </a:r>
            <a:r>
              <a:rPr lang="ru-RU" sz="2000" b="1" i="1" dirty="0"/>
              <a:t>Преувеличение своей уникальности. </a:t>
            </a:r>
          </a:p>
          <a:p>
            <a:pPr marL="0" indent="0" eaLnBrk="1" fontAlgn="auto" hangingPunct="1">
              <a:spcAft>
                <a:spcPts val="0"/>
              </a:spcAft>
              <a:buFont typeface="Wingdings" panose="05000000000000000000" pitchFamily="2" charset="2"/>
              <a:buNone/>
              <a:defRPr/>
            </a:pPr>
            <a:r>
              <a:rPr lang="ru-RU" sz="2000" dirty="0"/>
              <a:t>Возникает потребность  в психологической интимности, («раскрыться» самому и быть допущенным во внутренний мир другого человека). </a:t>
            </a:r>
          </a:p>
          <a:p>
            <a:pPr marL="0" indent="0" eaLnBrk="1" fontAlgn="auto" hangingPunct="1">
              <a:spcAft>
                <a:spcPts val="0"/>
              </a:spcAft>
              <a:buFont typeface="Wingdings" panose="05000000000000000000" pitchFamily="2" charset="2"/>
              <a:buNone/>
              <a:defRPr/>
            </a:pPr>
            <a:endParaRPr lang="ru-RU" sz="2000" dirty="0"/>
          </a:p>
          <a:p>
            <a:pPr marL="0" indent="0" eaLnBrk="1" fontAlgn="auto" hangingPunct="1">
              <a:spcAft>
                <a:spcPts val="0"/>
              </a:spcAft>
              <a:buFont typeface="Wingdings" panose="05000000000000000000" pitchFamily="2" charset="2"/>
              <a:buNone/>
              <a:defRPr/>
            </a:pPr>
            <a:r>
              <a:rPr lang="ru-RU" sz="2000" dirty="0"/>
              <a:t>5</a:t>
            </a:r>
            <a:r>
              <a:rPr lang="ru-RU" sz="2000" dirty="0">
                <a:solidFill>
                  <a:schemeClr val="accent5">
                    <a:lumMod val="10000"/>
                  </a:schemeClr>
                </a:solidFill>
              </a:rPr>
              <a:t>. Для юношей и девушек </a:t>
            </a:r>
            <a:r>
              <a:rPr lang="ru-RU" sz="2000" b="1" dirty="0">
                <a:solidFill>
                  <a:schemeClr val="accent5">
                    <a:lumMod val="10000"/>
                  </a:schemeClr>
                </a:solidFill>
              </a:rPr>
              <a:t>главным измерением времени становится </a:t>
            </a:r>
            <a:r>
              <a:rPr lang="ru-RU" sz="2000" b="1" i="1" dirty="0">
                <a:solidFill>
                  <a:schemeClr val="accent5">
                    <a:lumMod val="10000"/>
                  </a:schemeClr>
                </a:solidFill>
              </a:rPr>
              <a:t>будущее, </a:t>
            </a:r>
          </a:p>
          <a:p>
            <a:pPr marL="0" indent="0" eaLnBrk="1" fontAlgn="auto" hangingPunct="1">
              <a:spcAft>
                <a:spcPts val="0"/>
              </a:spcAft>
              <a:buFont typeface="Wingdings" panose="05000000000000000000" pitchFamily="2" charset="2"/>
              <a:buNone/>
              <a:defRPr/>
            </a:pPr>
            <a:r>
              <a:rPr lang="ru-RU" sz="2000" dirty="0">
                <a:solidFill>
                  <a:schemeClr val="accent5">
                    <a:lumMod val="10000"/>
                  </a:schemeClr>
                </a:solidFill>
              </a:rPr>
              <a:t>возрастает потребность в достижении целей, </a:t>
            </a:r>
          </a:p>
          <a:p>
            <a:pPr marL="0" indent="0" eaLnBrk="1" fontAlgn="auto" hangingPunct="1">
              <a:spcAft>
                <a:spcPts val="0"/>
              </a:spcAft>
              <a:buFont typeface="Wingdings" panose="05000000000000000000" pitchFamily="2" charset="2"/>
              <a:buNone/>
              <a:defRPr/>
            </a:pPr>
            <a:r>
              <a:rPr lang="ru-RU" sz="2000" dirty="0">
                <a:solidFill>
                  <a:schemeClr val="accent5">
                    <a:lumMod val="10000"/>
                  </a:schemeClr>
                </a:solidFill>
              </a:rPr>
              <a:t>появляется осознание текучести, необратимости времени и конечности своего существования. </a:t>
            </a: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54587" y="3342290"/>
            <a:ext cx="3974958" cy="30466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" name="Стрелка вниз 9"/>
          <p:cNvSpPr/>
          <p:nvPr/>
        </p:nvSpPr>
        <p:spPr>
          <a:xfrm>
            <a:off x="3526973" y="0"/>
            <a:ext cx="1341910" cy="552203"/>
          </a:xfrm>
          <a:prstGeom prst="downArrow">
            <a:avLst/>
          </a:prstGeom>
          <a:solidFill>
            <a:srgbClr val="F6BB1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7583119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CBE7F7F-215D-4C85-B3F3-5B47647BA1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3682" y="325821"/>
            <a:ext cx="4994597" cy="604345"/>
          </a:xfrm>
          <a:ln w="57150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l"/>
            <a:r>
              <a:rPr lang="ru-RU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Arial Black" panose="020B0A04020102020204" pitchFamily="34" charset="0"/>
              </a:rPr>
              <a:t>Права обучающихся 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DD1D97B-0290-4318-8CC2-8FA7A70B2F9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93683" y="1219200"/>
            <a:ext cx="4994598" cy="4708634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0" indent="0">
              <a:buNone/>
            </a:pPr>
            <a:r>
              <a:rPr lang="ru-RU" sz="2400" dirty="0"/>
              <a:t> </a:t>
            </a:r>
            <a:r>
              <a:rPr lang="ru-RU" sz="2000" dirty="0"/>
              <a:t>* получение образования в соответствии с образовательными программами;</a:t>
            </a:r>
          </a:p>
          <a:p>
            <a:pPr marL="0" indent="0">
              <a:buNone/>
            </a:pPr>
            <a:r>
              <a:rPr lang="ru-RU" sz="2000" dirty="0"/>
              <a:t> * одновременное освоение содержания нескольких образовательных программ основного образования в случаях, предусмотренных актами законодательства;</a:t>
            </a:r>
          </a:p>
          <a:p>
            <a:pPr marL="0" indent="0">
              <a:buNone/>
            </a:pPr>
            <a:r>
              <a:rPr lang="ru-RU" sz="2000" dirty="0"/>
              <a:t>* обращение в комиссию по разрешению конфликта интересов педагогического работника в случае возникновения разногласий между участниками образовательных отношений  и др. </a:t>
            </a:r>
            <a:br>
              <a:rPr lang="ru-RU" sz="2000" dirty="0"/>
            </a:br>
            <a:endParaRPr lang="ru-RU" sz="2000" dirty="0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800D64A9-9416-4327-82BD-AB1C29E7B21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69572" y="472965"/>
            <a:ext cx="5076497" cy="5454869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ru-RU" sz="2000" dirty="0"/>
              <a:t>* перевод в другое учреждение образования в порядке, устанавливаемом Правительством Республики Беларусь;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ru-RU" sz="2000" dirty="0"/>
              <a:t>* перевод для получения образования по другой специальности, в том числе при наличии медицинских противопоказаний к обучению по получаемой специальности, присваиваемой квалификации, в другой форме получения образования в порядке, устанавливаемом Правительством Республики Беларусь;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ru-RU" sz="2000" dirty="0"/>
              <a:t>* восстановление для продолжения получения образования в учреждении образования, организации, реализующей образовательные программы научно-ориентированного образования</a:t>
            </a:r>
          </a:p>
        </p:txBody>
      </p:sp>
    </p:spTree>
    <p:extLst>
      <p:ext uri="{BB962C8B-B14F-4D97-AF65-F5344CB8AC3E}">
        <p14:creationId xmlns:p14="http://schemas.microsoft.com/office/powerpoint/2010/main" val="288229855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5E99869-85D5-4B0E-B2A8-06776D091E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02676" y="274639"/>
            <a:ext cx="8250621" cy="839458"/>
          </a:xfrm>
          <a:ln w="57150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ru-RU" sz="3600" dirty="0">
                <a:solidFill>
                  <a:srgbClr val="FF0000"/>
                </a:solidFill>
                <a:latin typeface="Arial Black" panose="020B0A04020102020204" pitchFamily="34" charset="0"/>
              </a:rPr>
              <a:t>Обязанности обучающихся 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70AA69F-4427-459B-A13A-1151A1652D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93378" y="1366345"/>
            <a:ext cx="10348993" cy="4570221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1. добросовестно и ответственно относиться к освоению содержания образовательных программ, программ воспитания;</a:t>
            </a:r>
          </a:p>
          <a:p>
            <a:pPr marL="0" indent="0">
              <a:buNone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2. заботиться о своем здоровье, стремиться к нравственному, духовному и физическому развитию и самосовершенствованию;</a:t>
            </a:r>
          </a:p>
          <a:p>
            <a:pPr marL="0" indent="0">
              <a:buNone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3. выполнять требования учредительных документов, правил внутреннего распорядка для обучающихся, правил внутреннего распорядка в общежитиях;</a:t>
            </a:r>
          </a:p>
          <a:p>
            <a:pPr marL="0" indent="0">
              <a:buNone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4. уважать честь и достоинство других участников образовательного процесса;</a:t>
            </a:r>
          </a:p>
          <a:p>
            <a:pPr marL="0" indent="0">
              <a:buNone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5. не допускать действий, препятствующих другим участникам образовательного процесса исполнять их обязанности и реализовывать их права в сфере образования</a:t>
            </a:r>
          </a:p>
          <a:p>
            <a:pPr marL="0" indent="0">
              <a:buNone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6. бережно относиться к имуществу учреждения образования, организации, реализующей образовательные программы научно-ориентированного образования, иной организации, индивидуального предпринимателя, осуществляющих образовательную деятельность.</a:t>
            </a:r>
          </a:p>
          <a:p>
            <a:pPr marL="0" indent="0">
              <a:buNone/>
            </a:pPr>
            <a:br>
              <a:rPr lang="ru-RU" sz="2000" dirty="0">
                <a:latin typeface="Times New Roman" pitchFamily="18" charset="0"/>
                <a:cs typeface="Times New Roman" pitchFamily="18" charset="0"/>
              </a:rPr>
            </a:b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4783718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0FEBC47-5893-4079-A09A-F42166A7C9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4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 Black" panose="020B0A04020102020204" pitchFamily="34" charset="0"/>
              </a:rPr>
              <a:t>Педагогические работники </a:t>
            </a:r>
            <a:br>
              <a:rPr lang="ru-RU" sz="4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 Black" panose="020B0A04020102020204" pitchFamily="34" charset="0"/>
              </a:rPr>
            </a:br>
            <a:r>
              <a:rPr lang="ru-RU" sz="4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 Black" panose="020B0A04020102020204" pitchFamily="34" charset="0"/>
              </a:rPr>
              <a:t>как субъекты образования </a:t>
            </a:r>
            <a:br>
              <a:rPr lang="ru-RU" b="1" dirty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endParaRPr lang="ru-RU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A8CBE6D-C4BF-48CD-A674-B14164C299F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935420" y="1417637"/>
            <a:ext cx="4855779" cy="4941121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0" indent="0">
              <a:buNone/>
            </a:pPr>
            <a:r>
              <a:rPr lang="ru-RU" sz="2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Педагогическими работниками признаются лица, которые осуществляют педагогическую деятельность :</a:t>
            </a:r>
          </a:p>
          <a:p>
            <a:pPr>
              <a:buFontTx/>
              <a:buChar char="-"/>
            </a:pPr>
            <a:r>
              <a:rPr lang="ru-RU" sz="1800" b="1" dirty="0">
                <a:solidFill>
                  <a:srgbClr val="FF0000"/>
                </a:solidFill>
              </a:rPr>
              <a:t>реализуют содержание образовательных программ, программ воспитания, </a:t>
            </a:r>
          </a:p>
          <a:p>
            <a:pPr>
              <a:buFontTx/>
              <a:buChar char="-"/>
            </a:pPr>
            <a:r>
              <a:rPr lang="ru-RU" sz="1800" b="1" dirty="0">
                <a:solidFill>
                  <a:srgbClr val="FF0000"/>
                </a:solidFill>
              </a:rPr>
              <a:t>оказывают коррекционно-педагогическую помощь, </a:t>
            </a:r>
          </a:p>
          <a:p>
            <a:pPr>
              <a:buFontTx/>
              <a:buChar char="-"/>
            </a:pPr>
            <a:r>
              <a:rPr lang="ru-RU" sz="1800" b="1" dirty="0">
                <a:solidFill>
                  <a:srgbClr val="FF0000"/>
                </a:solidFill>
              </a:rPr>
              <a:t>осуществляют научно-методическое обеспечение образования </a:t>
            </a:r>
          </a:p>
          <a:p>
            <a:pPr>
              <a:buFontTx/>
              <a:buChar char="-"/>
            </a:pPr>
            <a:r>
              <a:rPr lang="ru-RU" sz="1800" b="1" dirty="0">
                <a:solidFill>
                  <a:srgbClr val="FF0000"/>
                </a:solidFill>
              </a:rPr>
              <a:t>руководят образовательной деятельностью учреждения образования, его обособленных подразделений, структурных подразделений.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F9E8C141-B13B-487E-ACF4-F0C36309030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947065" y="1417638"/>
            <a:ext cx="3783997" cy="4941120"/>
          </a:xfr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>
              <a:buNone/>
            </a:pPr>
            <a:endParaRPr lang="ru-RU" sz="19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marL="0" indent="0">
              <a:buNone/>
            </a:pPr>
            <a:r>
              <a:rPr lang="ru-RU" sz="19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Основание:</a:t>
            </a:r>
          </a:p>
          <a:p>
            <a:pPr marL="0" indent="0">
              <a:buNone/>
            </a:pPr>
            <a:endParaRPr lang="ru-RU" sz="1900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lvl="1"/>
            <a:r>
              <a:rPr lang="ru-RU" sz="1500" dirty="0"/>
              <a:t> </a:t>
            </a:r>
            <a:r>
              <a:rPr lang="ru-RU" sz="1800" dirty="0"/>
              <a:t>трудовой договор, </a:t>
            </a:r>
          </a:p>
          <a:p>
            <a:pPr lvl="1"/>
            <a:r>
              <a:rPr lang="ru-RU" sz="1800" dirty="0"/>
              <a:t>контракт, </a:t>
            </a:r>
          </a:p>
          <a:p>
            <a:pPr lvl="1"/>
            <a:r>
              <a:rPr lang="ru-RU" sz="1800" dirty="0"/>
              <a:t>гражданско-правовой договор с индивидуальными предпринимателями, осуществляющими образовательную деятельность.</a:t>
            </a:r>
          </a:p>
          <a:p>
            <a:endParaRPr lang="ru-RU" sz="3400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5025594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B43DF7C-8169-4967-A89D-CA810AA80B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63614" y="274638"/>
            <a:ext cx="8418786" cy="1143000"/>
          </a:xfrm>
          <a:ln w="57150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r"/>
            <a:r>
              <a:rPr lang="ru-RU" sz="2400" dirty="0">
                <a:solidFill>
                  <a:srgbClr val="FF0000"/>
                </a:solidFill>
                <a:latin typeface="Arial Black" panose="020B0A04020102020204" pitchFamily="34" charset="0"/>
              </a:rPr>
              <a:t>Должности педагогических работников </a:t>
            </a:r>
            <a:br>
              <a:rPr lang="ru-RU" sz="2400" dirty="0">
                <a:solidFill>
                  <a:srgbClr val="FF0000"/>
                </a:solidFill>
                <a:latin typeface="Arial Black" panose="020B0A04020102020204" pitchFamily="34" charset="0"/>
              </a:rPr>
            </a:br>
            <a:r>
              <a:rPr lang="ru-RU" sz="2400" dirty="0">
                <a:solidFill>
                  <a:srgbClr val="FF0000"/>
                </a:solidFill>
                <a:latin typeface="Arial Black" panose="020B0A04020102020204" pitchFamily="34" charset="0"/>
              </a:rPr>
              <a:t>в учреждениях </a:t>
            </a:r>
            <a:br>
              <a:rPr lang="ru-RU" sz="2400" dirty="0">
                <a:solidFill>
                  <a:srgbClr val="FF0000"/>
                </a:solidFill>
                <a:latin typeface="Arial Black" panose="020B0A04020102020204" pitchFamily="34" charset="0"/>
              </a:rPr>
            </a:br>
            <a:r>
              <a:rPr lang="ru-RU" sz="2400" dirty="0">
                <a:solidFill>
                  <a:srgbClr val="FF0000"/>
                </a:solidFill>
                <a:latin typeface="Arial Black" panose="020B0A04020102020204" pitchFamily="34" charset="0"/>
              </a:rPr>
              <a:t>высшего образования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77D9DF9-C262-493E-A872-393E1D63E46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63139" y="1849821"/>
            <a:ext cx="4970709" cy="4733541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0" indent="0">
              <a:buNone/>
            </a:pPr>
            <a:r>
              <a:rPr lang="ru-RU" sz="2000" dirty="0"/>
              <a:t>Должности педагогических работников, относящихся к профессорско-преподавательскому составу :</a:t>
            </a:r>
          </a:p>
          <a:p>
            <a:pPr marL="0" indent="0">
              <a:buNone/>
            </a:pPr>
            <a:r>
              <a:rPr lang="ru-RU" sz="2000" dirty="0">
                <a:solidFill>
                  <a:srgbClr val="FF0000"/>
                </a:solidFill>
              </a:rPr>
              <a:t>*ассистент, </a:t>
            </a:r>
          </a:p>
          <a:p>
            <a:pPr marL="0" indent="0">
              <a:buNone/>
            </a:pPr>
            <a:r>
              <a:rPr lang="ru-RU" sz="2000" dirty="0">
                <a:solidFill>
                  <a:srgbClr val="FF0000"/>
                </a:solidFill>
              </a:rPr>
              <a:t>*преподаватель, </a:t>
            </a:r>
          </a:p>
          <a:p>
            <a:pPr marL="0" indent="0">
              <a:buNone/>
            </a:pPr>
            <a:r>
              <a:rPr lang="ru-RU" sz="2000" dirty="0">
                <a:solidFill>
                  <a:srgbClr val="FF0000"/>
                </a:solidFill>
              </a:rPr>
              <a:t>*старший преподаватель, </a:t>
            </a:r>
          </a:p>
          <a:p>
            <a:pPr marL="0" indent="0">
              <a:buNone/>
            </a:pPr>
            <a:r>
              <a:rPr lang="ru-RU" sz="2000" dirty="0">
                <a:solidFill>
                  <a:srgbClr val="FF0000"/>
                </a:solidFill>
              </a:rPr>
              <a:t>*начальник цикла, </a:t>
            </a:r>
          </a:p>
          <a:p>
            <a:pPr marL="0" indent="0">
              <a:buNone/>
            </a:pPr>
            <a:r>
              <a:rPr lang="ru-RU" sz="2000" dirty="0">
                <a:solidFill>
                  <a:srgbClr val="FF0000"/>
                </a:solidFill>
              </a:rPr>
              <a:t>*доцент, </a:t>
            </a:r>
          </a:p>
          <a:p>
            <a:pPr marL="0" indent="0">
              <a:buNone/>
            </a:pPr>
            <a:r>
              <a:rPr lang="ru-RU" sz="2000" dirty="0">
                <a:solidFill>
                  <a:srgbClr val="FF0000"/>
                </a:solidFill>
              </a:rPr>
              <a:t>*профессор, </a:t>
            </a:r>
          </a:p>
          <a:p>
            <a:pPr marL="0" indent="0">
              <a:buNone/>
            </a:pPr>
            <a:r>
              <a:rPr lang="ru-RU" sz="2000" dirty="0">
                <a:solidFill>
                  <a:srgbClr val="FF0000"/>
                </a:solidFill>
              </a:rPr>
              <a:t>начальник кафедры</a:t>
            </a:r>
            <a:r>
              <a:rPr lang="ru-RU" sz="2000" dirty="0"/>
              <a:t> (отдела, филиала кафедры), заместитель начальника кафедры (филиала кафедры)</a:t>
            </a:r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22542" y="3614530"/>
            <a:ext cx="5628904" cy="296883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0204424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70BB12C-0B82-4AA4-869E-1712174D60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19200" y="274638"/>
            <a:ext cx="9375228" cy="627887"/>
          </a:xfrm>
        </p:spPr>
        <p:txBody>
          <a:bodyPr>
            <a:normAutofit fontScale="90000"/>
          </a:bodyPr>
          <a:lstStyle/>
          <a:p>
            <a:pPr algn="l"/>
            <a:r>
              <a:rPr lang="ru-RU" sz="4000" b="1" dirty="0">
                <a:solidFill>
                  <a:srgbClr val="FF0000"/>
                </a:solidFill>
                <a:latin typeface="Arial Black" panose="020B0A04020102020204" pitchFamily="34" charset="0"/>
              </a:rPr>
              <a:t>Права педагогических работников</a:t>
            </a:r>
            <a:br>
              <a:rPr lang="ru-RU" b="1" dirty="0">
                <a:solidFill>
                  <a:srgbClr val="FF0000"/>
                </a:solidFill>
              </a:rPr>
            </a:b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0BC7BB3-BFE7-4DC8-B0E6-5AF40FE60B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19200" y="902525"/>
            <a:ext cx="9375228" cy="5586248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0" indent="0">
              <a:buNone/>
            </a:pPr>
            <a:r>
              <a:rPr lang="ru-RU" sz="2000" b="1" dirty="0"/>
              <a:t>1.1. защиту профессиональной чести и достоинства;</a:t>
            </a:r>
          </a:p>
          <a:p>
            <a:pPr marL="0" indent="0">
              <a:buNone/>
            </a:pPr>
            <a:r>
              <a:rPr lang="ru-RU" sz="2000" b="1" dirty="0"/>
              <a:t>1.2. обеспечение условий для осуществления профессиональной деятельности;</a:t>
            </a:r>
          </a:p>
          <a:p>
            <a:pPr marL="0" indent="0">
              <a:buNone/>
            </a:pPr>
            <a:r>
              <a:rPr lang="ru-RU" sz="2000" b="1" dirty="0"/>
              <a:t>1.3. творческую инициативу, свободу выбора педагогически обоснованных форм и методов обучения и воспитания, учебных изданий и средств обучения и воспитания;</a:t>
            </a:r>
          </a:p>
          <a:p>
            <a:pPr marL="0" indent="0">
              <a:buNone/>
            </a:pPr>
            <a:r>
              <a:rPr lang="ru-RU" sz="2000" b="1" dirty="0"/>
              <a:t>1.4. доступ к учебно-программной, учебно-методической документации, информационно-аналитическим материалам;</a:t>
            </a:r>
          </a:p>
          <a:p>
            <a:pPr marL="0" indent="0">
              <a:buNone/>
            </a:pPr>
            <a:r>
              <a:rPr lang="ru-RU" sz="2000" b="1" dirty="0"/>
              <a:t>1.5. участие в обновлении, разработке и определении структуры и содержания структурных элементов научно-методического обеспечения образования;</a:t>
            </a:r>
          </a:p>
          <a:p>
            <a:pPr marL="0" indent="0">
              <a:buNone/>
            </a:pPr>
            <a:r>
              <a:rPr lang="ru-RU" sz="2000" b="1" dirty="0"/>
              <a:t>1.6. участие в научной, научно-технической, экспериментальной, инновационной, международной деятельности учреждения образования;</a:t>
            </a:r>
          </a:p>
          <a:p>
            <a:pPr marL="0" indent="0">
              <a:buNone/>
            </a:pPr>
            <a:r>
              <a:rPr lang="ru-RU" sz="2000" b="1" dirty="0"/>
              <a:t>1.7. участие в управлении учреждением образования;</a:t>
            </a:r>
          </a:p>
          <a:p>
            <a:pPr marL="0" indent="0">
              <a:buNone/>
            </a:pPr>
            <a:r>
              <a:rPr lang="ru-RU" sz="2000" b="1" dirty="0"/>
              <a:t>1.8. повышение квалификации;</a:t>
            </a:r>
          </a:p>
          <a:p>
            <a:pPr marL="0" indent="0">
              <a:buNone/>
            </a:pPr>
            <a:r>
              <a:rPr lang="ru-RU" sz="2000" b="1" dirty="0"/>
              <a:t>1.9. моральное и материальное поощрение за успехи в педагогической, научной, научно-технической, экспериментальной и инновационной деятельности в системе образования;</a:t>
            </a:r>
          </a:p>
        </p:txBody>
      </p:sp>
    </p:spTree>
    <p:extLst>
      <p:ext uri="{BB962C8B-B14F-4D97-AF65-F5344CB8AC3E}">
        <p14:creationId xmlns:p14="http://schemas.microsoft.com/office/powerpoint/2010/main" val="308488253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70BB12C-0B82-4AA4-869E-1712174D60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509133"/>
          </a:xfrm>
        </p:spPr>
        <p:txBody>
          <a:bodyPr>
            <a:normAutofit fontScale="90000"/>
          </a:bodyPr>
          <a:lstStyle/>
          <a:p>
            <a:br>
              <a:rPr lang="ru-RU" sz="3100" b="1" dirty="0">
                <a:solidFill>
                  <a:srgbClr val="FF0000"/>
                </a:solidFill>
                <a:latin typeface="Arial Black" panose="020B0A04020102020204" pitchFamily="34" charset="0"/>
              </a:rPr>
            </a:br>
            <a:r>
              <a:rPr lang="ru-RU" sz="3100" b="1" dirty="0">
                <a:solidFill>
                  <a:srgbClr val="FF0000"/>
                </a:solidFill>
                <a:latin typeface="Arial Black" panose="020B0A04020102020204" pitchFamily="34" charset="0"/>
              </a:rPr>
              <a:t>Права педагогических работников</a:t>
            </a:r>
            <a:br>
              <a:rPr lang="ru-RU" b="1" dirty="0">
                <a:solidFill>
                  <a:srgbClr val="FF0000"/>
                </a:solidFill>
              </a:rPr>
            </a:b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0BC7BB3-BFE7-4DC8-B0E6-5AF40FE60B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93379" y="987972"/>
            <a:ext cx="10279118" cy="5870028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0" indent="0">
              <a:buNone/>
            </a:pPr>
            <a:r>
              <a:rPr lang="ru-RU" sz="2000" dirty="0"/>
              <a:t>1.10. объединение в профессиональные союзы, иные общественные объединения, деятельность которых не противоречит законодательству;</a:t>
            </a:r>
          </a:p>
          <a:p>
            <a:pPr marL="0" indent="0">
              <a:buNone/>
            </a:pPr>
            <a:r>
              <a:rPr lang="ru-RU" sz="2000" dirty="0"/>
              <a:t>1.11. ежемесячную компенсацию расходов на приобретение учебной и методической литературы. Порядок, условия и размер ежемесячной компенсации расходов на приобретение учебной и методической литературы педагогическим работникам, перечень должностей педагогических работников, которым выплачивается ежемесячная компенсация расходов на приобретение учебной и методической литературы, определяются Министерством образования;</a:t>
            </a:r>
          </a:p>
          <a:p>
            <a:pPr marL="0" indent="0">
              <a:buNone/>
            </a:pPr>
            <a:r>
              <a:rPr lang="ru-RU" sz="2000" dirty="0"/>
              <a:t>1.12. бесплатную перевозку к месту работы (до учреждений дошкольного, общего среднего, специального образования) и обратно школьными автобусами по маршруту их движения в случае отсутствия автомобильных перевозок пассажиров в регулярном сообщении транспортом общего пользования и при наличии свободных посадочных мест в школьном автобусе.</a:t>
            </a:r>
          </a:p>
          <a:p>
            <a:pPr marL="0" indent="0">
              <a:buNone/>
            </a:pPr>
            <a:r>
              <a:rPr lang="ru-RU" sz="2000" dirty="0"/>
              <a:t>2. Иные права педагогических работников устанавливаются актами законодательства, учредительными документами и иными локальными правовыми актами учреждений образования, осуществляющих образовательную деятельность, трудовыми договорами, гражданско-правовыми договорами, контрактами о прохождении военной службы (службы).</a:t>
            </a:r>
          </a:p>
        </p:txBody>
      </p:sp>
    </p:spTree>
    <p:extLst>
      <p:ext uri="{BB962C8B-B14F-4D97-AF65-F5344CB8AC3E}">
        <p14:creationId xmlns:p14="http://schemas.microsoft.com/office/powerpoint/2010/main" val="184478893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AA491AF-2DB1-41FF-9044-267A69BD1C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758515"/>
          </a:xfrm>
        </p:spPr>
        <p:txBody>
          <a:bodyPr>
            <a:normAutofit/>
          </a:bodyPr>
          <a:lstStyle/>
          <a:p>
            <a:r>
              <a:rPr lang="ru-RU" sz="2800" dirty="0">
                <a:solidFill>
                  <a:srgbClr val="FF0000"/>
                </a:solidFill>
                <a:latin typeface="Arial Black" panose="020B0A04020102020204" pitchFamily="34" charset="0"/>
              </a:rPr>
              <a:t>Педагогические работники обязаны</a:t>
            </a:r>
            <a:endParaRPr lang="ru-RU" sz="2800" dirty="0">
              <a:latin typeface="Arial Black" panose="020B0A04020102020204" pitchFamily="34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123A8A8-B24A-4A5A-9FA5-89E67F08A23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93379" y="1250731"/>
            <a:ext cx="10379868" cy="4696432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0" indent="0">
              <a:buNone/>
            </a:pPr>
            <a:r>
              <a:rPr lang="ru-RU" sz="2000" dirty="0"/>
              <a:t>1.1. осуществлять свою деятельность на профессиональном уровне, обеспечивающем реализацию образовательных программ, программ воспитания;</a:t>
            </a:r>
          </a:p>
          <a:p>
            <a:pPr marL="0" indent="0">
              <a:buNone/>
            </a:pPr>
            <a:r>
              <a:rPr lang="ru-RU" sz="2000" dirty="0"/>
              <a:t>1.2. соблюдать правовые, нравственные и этические нормы;</a:t>
            </a:r>
          </a:p>
          <a:p>
            <a:pPr marL="0" indent="0">
              <a:buNone/>
            </a:pPr>
            <a:r>
              <a:rPr lang="ru-RU" sz="2000" dirty="0"/>
              <a:t>1.3. уважать честь и достоинство обучающихся и других участников образовательного процесса;</a:t>
            </a:r>
          </a:p>
          <a:p>
            <a:pPr marL="0" indent="0">
              <a:buNone/>
            </a:pPr>
            <a:r>
              <a:rPr lang="ru-RU" sz="2000" dirty="0"/>
              <a:t>1.4. повышать свой профессиональный уровень, проходить аттестацию;</a:t>
            </a:r>
          </a:p>
          <a:p>
            <a:pPr marL="0" indent="0">
              <a:buNone/>
            </a:pPr>
            <a:r>
              <a:rPr lang="ru-RU" sz="2000" dirty="0"/>
              <a:t>1.5. пропагандировать здоровый образ жизни среди обучающихся;</a:t>
            </a:r>
          </a:p>
          <a:p>
            <a:pPr marL="0" indent="0">
              <a:buNone/>
            </a:pPr>
            <a:r>
              <a:rPr lang="ru-RU" sz="2000" dirty="0"/>
              <a:t>1.6. обеспечивать соблюдение специальных условий, необходимых для получения образования лицами с особенностями психофизического развития;</a:t>
            </a:r>
          </a:p>
          <a:p>
            <a:pPr marL="0" indent="0">
              <a:buNone/>
            </a:pPr>
            <a:r>
              <a:rPr lang="ru-RU" sz="2000" dirty="0"/>
              <a:t>1.7. проходить предварительный (при поступлении на работу) и периодические (в течение трудовой деятельности) обязательные медицинские осмотры в порядке, устанавливаемом Министерством здравоохранения по согласованию с Министерством труда и социальной защиты.</a:t>
            </a:r>
          </a:p>
        </p:txBody>
      </p:sp>
    </p:spTree>
    <p:extLst>
      <p:ext uri="{BB962C8B-B14F-4D97-AF65-F5344CB8AC3E}">
        <p14:creationId xmlns:p14="http://schemas.microsoft.com/office/powerpoint/2010/main" val="318990412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49191C9-0FBA-42DE-A838-6D1DEE7426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800" b="1" dirty="0">
                <a:solidFill>
                  <a:srgbClr val="FF0000"/>
                </a:solidFill>
                <a:latin typeface="Arial Black" panose="020B0A04020102020204" pitchFamily="34" charset="0"/>
              </a:rPr>
              <a:t>Структурные подразделения </a:t>
            </a:r>
            <a:br>
              <a:rPr lang="ru-RU" sz="2800" b="1" dirty="0">
                <a:solidFill>
                  <a:srgbClr val="FF0000"/>
                </a:solidFill>
                <a:latin typeface="Arial Black" panose="020B0A04020102020204" pitchFamily="34" charset="0"/>
              </a:rPr>
            </a:br>
            <a:r>
              <a:rPr lang="ru-RU" sz="2800" b="1" dirty="0">
                <a:solidFill>
                  <a:srgbClr val="FF0000"/>
                </a:solidFill>
                <a:latin typeface="Arial Black" panose="020B0A04020102020204" pitchFamily="34" charset="0"/>
              </a:rPr>
              <a:t>в учреждении высшего образования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EFADC40-76E2-46E0-85BA-860B250CCB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93380" y="1755228"/>
            <a:ext cx="10279118" cy="4656082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0" indent="0">
              <a:buNone/>
            </a:pPr>
            <a:r>
              <a:rPr lang="ru-RU" sz="2400" dirty="0"/>
              <a:t>*</a:t>
            </a:r>
            <a:r>
              <a:rPr lang="ru-RU" sz="2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факультет, факультет довузовской подготовки, </a:t>
            </a:r>
          </a:p>
          <a:p>
            <a:pPr marL="0" indent="0">
              <a:buNone/>
            </a:pPr>
            <a:r>
              <a:rPr lang="ru-RU" sz="2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*кафедра, филиал кафедры, </a:t>
            </a:r>
          </a:p>
          <a:p>
            <a:pPr marL="0" indent="0">
              <a:buNone/>
            </a:pPr>
            <a:r>
              <a:rPr lang="ru-RU" sz="2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*лаборатория,  центр компетенций,</a:t>
            </a:r>
          </a:p>
          <a:p>
            <a:pPr marL="0" indent="0">
              <a:buNone/>
            </a:pPr>
            <a:r>
              <a:rPr lang="ru-RU" sz="2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*учебно-методическое управление (центр, часть, отдел), управление (отдел, сектор) науки и инновационной деятельности или научно-исследовательская часть (центр, сектор, отдел), </a:t>
            </a:r>
          </a:p>
          <a:p>
            <a:pPr marL="0" indent="0">
              <a:buNone/>
            </a:pPr>
            <a:r>
              <a:rPr lang="ru-RU" sz="2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*управление (отдел, сектор) воспитательной работы с молодежью, </a:t>
            </a:r>
          </a:p>
          <a:p>
            <a:pPr marL="0" indent="0">
              <a:buNone/>
            </a:pPr>
            <a:r>
              <a:rPr lang="ru-RU" sz="2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*институт, высшая школа (без права юридического лица), </a:t>
            </a:r>
          </a:p>
          <a:p>
            <a:pPr marL="0" indent="0">
              <a:buNone/>
            </a:pPr>
            <a:r>
              <a:rPr lang="ru-RU" sz="2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*колледж, лицей, гимназия (без права юридического лица), </a:t>
            </a:r>
          </a:p>
          <a:p>
            <a:pPr marL="0" indent="0">
              <a:buNone/>
            </a:pPr>
            <a:r>
              <a:rPr lang="ru-RU" sz="2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*центр развития и координации научно-методического обеспечения профиля образования, направления образования, </a:t>
            </a:r>
          </a:p>
          <a:p>
            <a:pPr marL="0" indent="0">
              <a:buNone/>
            </a:pPr>
            <a:r>
              <a:rPr lang="ru-RU" sz="2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*спортивный клуб, </a:t>
            </a:r>
          </a:p>
          <a:p>
            <a:pPr marL="0" indent="0">
              <a:buNone/>
            </a:pPr>
            <a:r>
              <a:rPr lang="ru-RU" sz="2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*санаторий-профилакторий, иные структурные подразделения.</a:t>
            </a:r>
            <a:br>
              <a:rPr lang="ru-RU" sz="2400" dirty="0"/>
            </a:b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334305687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FC93811-FE41-4249-8708-3C9CD31F29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1580" y="804520"/>
            <a:ext cx="9603275" cy="331950"/>
          </a:xfrm>
        </p:spPr>
        <p:txBody>
          <a:bodyPr>
            <a:noAutofit/>
          </a:bodyPr>
          <a:lstStyle/>
          <a:p>
            <a:r>
              <a:rPr lang="ru-RU" sz="2800" dirty="0">
                <a:solidFill>
                  <a:srgbClr val="FF0000"/>
                </a:solidFill>
                <a:latin typeface="Arial Black" panose="020B0A04020102020204" pitchFamily="34" charset="0"/>
              </a:rPr>
              <a:t>Органы самоуправления учреждения высшего образования 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FCC100A-AF28-40A7-8096-51CD814D65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98179" y="1776248"/>
            <a:ext cx="9856676" cy="4277232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ru-RU" sz="2000" dirty="0"/>
              <a:t>Основным органом самоуправления учреждения высшего образования является </a:t>
            </a:r>
            <a:r>
              <a:rPr lang="ru-RU" sz="2000" dirty="0">
                <a:solidFill>
                  <a:srgbClr val="FF0000"/>
                </a:solidFill>
              </a:rPr>
              <a:t>совет университета (академии (консерватории), института</a:t>
            </a:r>
            <a:r>
              <a:rPr lang="ru-RU" sz="2000" dirty="0"/>
              <a:t>), возглавляемый руководителем этого учреждения образования.</a:t>
            </a:r>
          </a:p>
          <a:p>
            <a:pPr marL="0" indent="0">
              <a:buNone/>
            </a:pPr>
            <a:endParaRPr lang="ru-RU" sz="2000" dirty="0"/>
          </a:p>
          <a:p>
            <a:pPr marL="0" indent="0">
              <a:buNone/>
            </a:pPr>
            <a:r>
              <a:rPr lang="ru-RU" sz="2000" dirty="0">
                <a:latin typeface="Arial Black" panose="020B0A04020102020204" pitchFamily="34" charset="0"/>
              </a:rPr>
              <a:t>Основным органом самоуправления факультета</a:t>
            </a:r>
            <a:r>
              <a:rPr lang="ru-RU" sz="2000" dirty="0"/>
              <a:t> (института без права юридического лица, высшей школы без права юридического лица</a:t>
            </a:r>
            <a:r>
              <a:rPr lang="ru-RU" sz="2000" dirty="0">
                <a:latin typeface="Arial Black" panose="020B0A04020102020204" pitchFamily="34" charset="0"/>
              </a:rPr>
              <a:t>) является </a:t>
            </a:r>
            <a:r>
              <a:rPr lang="ru-RU" sz="2000" dirty="0">
                <a:solidFill>
                  <a:srgbClr val="FF0000"/>
                </a:solidFill>
                <a:latin typeface="Arial Black" panose="020B0A04020102020204" pitchFamily="34" charset="0"/>
              </a:rPr>
              <a:t>совет факультета</a:t>
            </a:r>
            <a:r>
              <a:rPr lang="ru-RU" sz="2000" dirty="0">
                <a:solidFill>
                  <a:srgbClr val="FF0000"/>
                </a:solidFill>
              </a:rPr>
              <a:t> </a:t>
            </a:r>
            <a:r>
              <a:rPr lang="ru-RU" sz="2000" dirty="0"/>
              <a:t>(института без права юридического лица, высшей школы без права юридического лица), </a:t>
            </a:r>
            <a:r>
              <a:rPr lang="ru-RU" sz="2000" dirty="0">
                <a:latin typeface="Arial Black" panose="020B0A04020102020204" pitchFamily="34" charset="0"/>
              </a:rPr>
              <a:t>возглавляемый деканом </a:t>
            </a:r>
            <a:r>
              <a:rPr lang="ru-RU" sz="2000" dirty="0"/>
              <a:t>(начальником) факультета (директором института без права юридического лица, деканом высшей школы без права юридического лица).</a:t>
            </a:r>
          </a:p>
          <a:p>
            <a:r>
              <a:rPr lang="ru-RU" sz="2000" dirty="0"/>
              <a:t>В учреждении высшего образования могут создаваться </a:t>
            </a:r>
            <a:r>
              <a:rPr lang="ru-RU" sz="2000" dirty="0">
                <a:solidFill>
                  <a:srgbClr val="FF0000"/>
                </a:solidFill>
              </a:rPr>
              <a:t>научно-методический совет, попечительский совет, студенческий сов</a:t>
            </a:r>
            <a:r>
              <a:rPr lang="ru-RU" sz="2000" dirty="0">
                <a:solidFill>
                  <a:srgbClr val="C00000"/>
                </a:solidFill>
              </a:rPr>
              <a:t>ет</a:t>
            </a:r>
            <a:r>
              <a:rPr lang="ru-RU" sz="2000" dirty="0"/>
              <a:t> и по решению Президента Республики Беларусь </a:t>
            </a:r>
            <a:r>
              <a:rPr lang="ru-RU" sz="2000" dirty="0">
                <a:solidFill>
                  <a:srgbClr val="FF0000"/>
                </a:solidFill>
              </a:rPr>
              <a:t>иные органы самоуправления</a:t>
            </a:r>
            <a:r>
              <a:rPr lang="ru-RU" sz="2000" dirty="0"/>
              <a:t>.</a:t>
            </a:r>
            <a:br>
              <a:rPr lang="ru-RU" sz="2000" dirty="0"/>
            </a:b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38408063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914400" y="1103586"/>
            <a:ext cx="10100442" cy="520142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sz="3600" i="1" dirty="0"/>
              <a:t>	</a:t>
            </a:r>
            <a:r>
              <a:rPr lang="ru-RU" sz="3600" i="1" dirty="0">
                <a:latin typeface="Arial Black" panose="020B0A04020102020204" pitchFamily="34" charset="0"/>
              </a:rPr>
              <a:t>Вопросы:</a:t>
            </a:r>
          </a:p>
          <a:p>
            <a:pPr algn="just"/>
            <a:endParaRPr lang="ru-RU" sz="2400" b="1" dirty="0">
              <a:solidFill>
                <a:srgbClr val="002060"/>
              </a:solidFill>
            </a:endParaRPr>
          </a:p>
          <a:p>
            <a:pPr marL="514350" indent="-514350" algn="just">
              <a:buAutoNum type="arabicPeriod"/>
            </a:pPr>
            <a:r>
              <a:rPr lang="ru-RU" sz="2400" b="1" dirty="0"/>
              <a:t>Субъект-субъектные отношения в образовательном процессе  учреждений образования.</a:t>
            </a:r>
          </a:p>
          <a:p>
            <a:pPr marL="514350" indent="-514350" algn="just">
              <a:buAutoNum type="arabicPeriod"/>
            </a:pPr>
            <a:endParaRPr lang="ru-RU" sz="2400" b="1" dirty="0"/>
          </a:p>
          <a:p>
            <a:pPr marL="514350" indent="-514350" algn="just">
              <a:buAutoNum type="arabicPeriod"/>
            </a:pPr>
            <a:r>
              <a:rPr lang="ru-RU" sz="2400" b="1" dirty="0"/>
              <a:t>Особенности социализации современных обучающихся. </a:t>
            </a:r>
          </a:p>
          <a:p>
            <a:pPr marL="514350" indent="-514350" algn="just">
              <a:buAutoNum type="arabicPeriod"/>
            </a:pPr>
            <a:endParaRPr lang="ru-RU" sz="2400" b="1" dirty="0"/>
          </a:p>
          <a:p>
            <a:pPr marL="457200" indent="-457200" algn="just">
              <a:buAutoNum type="arabicPeriod" startAt="3"/>
            </a:pPr>
            <a:r>
              <a:rPr lang="ru-RU" sz="2400" b="1" dirty="0"/>
              <a:t>Особенности потребностей, интересов, мотивов, мотивации обучающихся. </a:t>
            </a:r>
          </a:p>
          <a:p>
            <a:pPr marL="457200" indent="-457200" algn="just">
              <a:buAutoNum type="arabicPeriod" startAt="3"/>
            </a:pPr>
            <a:r>
              <a:rPr lang="ru-RU" sz="2400" b="1" dirty="0"/>
              <a:t>Т</a:t>
            </a:r>
            <a:r>
              <a:rPr lang="be-BY" sz="2400" b="1" dirty="0"/>
              <a:t>ребования к обучающемуся в </a:t>
            </a:r>
            <a:r>
              <a:rPr lang="ru-RU" sz="2400" b="1" dirty="0"/>
              <a:t>учреждении образования</a:t>
            </a:r>
            <a:r>
              <a:rPr lang="be-BY" sz="2400" b="1" dirty="0"/>
              <a:t>. </a:t>
            </a:r>
            <a:endParaRPr lang="ru-RU" sz="2400" b="1" dirty="0"/>
          </a:p>
          <a:p>
            <a:pPr algn="just"/>
            <a:endParaRPr lang="ru-RU" sz="2400" b="1" dirty="0"/>
          </a:p>
          <a:p>
            <a:pPr algn="just"/>
            <a:r>
              <a:rPr lang="ru-RU" sz="2400" b="1" dirty="0"/>
              <a:t> 5. Т</a:t>
            </a:r>
            <a:r>
              <a:rPr lang="be-BY" sz="2400" b="1" dirty="0"/>
              <a:t>ребования к педагогу </a:t>
            </a:r>
            <a:r>
              <a:rPr lang="ru-RU" sz="2400" b="1" dirty="0"/>
              <a:t>учреждения образования</a:t>
            </a:r>
            <a:r>
              <a:rPr lang="be-BY" sz="2400" b="1" dirty="0"/>
              <a:t>. </a:t>
            </a:r>
          </a:p>
          <a:p>
            <a:pPr algn="just"/>
            <a:r>
              <a:rPr lang="ru-RU" sz="3200" b="1" i="1" dirty="0">
                <a:solidFill>
                  <a:srgbClr val="002060"/>
                </a:solidFill>
              </a:rPr>
              <a:t>			</a:t>
            </a:r>
          </a:p>
        </p:txBody>
      </p:sp>
      <p:pic>
        <p:nvPicPr>
          <p:cNvPr id="3" name="Рисунок 2" descr="Академическая шапочка">
            <a:extLst>
              <a:ext uri="{FF2B5EF4-FFF2-40B4-BE49-F238E27FC236}">
                <a16:creationId xmlns:a16="http://schemas.microsoft.com/office/drawing/2014/main" id="{249D4AD1-C1AE-48A2-A82C-46ABF1C31BC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821802" y="152402"/>
            <a:ext cx="665732" cy="6657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01666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086D2F4-92E6-4B12-AF8D-0E5B38E21E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600" dirty="0">
                <a:latin typeface="Arial Black" panose="020B0A04020102020204" pitchFamily="34" charset="0"/>
              </a:rPr>
              <a:t>Педагог - основной субъект педагогической деятельности 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9D15181-4A70-44E0-8E1B-0CFCFDBF1FD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12801" y="1678193"/>
            <a:ext cx="5781638" cy="4447973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dirty="0"/>
              <a:t>Совокупность профессионально обусловленных требований к личности педагога - </a:t>
            </a:r>
            <a:r>
              <a:rPr lang="ru-RU" b="1" i="1" dirty="0"/>
              <a:t>профессиональная готовность </a:t>
            </a:r>
            <a:r>
              <a:rPr lang="ru-RU" dirty="0"/>
              <a:t>к педагогической деятельности </a:t>
            </a:r>
          </a:p>
          <a:p>
            <a:pPr marL="0" indent="0">
              <a:buNone/>
            </a:pPr>
            <a:r>
              <a:rPr lang="ru-RU" sz="1800" dirty="0"/>
              <a:t>(</a:t>
            </a:r>
            <a:r>
              <a:rPr lang="ru-RU" sz="1800" i="1" dirty="0"/>
              <a:t>В. А. </a:t>
            </a:r>
            <a:r>
              <a:rPr lang="ru-RU" sz="1800" i="1" dirty="0" err="1"/>
              <a:t>Сластенин</a:t>
            </a:r>
            <a:r>
              <a:rPr lang="ru-RU" sz="1800" dirty="0"/>
              <a:t>, </a:t>
            </a:r>
            <a:r>
              <a:rPr lang="ru-RU" sz="1800" i="1" dirty="0"/>
              <a:t>И. Ф. Исаев</a:t>
            </a:r>
            <a:r>
              <a:rPr lang="ru-RU" sz="1800" dirty="0"/>
              <a:t>).</a:t>
            </a:r>
          </a:p>
          <a:p>
            <a:pPr marL="0" indent="0">
              <a:buNone/>
            </a:pPr>
            <a:endParaRPr lang="ru-RU" dirty="0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F9E4ECC5-27FB-4B41-9320-ACC1F203BB3B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7" name="Прямоугольник: скругленные углы 6">
            <a:extLst>
              <a:ext uri="{FF2B5EF4-FFF2-40B4-BE49-F238E27FC236}">
                <a16:creationId xmlns:a16="http://schemas.microsoft.com/office/drawing/2014/main" id="{EA41E622-EDBF-4BB7-8731-73C8E3D84732}"/>
              </a:ext>
            </a:extLst>
          </p:cNvPr>
          <p:cNvSpPr/>
          <p:nvPr/>
        </p:nvSpPr>
        <p:spPr>
          <a:xfrm>
            <a:off x="7063839" y="2334408"/>
            <a:ext cx="3823855" cy="3791757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>
                <a:solidFill>
                  <a:schemeClr val="tx1"/>
                </a:solidFill>
              </a:rPr>
              <a:t>Содержание </a:t>
            </a:r>
            <a:r>
              <a:rPr lang="ru-RU" sz="2000" i="1" dirty="0">
                <a:solidFill>
                  <a:schemeClr val="tx1"/>
                </a:solidFill>
              </a:rPr>
              <a:t>профессиональной готовности – </a:t>
            </a:r>
            <a:r>
              <a:rPr lang="ru-RU" sz="2000" b="1" dirty="0" err="1">
                <a:solidFill>
                  <a:schemeClr val="tx1"/>
                </a:solidFill>
                <a:latin typeface="Arial Black" panose="020B0A04020102020204" pitchFamily="34" charset="0"/>
              </a:rPr>
              <a:t>профессиограмма</a:t>
            </a:r>
            <a:r>
              <a:rPr lang="ru-RU" sz="2000" b="1" dirty="0">
                <a:solidFill>
                  <a:schemeClr val="tx1"/>
                </a:solidFill>
              </a:rPr>
              <a:t> </a:t>
            </a:r>
            <a:r>
              <a:rPr lang="ru-RU" sz="2000" dirty="0">
                <a:solidFill>
                  <a:schemeClr val="tx1"/>
                </a:solidFill>
              </a:rPr>
              <a:t>(инвариантные, идеализированные параметры личности и профессиональной деятельности педагога)</a:t>
            </a:r>
          </a:p>
        </p:txBody>
      </p:sp>
    </p:spTree>
    <p:extLst>
      <p:ext uri="{BB962C8B-B14F-4D97-AF65-F5344CB8AC3E}">
        <p14:creationId xmlns:p14="http://schemas.microsoft.com/office/powerpoint/2010/main" val="20172844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85B3B66-D75F-4320-8D0F-6D33532360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8753" y="263236"/>
            <a:ext cx="9661481" cy="796069"/>
          </a:xfrm>
        </p:spPr>
        <p:txBody>
          <a:bodyPr>
            <a:normAutofit fontScale="90000"/>
          </a:bodyPr>
          <a:lstStyle/>
          <a:p>
            <a:br>
              <a:rPr lang="ru-RU" dirty="0"/>
            </a:br>
            <a:r>
              <a:rPr lang="ru-RU" sz="4000" dirty="0" err="1">
                <a:latin typeface="Arial Black" panose="020B0A04020102020204" pitchFamily="34" charset="0"/>
              </a:rPr>
              <a:t>Профессиограмма</a:t>
            </a:r>
            <a:r>
              <a:rPr lang="ru-RU" sz="4000" dirty="0">
                <a:latin typeface="Arial Black" panose="020B0A04020102020204" pitchFamily="34" charset="0"/>
              </a:rPr>
              <a:t>: </a:t>
            </a:r>
            <a:br>
              <a:rPr lang="ru-RU" sz="4000" dirty="0">
                <a:latin typeface="Arial Black" panose="020B0A04020102020204" pitchFamily="34" charset="0"/>
              </a:rPr>
            </a:br>
            <a:br>
              <a:rPr lang="ru-RU" dirty="0"/>
            </a:br>
            <a:endParaRPr lang="ru-RU" dirty="0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ACF7E9DA-8688-4472-BB7A-613DE2EC69C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83771" y="772886"/>
            <a:ext cx="2460172" cy="5562599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0" indent="0">
              <a:buNone/>
            </a:pPr>
            <a:r>
              <a:rPr lang="ru-RU" sz="1600" dirty="0">
                <a:latin typeface="Arial Black" panose="020B0A04020102020204" pitchFamily="34" charset="0"/>
              </a:rPr>
              <a:t>Ведущее место</a:t>
            </a:r>
          </a:p>
          <a:p>
            <a:pPr marL="0" indent="0">
              <a:buNone/>
            </a:pPr>
            <a:r>
              <a:rPr lang="ru-RU" sz="1600" dirty="0">
                <a:latin typeface="Arial Black" panose="020B0A04020102020204" pitchFamily="34" charset="0"/>
              </a:rPr>
              <a:t> занимает </a:t>
            </a:r>
            <a:r>
              <a:rPr lang="ru-RU" sz="1600" dirty="0">
                <a:solidFill>
                  <a:srgbClr val="FF0000"/>
                </a:solidFill>
                <a:latin typeface="Arial Black" panose="020B0A04020102020204" pitchFamily="34" charset="0"/>
              </a:rPr>
              <a:t>направленность </a:t>
            </a:r>
          </a:p>
          <a:p>
            <a:pPr marL="0" indent="0">
              <a:buNone/>
            </a:pPr>
            <a:r>
              <a:rPr lang="ru-RU" sz="1600" dirty="0">
                <a:solidFill>
                  <a:srgbClr val="FF0000"/>
                </a:solidFill>
                <a:latin typeface="Arial Black" panose="020B0A04020102020204" pitchFamily="34" charset="0"/>
              </a:rPr>
              <a:t>личности педагога</a:t>
            </a:r>
            <a:r>
              <a:rPr lang="ru-RU" sz="1600" dirty="0">
                <a:latin typeface="Arial Black" panose="020B0A04020102020204" pitchFamily="34" charset="0"/>
              </a:rPr>
              <a:t>: </a:t>
            </a:r>
          </a:p>
          <a:p>
            <a:pPr marL="0" indent="0">
              <a:buNone/>
            </a:pPr>
            <a:r>
              <a:rPr lang="ru-RU" sz="1600" dirty="0">
                <a:latin typeface="Arial Black" panose="020B0A04020102020204" pitchFamily="34" charset="0"/>
              </a:rPr>
              <a:t> </a:t>
            </a:r>
          </a:p>
          <a:p>
            <a:pPr marL="0" indent="0">
              <a:buNone/>
            </a:pPr>
            <a:r>
              <a:rPr lang="ru-RU" sz="1600" b="1" dirty="0">
                <a:latin typeface="Arial Black" panose="020B0A04020102020204" pitchFamily="34" charset="0"/>
              </a:rPr>
              <a:t>социально-нравственная, </a:t>
            </a:r>
          </a:p>
          <a:p>
            <a:pPr marL="0" indent="0">
              <a:buNone/>
            </a:pPr>
            <a:endParaRPr lang="ru-RU" sz="1600" b="1" dirty="0">
              <a:latin typeface="Arial Black" panose="020B0A04020102020204" pitchFamily="34" charset="0"/>
            </a:endParaRPr>
          </a:p>
          <a:p>
            <a:pPr marL="0" indent="0">
              <a:buNone/>
            </a:pPr>
            <a:r>
              <a:rPr lang="ru-RU" sz="1600" b="1" dirty="0">
                <a:latin typeface="Arial Black" panose="020B0A04020102020204" pitchFamily="34" charset="0"/>
              </a:rPr>
              <a:t>профессионально-педагогическая</a:t>
            </a:r>
            <a:r>
              <a:rPr lang="ru-RU" sz="1600" dirty="0">
                <a:latin typeface="Arial Black" panose="020B0A04020102020204" pitchFamily="34" charset="0"/>
              </a:rPr>
              <a:t>, </a:t>
            </a:r>
          </a:p>
          <a:p>
            <a:pPr marL="0" indent="0">
              <a:buNone/>
            </a:pPr>
            <a:endParaRPr lang="ru-RU" sz="1600" dirty="0">
              <a:latin typeface="Arial Black" panose="020B0A04020102020204" pitchFamily="34" charset="0"/>
            </a:endParaRPr>
          </a:p>
          <a:p>
            <a:pPr marL="0" indent="0">
              <a:buNone/>
            </a:pPr>
            <a:r>
              <a:rPr lang="ru-RU" sz="1600" b="1" dirty="0">
                <a:latin typeface="Arial Black" panose="020B0A04020102020204" pitchFamily="34" charset="0"/>
              </a:rPr>
              <a:t>познавательная.</a:t>
            </a:r>
            <a:r>
              <a:rPr lang="ru-RU" sz="1600" dirty="0">
                <a:latin typeface="Arial Black" panose="020B0A04020102020204" pitchFamily="34" charset="0"/>
              </a:rPr>
              <a:t> </a:t>
            </a:r>
          </a:p>
        </p:txBody>
      </p:sp>
      <p:sp>
        <p:nvSpPr>
          <p:cNvPr id="5" name="Прямоугольник: скругленные углы 4">
            <a:extLst>
              <a:ext uri="{FF2B5EF4-FFF2-40B4-BE49-F238E27FC236}">
                <a16:creationId xmlns:a16="http://schemas.microsoft.com/office/drawing/2014/main" id="{B8913F99-CF1A-48A2-96B9-7E51C8651BC8}"/>
              </a:ext>
            </a:extLst>
          </p:cNvPr>
          <p:cNvSpPr/>
          <p:nvPr/>
        </p:nvSpPr>
        <p:spPr>
          <a:xfrm>
            <a:off x="3663782" y="858865"/>
            <a:ext cx="7747811" cy="1054017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600" b="1" dirty="0">
                <a:solidFill>
                  <a:srgbClr val="FF0000"/>
                </a:solidFill>
                <a:latin typeface="Arial Black" panose="020B0A04020102020204" pitchFamily="34" charset="0"/>
              </a:rPr>
              <a:t>Направленность личности – </a:t>
            </a:r>
            <a:r>
              <a:rPr lang="ru-RU" sz="1600" b="1" dirty="0">
                <a:solidFill>
                  <a:schemeClr val="tx1"/>
                </a:solidFill>
              </a:rPr>
              <a:t>устойчивая доминирующая система мотивов (убеждений, склонностей, интересов и т.д.), определяет систему базовых отношений личности к миру, к самой себе, единство поведения и деятельности, основа саморазвития и профессионализма. </a:t>
            </a:r>
          </a:p>
        </p:txBody>
      </p:sp>
      <p:sp>
        <p:nvSpPr>
          <p:cNvPr id="7" name="Выноска: изогнутая линия 6">
            <a:extLst>
              <a:ext uri="{FF2B5EF4-FFF2-40B4-BE49-F238E27FC236}">
                <a16:creationId xmlns:a16="http://schemas.microsoft.com/office/drawing/2014/main" id="{2E6B9A4C-8D6B-4849-8BEB-2CF121D29517}"/>
              </a:ext>
            </a:extLst>
          </p:cNvPr>
          <p:cNvSpPr/>
          <p:nvPr/>
        </p:nvSpPr>
        <p:spPr>
          <a:xfrm>
            <a:off x="3663782" y="2216654"/>
            <a:ext cx="3408218" cy="1337531"/>
          </a:xfrm>
          <a:prstGeom prst="borderCallout2">
            <a:avLst>
              <a:gd name="adj1" fmla="val 35619"/>
              <a:gd name="adj2" fmla="val -668"/>
              <a:gd name="adj3" fmla="val 26889"/>
              <a:gd name="adj4" fmla="val -15389"/>
              <a:gd name="adj5" fmla="val 16719"/>
              <a:gd name="adj6" fmla="val -34331"/>
            </a:avLst>
          </a:prstGeom>
          <a:solidFill>
            <a:schemeClr val="accent3">
              <a:lumMod val="40000"/>
              <a:lumOff val="60000"/>
            </a:schemeClr>
          </a:solidFill>
          <a:ln w="28575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/>
              <a:t>идейную убежденность, </a:t>
            </a:r>
            <a:r>
              <a:rPr lang="ru-RU" sz="1600" b="1" dirty="0">
                <a:solidFill>
                  <a:schemeClr val="tx1"/>
                </a:solidFill>
              </a:rPr>
              <a:t>социальные потребности, моральные и ценностные ориентации, чувство общественного долга и гражданской ответственности </a:t>
            </a:r>
            <a:r>
              <a:rPr lang="ru-RU" dirty="0"/>
              <a:t>ответственности.</a:t>
            </a:r>
          </a:p>
        </p:txBody>
      </p:sp>
      <p:sp>
        <p:nvSpPr>
          <p:cNvPr id="8" name="Выноска: изогнутая линия 7">
            <a:extLst>
              <a:ext uri="{FF2B5EF4-FFF2-40B4-BE49-F238E27FC236}">
                <a16:creationId xmlns:a16="http://schemas.microsoft.com/office/drawing/2014/main" id="{7B3C7C73-E1C9-4259-A795-CD0A3CDF5E85}"/>
              </a:ext>
            </a:extLst>
          </p:cNvPr>
          <p:cNvSpPr/>
          <p:nvPr/>
        </p:nvSpPr>
        <p:spPr>
          <a:xfrm>
            <a:off x="4354661" y="3739296"/>
            <a:ext cx="4710792" cy="1944475"/>
          </a:xfrm>
          <a:prstGeom prst="borderCallout2">
            <a:avLst>
              <a:gd name="adj1" fmla="val -9089"/>
              <a:gd name="adj2" fmla="val -32134"/>
              <a:gd name="adj3" fmla="val 27147"/>
              <a:gd name="adj4" fmla="val -3265"/>
              <a:gd name="adj5" fmla="val 31376"/>
              <a:gd name="adj6" fmla="val -304"/>
            </a:avLst>
          </a:prstGeom>
          <a:solidFill>
            <a:schemeClr val="accent3">
              <a:lumMod val="40000"/>
              <a:lumOff val="60000"/>
            </a:schemeClr>
          </a:solidFill>
          <a:ln w="3810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600" b="1" dirty="0">
                <a:solidFill>
                  <a:schemeClr val="tx1"/>
                </a:solidFill>
              </a:rPr>
              <a:t>позитивное отношение к себе как профессионалу и высокую активность в профессиональной сфере. Профессиональная направленность личности учителя включает интерес к профессии учителя, педагогическое призвание, профессионально-педагогические намерения и склонности.</a:t>
            </a:r>
          </a:p>
        </p:txBody>
      </p:sp>
      <p:sp>
        <p:nvSpPr>
          <p:cNvPr id="9" name="Выноска: изогнутая линия 8">
            <a:extLst>
              <a:ext uri="{FF2B5EF4-FFF2-40B4-BE49-F238E27FC236}">
                <a16:creationId xmlns:a16="http://schemas.microsoft.com/office/drawing/2014/main" id="{BA79DEAA-8E05-4A16-A890-9272BDD473ED}"/>
              </a:ext>
            </a:extLst>
          </p:cNvPr>
          <p:cNvSpPr/>
          <p:nvPr/>
        </p:nvSpPr>
        <p:spPr>
          <a:xfrm>
            <a:off x="1436914" y="4998221"/>
            <a:ext cx="2590800" cy="665018"/>
          </a:xfrm>
          <a:prstGeom prst="borderCallout2">
            <a:avLst>
              <a:gd name="adj1" fmla="val 20536"/>
              <a:gd name="adj2" fmla="val -2833"/>
              <a:gd name="adj3" fmla="val 18750"/>
              <a:gd name="adj4" fmla="val -16667"/>
              <a:gd name="adj5" fmla="val -120054"/>
              <a:gd name="adj6" fmla="val 25831"/>
            </a:avLst>
          </a:prstGeom>
          <a:solidFill>
            <a:schemeClr val="accent3">
              <a:lumMod val="40000"/>
              <a:lumOff val="60000"/>
            </a:schemeClr>
          </a:solidFill>
          <a:ln w="28575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tx1"/>
                </a:solidFill>
              </a:rPr>
              <a:t>духовные потребности и интересы</a:t>
            </a:r>
          </a:p>
        </p:txBody>
      </p:sp>
    </p:spTree>
    <p:extLst>
      <p:ext uri="{BB962C8B-B14F-4D97-AF65-F5344CB8AC3E}">
        <p14:creationId xmlns:p14="http://schemas.microsoft.com/office/powerpoint/2010/main" val="54402214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5CA27BB-D2CB-47FD-AB35-4492E21A0C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3562" y="167580"/>
            <a:ext cx="10625361" cy="1059305"/>
          </a:xfrm>
        </p:spPr>
        <p:txBody>
          <a:bodyPr>
            <a:noAutofit/>
          </a:bodyPr>
          <a:lstStyle/>
          <a:p>
            <a:r>
              <a:rPr lang="ru-RU" sz="3600" dirty="0">
                <a:latin typeface="Arial Black" panose="020B0A04020102020204" pitchFamily="34" charset="0"/>
              </a:rPr>
              <a:t>Профессиональная компетентность педагога 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0E9B6A7-CD64-4925-8817-E888B616DC2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903890" y="1226885"/>
            <a:ext cx="4141076" cy="5215478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70000" lnSpcReduction="20000"/>
          </a:bodyPr>
          <a:lstStyle/>
          <a:p>
            <a:endParaRPr lang="ru-RU" dirty="0"/>
          </a:p>
          <a:p>
            <a:r>
              <a:rPr lang="ru-RU" dirty="0">
                <a:latin typeface="Arial Black" panose="020B0A04020102020204" pitchFamily="34" charset="0"/>
              </a:rPr>
              <a:t>Профессиональная компетентность педагога </a:t>
            </a:r>
            <a:r>
              <a:rPr lang="ru-RU" dirty="0"/>
              <a:t>-  единство его теоретической и практической готовности к осуществлению педагогической деятельности </a:t>
            </a:r>
            <a:r>
              <a:rPr lang="ru-RU" sz="2300" dirty="0"/>
              <a:t>(В.А. </a:t>
            </a:r>
            <a:r>
              <a:rPr lang="ru-RU" sz="2300" dirty="0" err="1"/>
              <a:t>Сластенин</a:t>
            </a:r>
            <a:r>
              <a:rPr lang="ru-RU" sz="2300" dirty="0"/>
              <a:t>). </a:t>
            </a:r>
          </a:p>
          <a:p>
            <a:endParaRPr lang="ru-RU" sz="2300" dirty="0"/>
          </a:p>
          <a:p>
            <a:pPr marL="0" indent="0">
              <a:buNone/>
            </a:pPr>
            <a:r>
              <a:rPr lang="ru-RU" dirty="0"/>
              <a:t>Включает: </a:t>
            </a:r>
          </a:p>
          <a:p>
            <a:r>
              <a:rPr lang="ru-RU" dirty="0"/>
              <a:t>когнитивную операционально-техническую составляющие, </a:t>
            </a:r>
          </a:p>
          <a:p>
            <a:r>
              <a:rPr lang="ru-RU" dirty="0"/>
              <a:t>мотивационную, </a:t>
            </a:r>
          </a:p>
          <a:p>
            <a:r>
              <a:rPr lang="ru-RU" dirty="0"/>
              <a:t>этическую, </a:t>
            </a:r>
          </a:p>
          <a:p>
            <a:r>
              <a:rPr lang="ru-RU" dirty="0"/>
              <a:t>социальную, </a:t>
            </a:r>
          </a:p>
          <a:p>
            <a:r>
              <a:rPr lang="ru-RU" dirty="0"/>
              <a:t>поведенческую. 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37F233F0-F575-4D36-8296-69A35C0B036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45936" y="1226885"/>
            <a:ext cx="4712987" cy="3441520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70000" lnSpcReduction="20000"/>
          </a:bodyPr>
          <a:lstStyle/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dirty="0">
                <a:latin typeface="Arial Black" panose="020B0A04020102020204" pitchFamily="34" charset="0"/>
              </a:rPr>
              <a:t>Теоретическая готовность учителя </a:t>
            </a:r>
            <a:r>
              <a:rPr lang="ru-RU" dirty="0"/>
              <a:t>предполагает определенную совокупность психолого-педагогических, специальных знаний и проявляется в обобщенном умении теоретически мыслить. </a:t>
            </a:r>
          </a:p>
          <a:p>
            <a:pPr marL="0" indent="0">
              <a:buNone/>
            </a:pPr>
            <a:endParaRPr lang="ru-RU" dirty="0"/>
          </a:p>
          <a:p>
            <a:pPr marL="400050" lvl="1" indent="0">
              <a:buNone/>
            </a:pPr>
            <a:r>
              <a:rPr lang="ru-RU" dirty="0"/>
              <a:t>Это аналитические, </a:t>
            </a:r>
          </a:p>
          <a:p>
            <a:pPr marL="400050" lvl="1" indent="0">
              <a:buNone/>
            </a:pPr>
            <a:r>
              <a:rPr lang="ru-RU" dirty="0"/>
              <a:t>прогностические, </a:t>
            </a:r>
          </a:p>
          <a:p>
            <a:pPr marL="400050" lvl="1" indent="0">
              <a:buNone/>
            </a:pPr>
            <a:r>
              <a:rPr lang="ru-RU" dirty="0"/>
              <a:t>проективные </a:t>
            </a:r>
          </a:p>
          <a:p>
            <a:pPr marL="400050" lvl="1" indent="0">
              <a:buNone/>
            </a:pPr>
            <a:r>
              <a:rPr lang="ru-RU" dirty="0"/>
              <a:t>рефлексивные умения.</a:t>
            </a:r>
          </a:p>
          <a:p>
            <a:endParaRPr lang="ru-RU" dirty="0"/>
          </a:p>
        </p:txBody>
      </p:sp>
      <p:sp>
        <p:nvSpPr>
          <p:cNvPr id="5" name="Прямоугольник: скругленные углы 4">
            <a:extLst>
              <a:ext uri="{FF2B5EF4-FFF2-40B4-BE49-F238E27FC236}">
                <a16:creationId xmlns:a16="http://schemas.microsoft.com/office/drawing/2014/main" id="{AA519C89-15D4-4BB0-917F-FD32FD896262}"/>
              </a:ext>
            </a:extLst>
          </p:cNvPr>
          <p:cNvSpPr/>
          <p:nvPr/>
        </p:nvSpPr>
        <p:spPr>
          <a:xfrm>
            <a:off x="4211781" y="5037530"/>
            <a:ext cx="6847141" cy="1468582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i="1" dirty="0">
                <a:solidFill>
                  <a:schemeClr val="tx1"/>
                </a:solidFill>
                <a:latin typeface="Arial Black" panose="020B0A04020102020204" pitchFamily="34" charset="0"/>
              </a:rPr>
              <a:t>Практическая готовность </a:t>
            </a:r>
            <a:r>
              <a:rPr lang="ru-RU" dirty="0">
                <a:solidFill>
                  <a:schemeClr val="tx1"/>
                </a:solidFill>
              </a:rPr>
              <a:t>выражается во внешних (предметных) умениях, к которым относятся </a:t>
            </a:r>
            <a:r>
              <a:rPr lang="ru-RU" i="1" dirty="0">
                <a:solidFill>
                  <a:schemeClr val="tx1"/>
                </a:solidFill>
              </a:rPr>
              <a:t>организаторские </a:t>
            </a:r>
            <a:r>
              <a:rPr lang="ru-RU" dirty="0">
                <a:solidFill>
                  <a:schemeClr val="tx1"/>
                </a:solidFill>
              </a:rPr>
              <a:t>и </a:t>
            </a:r>
            <a:r>
              <a:rPr lang="ru-RU" i="1" dirty="0">
                <a:solidFill>
                  <a:schemeClr val="tx1"/>
                </a:solidFill>
              </a:rPr>
              <a:t>коммуникативные умения</a:t>
            </a:r>
            <a:r>
              <a:rPr lang="ru-RU" dirty="0">
                <a:solidFill>
                  <a:schemeClr val="tx1"/>
                </a:solidFill>
              </a:rPr>
              <a:t>.</a:t>
            </a:r>
          </a:p>
          <a:p>
            <a:r>
              <a:rPr lang="ru-RU" dirty="0">
                <a:solidFill>
                  <a:schemeClr val="tx1"/>
                </a:solidFill>
              </a:rPr>
              <a:t>Среди организаторских выделяют </a:t>
            </a:r>
            <a:r>
              <a:rPr lang="ru-RU" i="1" dirty="0">
                <a:solidFill>
                  <a:schemeClr val="tx1"/>
                </a:solidFill>
              </a:rPr>
              <a:t>мобилизационные, информационные, развивающие и ориентационные умения.</a:t>
            </a:r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4480207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1B24682-BF01-4032-99C8-BBFEA33368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2308" y="222998"/>
            <a:ext cx="9605635" cy="1059305"/>
          </a:xfrm>
        </p:spPr>
        <p:txBody>
          <a:bodyPr>
            <a:noAutofit/>
          </a:bodyPr>
          <a:lstStyle/>
          <a:p>
            <a:r>
              <a:rPr lang="ru-RU" sz="3600" i="1" dirty="0">
                <a:latin typeface="Arial Black" panose="020B0A04020102020204" pitchFamily="34" charset="0"/>
              </a:rPr>
              <a:t>Педагогическая техника. Педагогическое мастерство</a:t>
            </a:r>
            <a:endParaRPr lang="ru-RU" sz="3600" dirty="0">
              <a:latin typeface="Arial Black" panose="020B0A04020102020204" pitchFamily="34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2417BE0-F15B-4BAC-B4A4-AC2ED58EB0B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83172" y="1986496"/>
            <a:ext cx="7325711" cy="4166491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0" indent="0">
              <a:buNone/>
            </a:pPr>
            <a:endParaRPr lang="ru-RU" sz="1800" i="1" dirty="0">
              <a:latin typeface="Arial Black" panose="020B0A04020102020204" pitchFamily="34" charset="0"/>
            </a:endParaRPr>
          </a:p>
          <a:p>
            <a:pPr marL="0" indent="0">
              <a:buNone/>
            </a:pPr>
            <a:r>
              <a:rPr lang="ru-RU" sz="1800" i="1" dirty="0">
                <a:latin typeface="Arial Black" panose="020B0A04020102020204" pitchFamily="34" charset="0"/>
              </a:rPr>
              <a:t>Педагогическая техника </a:t>
            </a:r>
            <a:r>
              <a:rPr lang="ru-RU" sz="1800" dirty="0"/>
              <a:t>– совокупность умений и навыков, необходимых для стимулирования активности как отдельных обучающихся, так и коллектива в целом. </a:t>
            </a:r>
          </a:p>
          <a:p>
            <a:pPr marL="0" indent="0">
              <a:buNone/>
            </a:pPr>
            <a:endParaRPr lang="ru-RU" sz="1800" dirty="0"/>
          </a:p>
          <a:p>
            <a:pPr marL="0" indent="0">
              <a:buNone/>
            </a:pPr>
            <a:r>
              <a:rPr lang="ru-RU" sz="1800" dirty="0"/>
              <a:t>1. умения выбрать правильный стиль и тон в общении, </a:t>
            </a:r>
          </a:p>
          <a:p>
            <a:pPr marL="0" indent="0">
              <a:buNone/>
            </a:pPr>
            <a:r>
              <a:rPr lang="ru-RU" sz="1800" dirty="0"/>
              <a:t>управлять вниманием, темпом деятельности, навыки демонстрации своего отношения к поступкам обучающихся. </a:t>
            </a:r>
          </a:p>
          <a:p>
            <a:pPr marL="0" indent="0">
              <a:buNone/>
            </a:pPr>
            <a:endParaRPr lang="ru-RU" sz="1800" dirty="0"/>
          </a:p>
          <a:p>
            <a:pPr marL="0" indent="0">
              <a:buNone/>
            </a:pPr>
            <a:r>
              <a:rPr lang="ru-RU" sz="1800" dirty="0"/>
              <a:t>2. развитие речи педагога – правильная дикция, «поставленный голос», ритмическое дыхание и умеренное присоединение к речи мимики и жестов. </a:t>
            </a:r>
          </a:p>
        </p:txBody>
      </p:sp>
      <p:sp>
        <p:nvSpPr>
          <p:cNvPr id="7" name="Прямоугольник: скругленные углы 6">
            <a:extLst>
              <a:ext uri="{FF2B5EF4-FFF2-40B4-BE49-F238E27FC236}">
                <a16:creationId xmlns:a16="http://schemas.microsoft.com/office/drawing/2014/main" id="{7B74E076-8448-4D1D-A444-37A91A29C88A}"/>
              </a:ext>
            </a:extLst>
          </p:cNvPr>
          <p:cNvSpPr/>
          <p:nvPr/>
        </p:nvSpPr>
        <p:spPr>
          <a:xfrm>
            <a:off x="8446973" y="2068758"/>
            <a:ext cx="3061855" cy="4084229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i="1" dirty="0">
                <a:solidFill>
                  <a:schemeClr val="tx1"/>
                </a:solidFill>
                <a:latin typeface="Arial Black" panose="020B0A04020102020204" pitchFamily="34" charset="0"/>
              </a:rPr>
              <a:t>Педагогическое мастерство - </a:t>
            </a:r>
            <a:r>
              <a:rPr lang="ru-RU" sz="2000" dirty="0">
                <a:solidFill>
                  <a:schemeClr val="tx1"/>
                </a:solidFill>
              </a:rPr>
              <a:t>совершенное владение всей совокупностью педагогических умений и навыков, высокая степень педагогической умелости</a:t>
            </a:r>
          </a:p>
        </p:txBody>
      </p:sp>
    </p:spTree>
    <p:extLst>
      <p:ext uri="{BB962C8B-B14F-4D97-AF65-F5344CB8AC3E}">
        <p14:creationId xmlns:p14="http://schemas.microsoft.com/office/powerpoint/2010/main" val="128372385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D8FB670-BBDB-47D9-AE08-0FE3CA9015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653830"/>
          </a:xfrm>
        </p:spPr>
        <p:txBody>
          <a:bodyPr>
            <a:normAutofit fontScale="90000"/>
          </a:bodyPr>
          <a:lstStyle/>
          <a:p>
            <a:r>
              <a:rPr lang="ru-RU" sz="4000" dirty="0">
                <a:latin typeface="Arial Black" panose="020B0A04020102020204" pitchFamily="34" charset="0"/>
              </a:rPr>
              <a:t>Эффективность труда педагога </a:t>
            </a:r>
            <a:r>
              <a:rPr lang="ru-RU" dirty="0"/>
              <a:t>зависит: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3FA5079-1B52-46C1-B96C-B9EA9791FE9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019503" y="1250731"/>
            <a:ext cx="10047890" cy="5213131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0" indent="0">
              <a:buNone/>
            </a:pPr>
            <a:endParaRPr lang="ru-RU" sz="1800" b="1" dirty="0"/>
          </a:p>
          <a:p>
            <a:pPr marL="0" indent="0">
              <a:buNone/>
            </a:pPr>
            <a:r>
              <a:rPr lang="ru-RU" sz="1800" b="1" dirty="0"/>
              <a:t>от  его </a:t>
            </a:r>
            <a:r>
              <a:rPr lang="ru-RU" sz="1800" b="1" i="1" dirty="0"/>
              <a:t>психологических и педагогических качеств</a:t>
            </a:r>
            <a:r>
              <a:rPr lang="ru-RU" sz="1800" b="1" dirty="0"/>
              <a:t>:</a:t>
            </a:r>
          </a:p>
          <a:p>
            <a:r>
              <a:rPr lang="ru-RU" sz="1800" dirty="0"/>
              <a:t> добросовестность, трудолюбие, активность, энергичность, предприимчивость, самостоятельность, организованность, работоспособность;</a:t>
            </a:r>
          </a:p>
          <a:p>
            <a:r>
              <a:rPr lang="ru-RU" sz="1800" dirty="0"/>
              <a:t> образованность, интеллектуальная развитость, широта кругозора, умение работать в коллективе;</a:t>
            </a:r>
          </a:p>
          <a:p>
            <a:r>
              <a:rPr lang="ru-RU" sz="1800" dirty="0"/>
              <a:t> способность видеть перспективы образовательного процесса, совершенствовать его;</a:t>
            </a:r>
          </a:p>
          <a:p>
            <a:r>
              <a:rPr lang="ru-RU" sz="1800" dirty="0"/>
              <a:t>понимать потенциальные возможности свои и обучающихся;</a:t>
            </a:r>
          </a:p>
          <a:p>
            <a:r>
              <a:rPr lang="ru-RU" sz="1800" dirty="0"/>
              <a:t> генерировать идеи и видеть направления их реализации;</a:t>
            </a:r>
          </a:p>
          <a:p>
            <a:r>
              <a:rPr lang="ru-RU" sz="1800" dirty="0"/>
              <a:t>преданность организации, порядочность, общительность, вежливость, дисциплинированность;</a:t>
            </a:r>
          </a:p>
          <a:p>
            <a:r>
              <a:rPr lang="ru-RU" sz="1800" dirty="0"/>
              <a:t> умение строить гуманные, демократичные, деловые отношения с другими субъектами образовательного процесса;</a:t>
            </a:r>
          </a:p>
          <a:p>
            <a:r>
              <a:rPr lang="ru-RU" sz="1800" dirty="0"/>
              <a:t>гражданственность, соблюдение норм морали и правовых норм;</a:t>
            </a:r>
          </a:p>
          <a:p>
            <a:r>
              <a:rPr lang="ru-RU" sz="1800" dirty="0"/>
              <a:t>культура мышления и искусство логического анализа;</a:t>
            </a:r>
          </a:p>
          <a:p>
            <a:r>
              <a:rPr lang="ru-RU" sz="1800" dirty="0"/>
              <a:t>адаптивность к условиям изменяющейся внешней среды;</a:t>
            </a:r>
          </a:p>
          <a:p>
            <a:r>
              <a:rPr lang="ru-RU" sz="1800" dirty="0"/>
              <a:t>способность к постоянному самообразованию и саморазвитию и др.</a:t>
            </a:r>
          </a:p>
          <a:p>
            <a:endParaRPr lang="ru-RU" sz="2000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4239739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F010292-51AC-4F2F-A470-6E021B23F5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5435" y="153726"/>
            <a:ext cx="10919594" cy="1059305"/>
          </a:xfrm>
        </p:spPr>
        <p:txBody>
          <a:bodyPr>
            <a:normAutofit fontScale="90000"/>
          </a:bodyPr>
          <a:lstStyle/>
          <a:p>
            <a:br>
              <a:rPr lang="ru-RU" dirty="0"/>
            </a:br>
            <a:r>
              <a:rPr lang="ru-RU" sz="4000" dirty="0">
                <a:latin typeface="Arial Black" panose="020B0A04020102020204" pitchFamily="34" charset="0"/>
              </a:rPr>
              <a:t>Внешние условия успешного труда педагога</a:t>
            </a:r>
            <a:br>
              <a:rPr lang="ru-RU" sz="4000" dirty="0">
                <a:latin typeface="Arial Black" panose="020B0A04020102020204" pitchFamily="34" charset="0"/>
              </a:rPr>
            </a:br>
            <a:endParaRPr lang="ru-RU" sz="4000" dirty="0">
              <a:latin typeface="Arial Black" panose="020B0A04020102020204" pitchFamily="34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817F93F-7EB2-4DCC-8184-068CDC33874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120003" y="1734207"/>
            <a:ext cx="9117073" cy="4035972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endParaRPr lang="ru-RU" sz="2000" dirty="0"/>
          </a:p>
          <a:p>
            <a:r>
              <a:rPr lang="ru-RU" sz="2000" dirty="0"/>
              <a:t>высокий уровень социально-психологического развития  педагогического коллектива;</a:t>
            </a:r>
          </a:p>
          <a:p>
            <a:r>
              <a:rPr lang="ru-RU" sz="2000" dirty="0"/>
              <a:t>благоприятный социально-психологический климат в коллективе;</a:t>
            </a:r>
          </a:p>
          <a:p>
            <a:r>
              <a:rPr lang="ru-RU" sz="2000" dirty="0"/>
              <a:t>общая ценностно-целевая ориентированность, оптимальное сочетание  интересов педагога и коллектива, общества;</a:t>
            </a:r>
          </a:p>
          <a:p>
            <a:r>
              <a:rPr lang="ru-RU" sz="2000" dirty="0"/>
              <a:t>оптимальная организация педагогических процессов, рациональное распределение обязанностей и ответственности между сотрудниками;</a:t>
            </a:r>
          </a:p>
          <a:p>
            <a:r>
              <a:rPr lang="ru-RU" sz="2000" dirty="0"/>
              <a:t>умение коллектива и его членов решать возникающие проблемы, перестраивать при необходимости свою работу.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4485718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908791"/>
            <a:ext cx="8986345" cy="2162298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ru-RU" sz="2000" b="1" dirty="0">
                <a:latin typeface="Arial Black" panose="020B0A04020102020204" pitchFamily="34" charset="0"/>
              </a:rPr>
              <a:t>Раздел 1.</a:t>
            </a:r>
            <a:br>
              <a:rPr lang="ru-RU" sz="2000" b="1" dirty="0">
                <a:latin typeface="Arial Black" panose="020B0A04020102020204" pitchFamily="34" charset="0"/>
              </a:rPr>
            </a:br>
            <a:r>
              <a:rPr lang="ru-RU" sz="2000" b="1" dirty="0">
                <a:latin typeface="Arial Black" panose="020B0A04020102020204" pitchFamily="34" charset="0"/>
              </a:rPr>
              <a:t> </a:t>
            </a:r>
            <a:br>
              <a:rPr lang="ru-RU" sz="2000" b="1" dirty="0">
                <a:latin typeface="Arial Black" panose="020B0A04020102020204" pitchFamily="34" charset="0"/>
              </a:rPr>
            </a:br>
            <a:r>
              <a:rPr lang="ru-RU" sz="2000" b="1" dirty="0">
                <a:latin typeface="Arial Black" panose="020B0A04020102020204" pitchFamily="34" charset="0"/>
              </a:rPr>
              <a:t>Тема 4. </a:t>
            </a:r>
            <a:br>
              <a:rPr lang="ru-RU" sz="2000" b="1" dirty="0">
                <a:latin typeface="Arial Black" panose="020B0A04020102020204" pitchFamily="34" charset="0"/>
              </a:rPr>
            </a:br>
            <a:r>
              <a:rPr lang="ru-RU" sz="2800" b="1" dirty="0">
                <a:highlight>
                  <a:srgbClr val="FFFF00"/>
                </a:highlight>
                <a:latin typeface="Arial Black" panose="020B0A04020102020204" pitchFamily="34" charset="0"/>
              </a:rPr>
              <a:t>Студент </a:t>
            </a:r>
            <a:r>
              <a:rPr lang="ru-RU" sz="2800" b="1" dirty="0">
                <a:latin typeface="Arial Black" panose="020B0A04020102020204" pitchFamily="34" charset="0"/>
              </a:rPr>
              <a:t>и преподаватель как субъекты образовательного процесса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429000"/>
            <a:ext cx="8986345" cy="3112476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514350" indent="-514350" algn="just">
              <a:buAutoNum type="arabicPeriod"/>
            </a:pPr>
            <a:endParaRPr lang="ru-RU" sz="2000" dirty="0">
              <a:solidFill>
                <a:schemeClr val="tx1"/>
              </a:solidFill>
            </a:endParaRPr>
          </a:p>
          <a:p>
            <a:pPr marL="514350" indent="-514350" algn="just">
              <a:buAutoNum type="arabicPeriod"/>
            </a:pPr>
            <a:r>
              <a:rPr lang="ru-RU" sz="2000" dirty="0">
                <a:solidFill>
                  <a:schemeClr val="tx1"/>
                </a:solidFill>
              </a:rPr>
              <a:t>Субъект-субъектные отношения в образовательном процессе  учреждений </a:t>
            </a:r>
            <a:r>
              <a:rPr lang="ru-RU" sz="2000" dirty="0">
                <a:solidFill>
                  <a:schemeClr val="tx1"/>
                </a:solidFill>
                <a:highlight>
                  <a:srgbClr val="FFFF00"/>
                </a:highlight>
              </a:rPr>
              <a:t>высшего </a:t>
            </a:r>
            <a:r>
              <a:rPr lang="ru-RU" sz="2000" dirty="0">
                <a:solidFill>
                  <a:schemeClr val="tx1"/>
                </a:solidFill>
              </a:rPr>
              <a:t>образования.</a:t>
            </a:r>
          </a:p>
          <a:p>
            <a:pPr marL="514350" indent="-514350" algn="just">
              <a:buAutoNum type="arabicPeriod"/>
            </a:pPr>
            <a:r>
              <a:rPr lang="ru-RU" sz="2000" dirty="0">
                <a:solidFill>
                  <a:schemeClr val="tx1"/>
                </a:solidFill>
              </a:rPr>
              <a:t>Особенности социализации современных </a:t>
            </a:r>
            <a:r>
              <a:rPr lang="ru-RU" sz="2000" dirty="0">
                <a:solidFill>
                  <a:schemeClr val="tx1"/>
                </a:solidFill>
                <a:highlight>
                  <a:srgbClr val="FFFF00"/>
                </a:highlight>
              </a:rPr>
              <a:t>студентов</a:t>
            </a:r>
            <a:r>
              <a:rPr lang="ru-RU" sz="2000" dirty="0">
                <a:solidFill>
                  <a:schemeClr val="tx1"/>
                </a:solidFill>
              </a:rPr>
              <a:t>. </a:t>
            </a:r>
          </a:p>
          <a:p>
            <a:pPr algn="just"/>
            <a:r>
              <a:rPr lang="ru-RU" sz="2000" dirty="0">
                <a:solidFill>
                  <a:schemeClr val="tx1"/>
                </a:solidFill>
              </a:rPr>
              <a:t>3.      Т</a:t>
            </a:r>
            <a:r>
              <a:rPr lang="be-BY" sz="2000" dirty="0">
                <a:solidFill>
                  <a:schemeClr val="tx1"/>
                </a:solidFill>
              </a:rPr>
              <a:t>ребования к обучающемуся в </a:t>
            </a:r>
            <a:r>
              <a:rPr lang="ru-RU" sz="2000" dirty="0">
                <a:solidFill>
                  <a:schemeClr val="tx1"/>
                </a:solidFill>
              </a:rPr>
              <a:t>учреждении </a:t>
            </a:r>
            <a:r>
              <a:rPr lang="be-BY" sz="2000" dirty="0">
                <a:solidFill>
                  <a:schemeClr val="tx1"/>
                </a:solidFill>
                <a:highlight>
                  <a:srgbClr val="FFFF00"/>
                </a:highlight>
              </a:rPr>
              <a:t>высше</a:t>
            </a:r>
            <a:r>
              <a:rPr lang="ru-RU" sz="2000" dirty="0" err="1">
                <a:solidFill>
                  <a:schemeClr val="tx1"/>
                </a:solidFill>
                <a:highlight>
                  <a:srgbClr val="FFFF00"/>
                </a:highlight>
              </a:rPr>
              <a:t>го</a:t>
            </a:r>
            <a:r>
              <a:rPr lang="ru-RU" sz="2000" dirty="0">
                <a:solidFill>
                  <a:schemeClr val="tx1"/>
                </a:solidFill>
                <a:highlight>
                  <a:srgbClr val="FFFF00"/>
                </a:highlight>
              </a:rPr>
              <a:t> </a:t>
            </a:r>
            <a:r>
              <a:rPr lang="ru-RU" sz="2000" dirty="0">
                <a:solidFill>
                  <a:schemeClr val="tx1"/>
                </a:solidFill>
              </a:rPr>
              <a:t>образования</a:t>
            </a:r>
            <a:r>
              <a:rPr lang="be-BY" sz="2000" dirty="0">
                <a:solidFill>
                  <a:schemeClr val="tx1"/>
                </a:solidFill>
              </a:rPr>
              <a:t>. </a:t>
            </a:r>
          </a:p>
          <a:p>
            <a:pPr algn="just"/>
            <a:r>
              <a:rPr lang="ru-RU" sz="2000" dirty="0">
                <a:solidFill>
                  <a:schemeClr val="tx1"/>
                </a:solidFill>
              </a:rPr>
              <a:t>4.      Особенности потребностей, интересов, мотивов, мотивации </a:t>
            </a:r>
            <a:r>
              <a:rPr lang="ru-RU" sz="2000" dirty="0">
                <a:solidFill>
                  <a:schemeClr val="tx1"/>
                </a:solidFill>
                <a:highlight>
                  <a:srgbClr val="FFFF00"/>
                </a:highlight>
              </a:rPr>
              <a:t>студентов. </a:t>
            </a:r>
          </a:p>
          <a:p>
            <a:pPr algn="just"/>
            <a:r>
              <a:rPr lang="ru-RU" sz="2000" dirty="0">
                <a:solidFill>
                  <a:schemeClr val="tx1"/>
                </a:solidFill>
              </a:rPr>
              <a:t> 5.     Т</a:t>
            </a:r>
            <a:r>
              <a:rPr lang="be-BY" sz="2000" dirty="0">
                <a:solidFill>
                  <a:schemeClr val="tx1"/>
                </a:solidFill>
              </a:rPr>
              <a:t>ребования к педагогу </a:t>
            </a:r>
            <a:r>
              <a:rPr lang="ru-RU" sz="2000" dirty="0">
                <a:solidFill>
                  <a:schemeClr val="tx1"/>
                </a:solidFill>
              </a:rPr>
              <a:t>учреждения </a:t>
            </a:r>
            <a:r>
              <a:rPr lang="be-BY" sz="2000" dirty="0">
                <a:solidFill>
                  <a:schemeClr val="tx1"/>
                </a:solidFill>
                <a:highlight>
                  <a:srgbClr val="FFFF00"/>
                </a:highlight>
              </a:rPr>
              <a:t>высше</a:t>
            </a:r>
            <a:r>
              <a:rPr lang="ru-RU" sz="2000" dirty="0" err="1">
                <a:solidFill>
                  <a:schemeClr val="tx1"/>
                </a:solidFill>
                <a:highlight>
                  <a:srgbClr val="FFFF00"/>
                </a:highlight>
              </a:rPr>
              <a:t>го</a:t>
            </a:r>
            <a:r>
              <a:rPr lang="ru-RU" sz="2000" dirty="0">
                <a:solidFill>
                  <a:schemeClr val="tx1"/>
                </a:solidFill>
                <a:highlight>
                  <a:srgbClr val="FFFF00"/>
                </a:highlight>
              </a:rPr>
              <a:t> </a:t>
            </a:r>
            <a:r>
              <a:rPr lang="ru-RU" sz="2000" dirty="0">
                <a:solidFill>
                  <a:schemeClr val="tx1"/>
                </a:solidFill>
              </a:rPr>
              <a:t>образования</a:t>
            </a:r>
            <a:r>
              <a:rPr lang="be-BY" sz="2000" dirty="0">
                <a:solidFill>
                  <a:schemeClr val="tx1"/>
                </a:solidFill>
              </a:rPr>
              <a:t>. </a:t>
            </a:r>
          </a:p>
        </p:txBody>
      </p:sp>
      <p:pic>
        <p:nvPicPr>
          <p:cNvPr id="6" name="Рисунок 5" descr="Академическая шапочка">
            <a:extLst>
              <a:ext uri="{FF2B5EF4-FFF2-40B4-BE49-F238E27FC236}">
                <a16:creationId xmlns:a16="http://schemas.microsoft.com/office/drawing/2014/main" id="{E49FD3B4-27DE-4531-ACF4-5EBDABA36180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5709276" y="165541"/>
            <a:ext cx="665732" cy="6657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93143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599" y="152718"/>
            <a:ext cx="10624457" cy="611986"/>
          </a:xfrm>
        </p:spPr>
        <p:txBody>
          <a:bodyPr>
            <a:normAutofit fontScale="90000"/>
          </a:bodyPr>
          <a:lstStyle/>
          <a:p>
            <a:r>
              <a:rPr lang="ru-RU" dirty="0">
                <a:latin typeface="Arial Black" panose="020B0A04020102020204" pitchFamily="34" charset="0"/>
              </a:rPr>
              <a:t>Литература: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52171" y="1303283"/>
            <a:ext cx="10520022" cy="5307724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lvl="0"/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Кодекс Республики Беларусь об образовании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[Электронный ресурс] : от 13 янв. 2011 г. № 243-3 : принят Палатой представителей 2 декабря 2010 г. : одобрен Советом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Респ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. 22 дек. 2010 г. : в ред. Закона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Респ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. Беларусь от 23.07.2019 г. // ЭТАЛОН. Законодательство Республики Беларусь / Нац. Центр правовой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информ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Респ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. Беларусь. </a:t>
            </a:r>
          </a:p>
          <a:p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Бахвалова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, Л. В.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Педагогическое мастерство : учебно-методическое пособие / Л. В. 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Бахвалова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. – 2-е изд., стер. – Минск : РИПО, 2016. –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С.5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-27;  41-49. – Режим доступа: URL: </a:t>
            </a:r>
            <a:r>
              <a:rPr lang="ru-RU" sz="2400" u="sng" dirty="0">
                <a:latin typeface="Times New Roman" pitchFamily="18" charset="0"/>
                <a:cs typeface="Times New Roman" pitchFamily="18" charset="0"/>
                <a:hlinkClick r:id="rId2"/>
              </a:rPr>
              <a:t>https://biblioclub.ru.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–</a:t>
            </a:r>
            <a:r>
              <a:rPr lang="ru-RU" sz="2400" u="sng" dirty="0">
                <a:latin typeface="Times New Roman" pitchFamily="18" charset="0"/>
                <a:cs typeface="Times New Roman" pitchFamily="18" charset="0"/>
                <a:hlinkClick r:id="rId2"/>
              </a:rPr>
              <a:t> </a:t>
            </a:r>
            <a:r>
              <a:rPr lang="ru-RU" sz="2400" u="sng" dirty="0">
                <a:latin typeface="Times New Roman" pitchFamily="18" charset="0"/>
                <a:cs typeface="Times New Roman" pitchFamily="18" charset="0"/>
              </a:rPr>
              <a:t>Д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ата доступа: 24.10.2024. – Университетская библиотека.</a:t>
            </a:r>
          </a:p>
          <a:p>
            <a:endParaRPr lang="ru-RU" sz="2200" dirty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41134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E6C53E4-9E52-43E0-8F2E-6BC64C879B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74637"/>
            <a:ext cx="10972800" cy="3603680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l"/>
            <a:r>
              <a:rPr lang="ru-RU" sz="2400" b="1" dirty="0">
                <a:highlight>
                  <a:srgbClr val="FFFF00"/>
                </a:highlight>
              </a:rPr>
              <a:t>Уровни образования: _________________________________________________</a:t>
            </a:r>
            <a:br>
              <a:rPr lang="ru-RU" sz="2400" b="1" dirty="0">
                <a:highlight>
                  <a:srgbClr val="FFFF00"/>
                </a:highlight>
              </a:rPr>
            </a:br>
            <a:br>
              <a:rPr lang="ru-RU" sz="2400" b="1" dirty="0">
                <a:highlight>
                  <a:srgbClr val="FFFF00"/>
                </a:highlight>
              </a:rPr>
            </a:br>
            <a:r>
              <a:rPr lang="ru-RU" sz="2400" b="1" dirty="0">
                <a:highlight>
                  <a:srgbClr val="FFFF00"/>
                </a:highlight>
              </a:rPr>
              <a:t>Высшее образование </a:t>
            </a:r>
            <a:r>
              <a:rPr lang="ru-RU" sz="2000" dirty="0">
                <a:highlight>
                  <a:srgbClr val="FFFF00"/>
                </a:highlight>
              </a:rPr>
              <a:t>– </a:t>
            </a:r>
            <a:br>
              <a:rPr lang="ru-RU" sz="2000" dirty="0">
                <a:highlight>
                  <a:srgbClr val="FFFF00"/>
                </a:highlight>
              </a:rPr>
            </a:br>
            <a:r>
              <a:rPr lang="ru-RU" sz="2000" dirty="0">
                <a:highlight>
                  <a:srgbClr val="FFFF00"/>
                </a:highlight>
              </a:rPr>
              <a:t>уровень основного образования, направленный на развитие личности студента, курсанта, слушателя, их интеллектуальных и творческих способностей, формирование у них компетенций, необходимых для осуществления профессиональной деятельности, завершающийся присвоением квалификации специалиста с общим высшим, углубленным высшим или специальным высшим образованием и (или) степени.</a:t>
            </a: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6460177" y="4227616"/>
            <a:ext cx="5284519" cy="1911927"/>
          </a:xfrm>
          <a:prstGeom prst="roundRect">
            <a:avLst/>
          </a:prstGeom>
          <a:solidFill>
            <a:srgbClr val="F6BB1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СУБЪКТНО-СУБЪЕКТНЫЕ ВЗАИМОДЕЙСТВИЯ В РАМКАХ ОБРАЗОВАТЕЛЬНОГО ПРОЦЕССА</a:t>
            </a:r>
          </a:p>
        </p:txBody>
      </p:sp>
    </p:spTree>
    <p:extLst>
      <p:ext uri="{BB962C8B-B14F-4D97-AF65-F5344CB8AC3E}">
        <p14:creationId xmlns:p14="http://schemas.microsoft.com/office/powerpoint/2010/main" val="31983890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D46FDCFA-9817-457A-8B35-CF25C43988CE}"/>
              </a:ext>
            </a:extLst>
          </p:cNvPr>
          <p:cNvSpPr>
            <a:spLocks noGrp="1"/>
          </p:cNvSpPr>
          <p:nvPr>
            <p:ph sz="quarter" idx="4294967295"/>
          </p:nvPr>
        </p:nvSpPr>
        <p:spPr>
          <a:xfrm>
            <a:off x="253339" y="672661"/>
            <a:ext cx="2836702" cy="5668761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>
              <a:buNone/>
            </a:pPr>
            <a:r>
              <a:rPr lang="ru-RU" sz="2400" b="1" dirty="0">
                <a:solidFill>
                  <a:srgbClr val="C00000"/>
                </a:solidFill>
                <a:latin typeface="Arial Black" panose="020B0A04020102020204" pitchFamily="34" charset="0"/>
              </a:rPr>
              <a:t>Преподавание</a:t>
            </a:r>
            <a:r>
              <a:rPr lang="ru-RU" sz="2400" dirty="0">
                <a:solidFill>
                  <a:srgbClr val="C00000"/>
                </a:solidFill>
                <a:latin typeface="Arial Black" panose="020B0A04020102020204" pitchFamily="34" charset="0"/>
              </a:rPr>
              <a:t> (деятельность педагога):</a:t>
            </a:r>
          </a:p>
          <a:p>
            <a:pPr marL="0" indent="0">
              <a:buNone/>
            </a:pPr>
            <a:endParaRPr lang="ru-RU" sz="2400" dirty="0">
              <a:solidFill>
                <a:srgbClr val="C00000"/>
              </a:solidFill>
              <a:latin typeface="Arial Black" panose="020B0A04020102020204" pitchFamily="34" charset="0"/>
            </a:endParaRPr>
          </a:p>
          <a:p>
            <a:r>
              <a:rPr lang="ru-RU" sz="2400" dirty="0">
                <a:solidFill>
                  <a:srgbClr val="C00000"/>
                </a:solidFill>
              </a:rPr>
              <a:t>планирование,</a:t>
            </a:r>
          </a:p>
          <a:p>
            <a:r>
              <a:rPr lang="ru-RU" sz="2400" dirty="0">
                <a:solidFill>
                  <a:srgbClr val="C00000"/>
                </a:solidFill>
              </a:rPr>
              <a:t>организация,</a:t>
            </a:r>
          </a:p>
          <a:p>
            <a:r>
              <a:rPr lang="ru-RU" sz="2400" dirty="0">
                <a:solidFill>
                  <a:srgbClr val="C00000"/>
                </a:solidFill>
              </a:rPr>
              <a:t>стимулирование,</a:t>
            </a:r>
          </a:p>
          <a:p>
            <a:r>
              <a:rPr lang="ru-RU" sz="2400" dirty="0">
                <a:solidFill>
                  <a:srgbClr val="C00000"/>
                </a:solidFill>
              </a:rPr>
              <a:t>контроль,</a:t>
            </a:r>
          </a:p>
          <a:p>
            <a:r>
              <a:rPr lang="ru-RU" sz="2400" dirty="0">
                <a:solidFill>
                  <a:srgbClr val="C00000"/>
                </a:solidFill>
              </a:rPr>
              <a:t>анализ результатов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E77EF301-3DB4-471B-AFF5-2C3B4EFCA8D2}"/>
              </a:ext>
            </a:extLst>
          </p:cNvPr>
          <p:cNvSpPr>
            <a:spLocks noGrp="1"/>
          </p:cNvSpPr>
          <p:nvPr>
            <p:ph sz="quarter" idx="4294967295"/>
          </p:nvPr>
        </p:nvSpPr>
        <p:spPr>
          <a:xfrm>
            <a:off x="7052442" y="672660"/>
            <a:ext cx="4614042" cy="5668761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457200" lvl="1" indent="0">
              <a:buNone/>
            </a:pPr>
            <a:r>
              <a:rPr lang="ru-RU" sz="2400" b="1" dirty="0">
                <a:solidFill>
                  <a:srgbClr val="C00000"/>
                </a:solidFill>
                <a:latin typeface="Arial Black" panose="020B0A04020102020204" pitchFamily="34" charset="0"/>
              </a:rPr>
              <a:t>Учение </a:t>
            </a:r>
          </a:p>
          <a:p>
            <a:pPr marL="457200" lvl="1" indent="0">
              <a:buNone/>
            </a:pPr>
            <a:r>
              <a:rPr lang="ru-RU" sz="2400" dirty="0">
                <a:solidFill>
                  <a:srgbClr val="C00000"/>
                </a:solidFill>
                <a:latin typeface="Arial Black" panose="020B0A04020102020204" pitchFamily="34" charset="0"/>
              </a:rPr>
              <a:t>(деятельность обучающегося):</a:t>
            </a:r>
          </a:p>
          <a:p>
            <a:pPr marL="457200" lvl="1" indent="0">
              <a:buNone/>
            </a:pPr>
            <a:endParaRPr lang="ru-RU" sz="2400" b="1" dirty="0">
              <a:solidFill>
                <a:srgbClr val="C00000"/>
              </a:solidFill>
              <a:latin typeface="Arial Black" panose="020B0A04020102020204" pitchFamily="34" charset="0"/>
            </a:endParaRPr>
          </a:p>
          <a:p>
            <a:pPr lvl="1"/>
            <a:r>
              <a:rPr lang="ru-RU" sz="1800" b="1" dirty="0">
                <a:solidFill>
                  <a:srgbClr val="C00000"/>
                </a:solidFill>
              </a:rPr>
              <a:t>слушание, осознание, усвоение,</a:t>
            </a:r>
          </a:p>
          <a:p>
            <a:pPr lvl="1"/>
            <a:r>
              <a:rPr lang="ru-RU" sz="1800" b="1" dirty="0">
                <a:solidFill>
                  <a:srgbClr val="C00000"/>
                </a:solidFill>
              </a:rPr>
              <a:t>чтение, восприятие, переработка письменной информации,</a:t>
            </a:r>
          </a:p>
          <a:p>
            <a:pPr lvl="1"/>
            <a:r>
              <a:rPr lang="ru-RU" sz="1800" b="1" dirty="0">
                <a:solidFill>
                  <a:srgbClr val="C00000"/>
                </a:solidFill>
              </a:rPr>
              <a:t>конспектирование,</a:t>
            </a:r>
          </a:p>
          <a:p>
            <a:pPr lvl="1"/>
            <a:r>
              <a:rPr lang="ru-RU" sz="1800" b="1" dirty="0">
                <a:solidFill>
                  <a:srgbClr val="C00000"/>
                </a:solidFill>
              </a:rPr>
              <a:t>выполнение упражнений, решение задач при освоении дисциплин,</a:t>
            </a:r>
          </a:p>
          <a:p>
            <a:pPr lvl="1"/>
            <a:r>
              <a:rPr lang="ru-RU" sz="1800" b="1" dirty="0">
                <a:solidFill>
                  <a:srgbClr val="C00000"/>
                </a:solidFill>
              </a:rPr>
              <a:t>проведение опытов (ест/</a:t>
            </a:r>
            <a:r>
              <a:rPr lang="ru-RU" sz="1800" b="1" dirty="0" err="1">
                <a:solidFill>
                  <a:srgbClr val="C00000"/>
                </a:solidFill>
              </a:rPr>
              <a:t>науч</a:t>
            </a:r>
            <a:r>
              <a:rPr lang="ru-RU" sz="1800" b="1" dirty="0">
                <a:solidFill>
                  <a:srgbClr val="C00000"/>
                </a:solidFill>
              </a:rPr>
              <a:t> дисциплин)</a:t>
            </a:r>
          </a:p>
          <a:p>
            <a:pPr lvl="1"/>
            <a:r>
              <a:rPr lang="ru-RU" sz="1800" b="1" dirty="0">
                <a:solidFill>
                  <a:srgbClr val="C00000"/>
                </a:solidFill>
              </a:rPr>
              <a:t>учебные исследования (курсовые дипломные работы, рефераты, проекты),</a:t>
            </a:r>
          </a:p>
          <a:p>
            <a:pPr lvl="1"/>
            <a:r>
              <a:rPr lang="ru-RU" sz="1800" b="1" dirty="0">
                <a:solidFill>
                  <a:srgbClr val="C00000"/>
                </a:solidFill>
              </a:rPr>
              <a:t>выполнение творческих учебных заданий</a:t>
            </a:r>
          </a:p>
          <a:p>
            <a:endParaRPr lang="ru-RU" dirty="0">
              <a:solidFill>
                <a:srgbClr val="C00000"/>
              </a:solidFill>
            </a:endParaRPr>
          </a:p>
          <a:p>
            <a:endParaRPr lang="ru-RU" dirty="0"/>
          </a:p>
          <a:p>
            <a:endParaRPr lang="ru-RU" dirty="0"/>
          </a:p>
        </p:txBody>
      </p:sp>
      <p:sp>
        <p:nvSpPr>
          <p:cNvPr id="5" name="Прямоугольник: скругленные углы 4">
            <a:extLst>
              <a:ext uri="{FF2B5EF4-FFF2-40B4-BE49-F238E27FC236}">
                <a16:creationId xmlns:a16="http://schemas.microsoft.com/office/drawing/2014/main" id="{DC8171A0-8969-4451-96D2-A642593735E3}"/>
              </a:ext>
            </a:extLst>
          </p:cNvPr>
          <p:cNvSpPr/>
          <p:nvPr/>
        </p:nvSpPr>
        <p:spPr>
          <a:xfrm>
            <a:off x="3384468" y="672661"/>
            <a:ext cx="3230088" cy="5668761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>
                <a:solidFill>
                  <a:schemeClr val="tx1"/>
                </a:solidFill>
              </a:rPr>
              <a:t>Целенаправленные процессы, регламентированные стандартами, учебными планами и программами,</a:t>
            </a:r>
          </a:p>
          <a:p>
            <a:pPr algn="ctr"/>
            <a:r>
              <a:rPr lang="ru-RU" sz="2000" b="1" dirty="0">
                <a:solidFill>
                  <a:schemeClr val="tx1"/>
                </a:solidFill>
              </a:rPr>
              <a:t>_______________________</a:t>
            </a:r>
          </a:p>
          <a:p>
            <a:pPr algn="ctr"/>
            <a:r>
              <a:rPr lang="ru-RU" sz="2000" b="1" dirty="0">
                <a:solidFill>
                  <a:schemeClr val="tx1"/>
                </a:solidFill>
              </a:rPr>
              <a:t> управляемый процесс передачи и усвоения знаний, умений, навыков, развития и становления личности, ее сущностных сил и качеств  </a:t>
            </a:r>
          </a:p>
        </p:txBody>
      </p:sp>
    </p:spTree>
    <p:extLst>
      <p:ext uri="{BB962C8B-B14F-4D97-AF65-F5344CB8AC3E}">
        <p14:creationId xmlns:p14="http://schemas.microsoft.com/office/powerpoint/2010/main" val="28413356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6" name="Rectangle 16">
            <a:extLst>
              <a:ext uri="{FF2B5EF4-FFF2-40B4-BE49-F238E27FC236}">
                <a16:creationId xmlns:a16="http://schemas.microsoft.com/office/drawing/2014/main" id="{D29DF557-EE08-4DE7-9A22-BA82B5B2A6A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981200" y="188914"/>
            <a:ext cx="8229600" cy="1139825"/>
          </a:xfrm>
        </p:spPr>
        <p:txBody>
          <a:bodyPr/>
          <a:lstStyle/>
          <a:p>
            <a:pPr eaLnBrk="1" hangingPunct="1">
              <a:defRPr/>
            </a:pPr>
            <a:r>
              <a:rPr lang="ru-RU" b="1" dirty="0">
                <a:solidFill>
                  <a:schemeClr val="accent5">
                    <a:lumMod val="25000"/>
                  </a:schemeClr>
                </a:solidFill>
                <a:effectLst/>
              </a:rPr>
              <a:t>        </a:t>
            </a:r>
            <a:endParaRPr lang="ru-RU" altLang="ru-RU" dirty="0">
              <a:solidFill>
                <a:schemeClr val="accent5">
                  <a:lumMod val="25000"/>
                </a:schemeClr>
              </a:solidFill>
            </a:endParaRPr>
          </a:p>
        </p:txBody>
      </p:sp>
      <p:sp>
        <p:nvSpPr>
          <p:cNvPr id="40977" name="Rectangle 17">
            <a:extLst>
              <a:ext uri="{FF2B5EF4-FFF2-40B4-BE49-F238E27FC236}">
                <a16:creationId xmlns:a16="http://schemas.microsoft.com/office/drawing/2014/main" id="{BE6E7A4E-4902-456F-B427-8805B0BAA9E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98482" y="819806"/>
            <a:ext cx="9935769" cy="5193063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0" indent="0">
              <a:buNone/>
            </a:pPr>
            <a:r>
              <a:rPr lang="ru-RU" sz="2400" b="1" dirty="0">
                <a:latin typeface="Arial Black" panose="020B0A04020102020204" pitchFamily="34" charset="0"/>
              </a:rPr>
              <a:t>Необходимо учитывать, что </a:t>
            </a:r>
          </a:p>
          <a:p>
            <a:pPr marL="0" indent="0">
              <a:buNone/>
            </a:pPr>
            <a:r>
              <a:rPr lang="ru-RU" sz="2400" b="1" dirty="0">
                <a:latin typeface="Arial Black" panose="020B0A04020102020204" pitchFamily="34" charset="0"/>
              </a:rPr>
              <a:t>особенности развития психики </a:t>
            </a:r>
          </a:p>
          <a:p>
            <a:pPr marL="0" indent="0">
              <a:buNone/>
            </a:pPr>
            <a:r>
              <a:rPr lang="ru-RU" sz="2400" b="1" dirty="0">
                <a:latin typeface="Arial Black" panose="020B0A04020102020204" pitchFamily="34" charset="0"/>
              </a:rPr>
              <a:t>обучающегося и преподавателя обусловлены:</a:t>
            </a:r>
          </a:p>
          <a:p>
            <a:pPr marL="0" indent="0">
              <a:buNone/>
            </a:pPr>
            <a:r>
              <a:rPr lang="ru-RU" sz="2800" b="1" dirty="0"/>
              <a:t> </a:t>
            </a:r>
          </a:p>
          <a:p>
            <a:pPr marL="0" indent="0">
              <a:buNone/>
            </a:pPr>
            <a:r>
              <a:rPr lang="ru-RU" sz="2800" dirty="0"/>
              <a:t>*</a:t>
            </a:r>
            <a:r>
              <a:rPr lang="ru-RU" sz="2000" b="1" dirty="0"/>
              <a:t>индивидуальными биологическими характеристиками, </a:t>
            </a:r>
          </a:p>
          <a:p>
            <a:pPr marL="0" indent="0">
              <a:buNone/>
            </a:pPr>
            <a:r>
              <a:rPr lang="ru-RU" sz="2000" b="1" dirty="0"/>
              <a:t>* природно-географической средой; </a:t>
            </a:r>
          </a:p>
          <a:p>
            <a:pPr marL="0" indent="0">
              <a:buNone/>
            </a:pPr>
            <a:r>
              <a:rPr lang="ru-RU" sz="2000" b="1" dirty="0"/>
              <a:t>* системой общественных отношений, идеологией (совокупностью идей и идеалов, характерных для общества); </a:t>
            </a:r>
          </a:p>
          <a:p>
            <a:pPr marL="0" indent="0">
              <a:buNone/>
            </a:pPr>
            <a:r>
              <a:rPr lang="ru-RU" sz="2000" b="1" dirty="0"/>
              <a:t>* отношениями в социальной группе, в которую она (личность) входит (ролевые функции, взаимовлияние людей, формирование общности во взглядах, определенных социальных установок, отношений к обществу, труду, людям, себе). </a:t>
            </a:r>
            <a:endParaRPr lang="ru-RU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5959215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6623155-CB78-4EC4-907F-BA338CD6A0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 Black" panose="020B0A04020102020204" pitchFamily="34" charset="0"/>
              </a:rPr>
              <a:t>Субъекты </a:t>
            </a:r>
            <a:r>
              <a:rPr lang="ru-RU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Arial Black" panose="020B0A04020102020204" pitchFamily="34" charset="0"/>
              </a:rPr>
              <a:t>образовательного процесса в учреждениях образования: 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1DD85EE-4A3A-4F27-A2B7-E65CBC24F5DF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ru-RU" b="1" dirty="0">
              <a:solidFill>
                <a:schemeClr val="tx1">
                  <a:lumMod val="95000"/>
                  <a:lumOff val="5000"/>
                </a:schemeClr>
              </a:solidFill>
              <a:latin typeface="Arial Black" panose="020B0A04020102020204" pitchFamily="34" charset="0"/>
            </a:endParaRPr>
          </a:p>
          <a:p>
            <a:pPr marL="0" indent="0">
              <a:buNone/>
            </a:pPr>
            <a:r>
              <a:rPr lang="ru-RU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 Black" panose="020B0A04020102020204" pitchFamily="34" charset="0"/>
              </a:rPr>
              <a:t>1. ОБУЧАЮЩИЕСЯ</a:t>
            </a:r>
            <a:br>
              <a:rPr lang="ru-RU" dirty="0">
                <a:solidFill>
                  <a:srgbClr val="FF0000"/>
                </a:solidFill>
              </a:rPr>
            </a:b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9B93D155-1761-4EDF-93D2-D9C687CA730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561207" y="3016543"/>
            <a:ext cx="2642466" cy="2049570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>
              <a:buNone/>
            </a:pPr>
            <a:r>
              <a:rPr lang="ru-RU" sz="2000" b="1" dirty="0"/>
              <a:t>1.8. </a:t>
            </a:r>
            <a:r>
              <a:rPr lang="ru-RU" sz="2000" b="1" dirty="0">
                <a:solidFill>
                  <a:srgbClr val="FF0000"/>
                </a:solidFill>
              </a:rPr>
              <a:t>соискатель </a:t>
            </a:r>
          </a:p>
          <a:p>
            <a:pPr marL="0" indent="0">
              <a:buNone/>
            </a:pPr>
            <a:r>
              <a:rPr lang="ru-RU" sz="2000" b="1" dirty="0"/>
              <a:t>1.9. </a:t>
            </a:r>
            <a:r>
              <a:rPr lang="ru-RU" sz="2000" b="1" dirty="0">
                <a:solidFill>
                  <a:srgbClr val="FF0000"/>
                </a:solidFill>
              </a:rPr>
              <a:t>стажер </a:t>
            </a:r>
          </a:p>
          <a:p>
            <a:pPr marL="0" indent="0">
              <a:buNone/>
            </a:pPr>
            <a:r>
              <a:rPr lang="ru-RU" sz="2000" b="1" dirty="0"/>
              <a:t>1.10. </a:t>
            </a:r>
            <a:r>
              <a:rPr lang="ru-RU" sz="2000" b="1" dirty="0">
                <a:solidFill>
                  <a:srgbClr val="FF0000"/>
                </a:solidFill>
              </a:rPr>
              <a:t>студент </a:t>
            </a:r>
          </a:p>
          <a:p>
            <a:pPr marL="0" indent="0">
              <a:buNone/>
            </a:pPr>
            <a:r>
              <a:rPr lang="ru-RU" sz="2000" b="1" dirty="0"/>
              <a:t>1.11. </a:t>
            </a:r>
            <a:r>
              <a:rPr lang="ru-RU" sz="2000" b="1" dirty="0">
                <a:solidFill>
                  <a:srgbClr val="FF0000"/>
                </a:solidFill>
              </a:rPr>
              <a:t>учащийся </a:t>
            </a:r>
          </a:p>
          <a:p>
            <a:pPr marL="0" indent="0">
              <a:buNone/>
            </a:pPr>
            <a:r>
              <a:rPr lang="ru-RU" sz="2000" b="1" dirty="0"/>
              <a:t>1.12. </a:t>
            </a:r>
            <a:r>
              <a:rPr lang="ru-RU" sz="2000" b="1" dirty="0">
                <a:solidFill>
                  <a:srgbClr val="FF0000"/>
                </a:solidFill>
              </a:rPr>
              <a:t>экстерн </a:t>
            </a:r>
            <a:endParaRPr lang="ru-RU" sz="2000" b="1" dirty="0"/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A1CDED45-CEA1-478D-BCB5-6DC2E648F425}"/>
              </a:ext>
            </a:extLst>
          </p:cNvPr>
          <p:cNvSpPr/>
          <p:nvPr/>
        </p:nvSpPr>
        <p:spPr>
          <a:xfrm>
            <a:off x="2582621" y="2819344"/>
            <a:ext cx="2446767" cy="2246769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2000" b="1" dirty="0"/>
              <a:t>1.1. </a:t>
            </a:r>
            <a:r>
              <a:rPr lang="ru-RU" sz="2000" b="1" dirty="0">
                <a:solidFill>
                  <a:srgbClr val="FF0000"/>
                </a:solidFill>
              </a:rPr>
              <a:t>адъюнкт </a:t>
            </a:r>
          </a:p>
          <a:p>
            <a:r>
              <a:rPr lang="ru-RU" sz="2000" b="1" dirty="0"/>
              <a:t>1.2. </a:t>
            </a:r>
            <a:r>
              <a:rPr lang="ru-RU" sz="2000" b="1" dirty="0">
                <a:solidFill>
                  <a:srgbClr val="FF0000"/>
                </a:solidFill>
              </a:rPr>
              <a:t>аспирант </a:t>
            </a:r>
          </a:p>
          <a:p>
            <a:r>
              <a:rPr lang="ru-RU" sz="2000" b="1" dirty="0"/>
              <a:t>1.3. </a:t>
            </a:r>
            <a:r>
              <a:rPr lang="ru-RU" sz="2000" b="1" dirty="0">
                <a:solidFill>
                  <a:srgbClr val="FF0000"/>
                </a:solidFill>
              </a:rPr>
              <a:t>воспитанник</a:t>
            </a:r>
            <a:r>
              <a:rPr lang="ru-RU" sz="2000" b="1" dirty="0"/>
              <a:t> </a:t>
            </a:r>
          </a:p>
          <a:p>
            <a:r>
              <a:rPr lang="ru-RU" sz="2000" b="1" dirty="0"/>
              <a:t>1.4. </a:t>
            </a:r>
            <a:r>
              <a:rPr lang="ru-RU" sz="2000" b="1" dirty="0">
                <a:solidFill>
                  <a:srgbClr val="FF0000"/>
                </a:solidFill>
              </a:rPr>
              <a:t>докторант</a:t>
            </a:r>
            <a:r>
              <a:rPr lang="ru-RU" sz="2000" b="1" dirty="0"/>
              <a:t> </a:t>
            </a:r>
          </a:p>
          <a:p>
            <a:r>
              <a:rPr lang="ru-RU" sz="2000" b="1" dirty="0"/>
              <a:t>1.5. </a:t>
            </a:r>
            <a:r>
              <a:rPr lang="ru-RU" sz="2000" b="1" dirty="0">
                <a:solidFill>
                  <a:srgbClr val="FF0000"/>
                </a:solidFill>
              </a:rPr>
              <a:t>курсант </a:t>
            </a:r>
          </a:p>
          <a:p>
            <a:r>
              <a:rPr lang="ru-RU" sz="2000" b="1" dirty="0"/>
              <a:t>1.6. </a:t>
            </a:r>
            <a:r>
              <a:rPr lang="ru-RU" sz="2000" b="1" dirty="0">
                <a:solidFill>
                  <a:srgbClr val="FF0000"/>
                </a:solidFill>
              </a:rPr>
              <a:t>магистрант</a:t>
            </a:r>
          </a:p>
          <a:p>
            <a:r>
              <a:rPr lang="ru-RU" sz="2000" b="1" dirty="0"/>
              <a:t>1.7. </a:t>
            </a:r>
            <a:r>
              <a:rPr lang="ru-RU" sz="2000" b="1" dirty="0">
                <a:solidFill>
                  <a:srgbClr val="FF0000"/>
                </a:solidFill>
              </a:rPr>
              <a:t>слушатель</a:t>
            </a:r>
          </a:p>
        </p:txBody>
      </p:sp>
    </p:spTree>
    <p:extLst>
      <p:ext uri="{BB962C8B-B14F-4D97-AF65-F5344CB8AC3E}">
        <p14:creationId xmlns:p14="http://schemas.microsoft.com/office/powerpoint/2010/main" val="35931544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933" y="277814"/>
            <a:ext cx="11438467" cy="446581"/>
          </a:xfrm>
        </p:spPr>
        <p:txBody>
          <a:bodyPr rtlCol="0">
            <a:normAutofit fontScale="90000"/>
          </a:bodyPr>
          <a:lstStyle/>
          <a:p>
            <a:pPr>
              <a:defRPr/>
            </a:pPr>
            <a:br>
              <a:rPr lang="ru-RU" sz="3200" dirty="0"/>
            </a:br>
            <a:r>
              <a:rPr lang="ru-RU" sz="2800" dirty="0">
                <a:solidFill>
                  <a:srgbClr val="FF0000"/>
                </a:solidFill>
                <a:latin typeface="Arial Black" panose="020B0A04020102020204" pitchFamily="34" charset="0"/>
              </a:rPr>
              <a:t>Необходимо учитывать особенности возрастного развития психики обучающегося</a:t>
            </a:r>
            <a:endParaRPr lang="ru-RU" sz="2800" b="1" dirty="0">
              <a:latin typeface="Arial Black" panose="020B0A04020102020204" pitchFamily="34" charset="0"/>
            </a:endParaRPr>
          </a:p>
        </p:txBody>
      </p:sp>
      <p:sp>
        <p:nvSpPr>
          <p:cNvPr id="9219" name="Объект 2"/>
          <p:cNvSpPr>
            <a:spLocks noGrp="1" noChangeArrowheads="1"/>
          </p:cNvSpPr>
          <p:nvPr>
            <p:ph sz="half" idx="1"/>
          </p:nvPr>
        </p:nvSpPr>
        <p:spPr>
          <a:xfrm>
            <a:off x="355002" y="1158875"/>
            <a:ext cx="4561244" cy="5338743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>
              <a:buNone/>
            </a:pPr>
            <a:r>
              <a:rPr lang="ru-RU" sz="1800" b="1" dirty="0">
                <a:latin typeface="Arial Black" panose="020B0A04020102020204" pitchFamily="34" charset="0"/>
              </a:rPr>
              <a:t>Юношеский возраст: </a:t>
            </a:r>
          </a:p>
          <a:p>
            <a:pPr marL="0" indent="0">
              <a:buNone/>
            </a:pPr>
            <a:r>
              <a:rPr lang="ru-RU" sz="1800" b="1" dirty="0"/>
              <a:t>Когнитивные изменения</a:t>
            </a:r>
            <a:br>
              <a:rPr lang="ru-RU" sz="1800" b="1" dirty="0"/>
            </a:br>
            <a:r>
              <a:rPr lang="ru-RU" altLang="ru-RU" sz="1800" dirty="0"/>
              <a:t>Философская направленность мышления,</a:t>
            </a:r>
          </a:p>
          <a:p>
            <a:pPr marL="0" indent="0" eaLnBrk="1" hangingPunct="1">
              <a:buFont typeface="Wingdings" pitchFamily="2" charset="2"/>
              <a:buNone/>
            </a:pPr>
            <a:r>
              <a:rPr lang="ru-RU" altLang="ru-RU" sz="1800" dirty="0"/>
              <a:t>развитие формально-логических операций</a:t>
            </a:r>
          </a:p>
        </p:txBody>
      </p:sp>
      <p:sp>
        <p:nvSpPr>
          <p:cNvPr id="9220" name="Объект 3"/>
          <p:cNvSpPr>
            <a:spLocks noGrp="1" noChangeArrowheads="1"/>
          </p:cNvSpPr>
          <p:nvPr>
            <p:ph sz="half" idx="2"/>
          </p:nvPr>
        </p:nvSpPr>
        <p:spPr>
          <a:xfrm>
            <a:off x="5240055" y="1196022"/>
            <a:ext cx="6596943" cy="5301595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eaLnBrk="1" hangingPunct="1"/>
            <a:endParaRPr lang="ru-RU" altLang="ru-RU" dirty="0"/>
          </a:p>
        </p:txBody>
      </p:sp>
      <p:sp>
        <p:nvSpPr>
          <p:cNvPr id="5" name="Прямоугольник: скругленные углы 4"/>
          <p:cNvSpPr/>
          <p:nvPr/>
        </p:nvSpPr>
        <p:spPr>
          <a:xfrm>
            <a:off x="8532285" y="1506276"/>
            <a:ext cx="2699806" cy="2581630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schemeClr val="tx1"/>
                </a:solidFill>
              </a:rPr>
              <a:t>Девушкам в большей степени свойственно конкретное мышление. Познавательные интересы менее определенны и дифференцированы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6" name="Прямоугольник: скругленные углы 5"/>
          <p:cNvSpPr/>
          <p:nvPr/>
        </p:nvSpPr>
        <p:spPr>
          <a:xfrm>
            <a:off x="6387734" y="4770151"/>
            <a:ext cx="4712923" cy="1727467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schemeClr val="tx1"/>
                </a:solidFill>
              </a:rPr>
              <a:t>Многие в этом возрасте склонны преувеличивать свои способности, знания,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schemeClr val="tx1"/>
                </a:solidFill>
              </a:rPr>
              <a:t>умственные возможности.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7" name="Прямоугольник: скругленные углы 6"/>
          <p:cNvSpPr/>
          <p:nvPr/>
        </p:nvSpPr>
        <p:spPr>
          <a:xfrm>
            <a:off x="5399577" y="2187381"/>
            <a:ext cx="2838203" cy="1900525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schemeClr val="tx1"/>
                </a:solidFill>
              </a:rPr>
              <a:t>Юношам в большей степени свойственно абстрактное мышление</a:t>
            </a:r>
            <a:r>
              <a:rPr lang="ru-RU" dirty="0">
                <a:solidFill>
                  <a:srgbClr val="002060"/>
                </a:solidFill>
              </a:rPr>
              <a:t>. 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273132" y="2517288"/>
            <a:ext cx="4802636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altLang="ru-RU" dirty="0"/>
              <a:t>Увеличивается </a:t>
            </a:r>
            <a:r>
              <a:rPr lang="ru-RU" altLang="ru-RU" b="1" dirty="0"/>
              <a:t>объем </a:t>
            </a:r>
            <a:r>
              <a:rPr lang="ru-RU" altLang="ru-RU" b="1" i="1" dirty="0"/>
              <a:t>внимания, </a:t>
            </a:r>
            <a:r>
              <a:rPr lang="ru-RU" altLang="ru-RU" dirty="0"/>
              <a:t>способность</a:t>
            </a:r>
          </a:p>
          <a:p>
            <a:r>
              <a:rPr lang="ru-RU" altLang="ru-RU" dirty="0"/>
              <a:t>длительного сохранения его интенсивности, переключения с одного предмета на другой.</a:t>
            </a:r>
          </a:p>
          <a:p>
            <a:r>
              <a:rPr lang="ru-RU" altLang="ru-RU" dirty="0"/>
              <a:t>Внимание становится более избирательным и зависящим от направленности интересов.</a:t>
            </a:r>
          </a:p>
          <a:p>
            <a:r>
              <a:rPr lang="ru-RU" altLang="ru-RU" b="1" dirty="0"/>
              <a:t>Развиваются </a:t>
            </a:r>
            <a:r>
              <a:rPr lang="ru-RU" altLang="ru-RU" b="1" i="1" dirty="0"/>
              <a:t>творческие способности. </a:t>
            </a:r>
            <a:endParaRPr lang="ru-RU" altLang="ru-RU" b="1" dirty="0"/>
          </a:p>
          <a:p>
            <a:r>
              <a:rPr lang="ru-RU" altLang="ru-RU" b="1" dirty="0"/>
              <a:t>Реализуются различные пути</a:t>
            </a:r>
          </a:p>
          <a:p>
            <a:r>
              <a:rPr lang="ru-RU" altLang="ru-RU" b="1" dirty="0"/>
              <a:t>приобретения, накопления, переработки и использования информации.</a:t>
            </a:r>
          </a:p>
          <a:p>
            <a:r>
              <a:rPr lang="ru-RU" altLang="ru-RU" dirty="0"/>
              <a:t>Развитие учебных умений при работе с текстами, литературой, отработкой формально-логических операций и т. д.</a:t>
            </a:r>
          </a:p>
        </p:txBody>
      </p:sp>
    </p:spTree>
    <p:extLst>
      <p:ext uri="{BB962C8B-B14F-4D97-AF65-F5344CB8AC3E}">
        <p14:creationId xmlns:p14="http://schemas.microsoft.com/office/powerpoint/2010/main" val="146028080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7814"/>
            <a:ext cx="10972800" cy="854075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2800" b="1" dirty="0">
                <a:latin typeface="Arial Black" panose="020B0A04020102020204" pitchFamily="34" charset="0"/>
              </a:rPr>
              <a:t>Юношеский возраст: процесс становления самосознания</a:t>
            </a:r>
            <a:endParaRPr lang="ru-RU" sz="2800" dirty="0">
              <a:latin typeface="Arial Black" panose="020B0A040201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09601" y="1035050"/>
            <a:ext cx="7189076" cy="5089360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>
            <a:noAutofit/>
          </a:bodyPr>
          <a:lstStyle/>
          <a:p>
            <a:pPr marL="0" indent="0" eaLnBrk="1" fontAlgn="auto" hangingPunct="1">
              <a:spcAft>
                <a:spcPts val="0"/>
              </a:spcAft>
              <a:buFont typeface="Wingdings" panose="05000000000000000000" pitchFamily="2" charset="2"/>
              <a:buNone/>
              <a:defRPr/>
            </a:pPr>
            <a:r>
              <a:rPr lang="ru-RU" sz="1600" dirty="0">
                <a:latin typeface="Arial Black" panose="020B0A04020102020204" pitchFamily="34" charset="0"/>
              </a:rPr>
              <a:t>Важнейший психологическим процесс становление самосознания и устойчивого образа «Я».</a:t>
            </a:r>
          </a:p>
          <a:p>
            <a:pPr marL="0" indent="0" eaLnBrk="1" fontAlgn="auto" hangingPunct="1">
              <a:spcAft>
                <a:spcPts val="0"/>
              </a:spcAft>
              <a:buFont typeface="Wingdings" panose="05000000000000000000" pitchFamily="2" charset="2"/>
              <a:buNone/>
              <a:defRPr/>
            </a:pPr>
            <a:r>
              <a:rPr lang="ru-RU" sz="1800" dirty="0"/>
              <a:t>Это обусловлено :</a:t>
            </a:r>
          </a:p>
          <a:p>
            <a:pPr marL="0" indent="0" eaLnBrk="1" fontAlgn="auto" hangingPunct="1">
              <a:spcAft>
                <a:spcPts val="0"/>
              </a:spcAft>
              <a:buFont typeface="Wingdings" panose="05000000000000000000" pitchFamily="2" charset="2"/>
              <a:buNone/>
              <a:defRPr/>
            </a:pPr>
            <a:r>
              <a:rPr lang="ru-RU" sz="1800" dirty="0"/>
              <a:t>1. Особенности р</a:t>
            </a:r>
            <a:r>
              <a:rPr lang="ru-RU" sz="1800" b="1" dirty="0"/>
              <a:t>азвития </a:t>
            </a:r>
            <a:r>
              <a:rPr lang="ru-RU" sz="1800" b="1" i="1" dirty="0"/>
              <a:t>интеллекта (</a:t>
            </a:r>
            <a:r>
              <a:rPr lang="ru-RU" sz="1800" dirty="0"/>
              <a:t>абстрактно-логического мышления      непреодолимого желания к абстракции и теоретизированию) 	</a:t>
            </a:r>
          </a:p>
          <a:p>
            <a:pPr marL="0" indent="0" eaLnBrk="1" fontAlgn="auto" hangingPunct="1">
              <a:spcAft>
                <a:spcPts val="0"/>
              </a:spcAft>
              <a:buFont typeface="Wingdings" panose="05000000000000000000" pitchFamily="2" charset="2"/>
              <a:buNone/>
              <a:defRPr/>
            </a:pPr>
            <a:endParaRPr lang="ru-RU" sz="2200" dirty="0"/>
          </a:p>
          <a:p>
            <a:pPr marL="0" indent="0">
              <a:buNone/>
              <a:defRPr/>
            </a:pPr>
            <a:endParaRPr lang="ru-RU" sz="2200" dirty="0"/>
          </a:p>
          <a:p>
            <a:pPr marL="0" indent="0">
              <a:buNone/>
              <a:defRPr/>
            </a:pPr>
            <a:r>
              <a:rPr lang="ru-RU" sz="1800" dirty="0"/>
              <a:t>2. </a:t>
            </a:r>
            <a:r>
              <a:rPr lang="ru-RU" sz="1800" b="1" dirty="0"/>
              <a:t>О</a:t>
            </a:r>
            <a:r>
              <a:rPr lang="ru-RU" sz="1800" b="1" i="1" dirty="0"/>
              <a:t>ткрытие внутреннего мира («</a:t>
            </a:r>
            <a:r>
              <a:rPr lang="ru-RU" sz="1800" dirty="0"/>
              <a:t>погружение» в себя и наслаждение  переживаниями, </a:t>
            </a:r>
            <a:r>
              <a:rPr lang="ru-RU" sz="1800" dirty="0">
                <a:solidFill>
                  <a:schemeClr val="accent5">
                    <a:lumMod val="10000"/>
                  </a:schemeClr>
                </a:solidFill>
              </a:rPr>
              <a:t>драматизация переживаний, появление тревожности, осознание своей уникальности, неповторимости, может возникнуть </a:t>
            </a:r>
            <a:r>
              <a:rPr lang="ru-RU" sz="1800" i="1" dirty="0">
                <a:solidFill>
                  <a:schemeClr val="accent5">
                    <a:lumMod val="10000"/>
                  </a:schemeClr>
                </a:solidFill>
              </a:rPr>
              <a:t>чувство одиночества </a:t>
            </a:r>
            <a:r>
              <a:rPr lang="ru-RU" sz="1800" dirty="0">
                <a:solidFill>
                  <a:schemeClr val="accent5">
                    <a:lumMod val="10000"/>
                  </a:schemeClr>
                </a:solidFill>
              </a:rPr>
              <a:t>или страха одиночества, ощущение внутренней пустоты и беспокойства</a:t>
            </a:r>
            <a:r>
              <a:rPr lang="ru-RU" sz="1800" dirty="0"/>
              <a:t>) </a:t>
            </a:r>
          </a:p>
          <a:p>
            <a:pPr marL="0" indent="0" eaLnBrk="1" fontAlgn="auto" hangingPunct="1">
              <a:spcAft>
                <a:spcPts val="0"/>
              </a:spcAft>
              <a:buFont typeface="Wingdings" panose="05000000000000000000" pitchFamily="2" charset="2"/>
              <a:buNone/>
              <a:defRPr/>
            </a:pPr>
            <a:r>
              <a:rPr lang="ru-RU" sz="1800" dirty="0"/>
              <a:t>3. </a:t>
            </a:r>
            <a:r>
              <a:rPr lang="ru-RU" sz="1800" b="1" i="1" dirty="0"/>
              <a:t>Меняется образ воспринимаемого человека (</a:t>
            </a:r>
            <a:r>
              <a:rPr lang="ru-RU" sz="1800" dirty="0"/>
              <a:t>в зависимости от кругозора, умственных способностей, эмоций, волевых качеств, отношения к труду и другим людям. окружающими людьми).</a:t>
            </a:r>
          </a:p>
          <a:p>
            <a:pPr eaLnBrk="1" fontAlgn="auto" hangingPunct="1">
              <a:spcAft>
                <a:spcPts val="0"/>
              </a:spcAft>
              <a:defRPr/>
            </a:pPr>
            <a:endParaRPr lang="ru-RU" sz="2000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485716" y="2280745"/>
            <a:ext cx="3096684" cy="3843665"/>
          </a:xfr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>
            <a:normAutofit/>
          </a:bodyPr>
          <a:lstStyle/>
          <a:p>
            <a:pPr marL="0" indent="0" eaLnBrk="1" fontAlgn="auto" hangingPunct="1">
              <a:spcAft>
                <a:spcPts val="0"/>
              </a:spcAft>
              <a:buFont typeface="Wingdings" panose="05000000000000000000" pitchFamily="2" charset="2"/>
              <a:buNone/>
              <a:defRPr/>
            </a:pPr>
            <a:r>
              <a:rPr lang="ru-RU" sz="1900" dirty="0"/>
              <a:t> </a:t>
            </a:r>
          </a:p>
          <a:p>
            <a:pPr marL="0" indent="0" eaLnBrk="1" fontAlgn="auto" hangingPunct="1">
              <a:spcAft>
                <a:spcPts val="0"/>
              </a:spcAft>
              <a:buFont typeface="Wingdings" panose="05000000000000000000" pitchFamily="2" charset="2"/>
              <a:buNone/>
              <a:defRPr/>
            </a:pPr>
            <a:r>
              <a:rPr lang="ru-RU" sz="1900" dirty="0">
                <a:solidFill>
                  <a:schemeClr val="accent5">
                    <a:lumMod val="10000"/>
                  </a:schemeClr>
                </a:solidFill>
              </a:rPr>
              <a:t>«Юноши и девушки готовы часами говорить и спорить на отвлеченные темы, о которых, в сущности, ничего не знают. Это им очень нравится,</a:t>
            </a:r>
          </a:p>
          <a:p>
            <a:pPr marL="0" indent="0" eaLnBrk="1" fontAlgn="auto" hangingPunct="1">
              <a:spcAft>
                <a:spcPts val="0"/>
              </a:spcAft>
              <a:buFont typeface="Wingdings" panose="05000000000000000000" pitchFamily="2" charset="2"/>
              <a:buNone/>
              <a:defRPr/>
            </a:pPr>
            <a:r>
              <a:rPr lang="ru-RU" sz="1900" dirty="0">
                <a:solidFill>
                  <a:schemeClr val="accent5">
                    <a:lumMod val="10000"/>
                  </a:schemeClr>
                </a:solidFill>
              </a:rPr>
              <a:t>потому что абстрактная возможность не знает никаких ограничений, кроме логических»  (</a:t>
            </a:r>
            <a:r>
              <a:rPr lang="ru-RU" sz="1900" dirty="0" err="1">
                <a:solidFill>
                  <a:schemeClr val="accent5">
                    <a:lumMod val="10000"/>
                  </a:schemeClr>
                </a:solidFill>
              </a:rPr>
              <a:t>Хилько</a:t>
            </a:r>
            <a:r>
              <a:rPr lang="ru-RU" sz="1900" dirty="0">
                <a:solidFill>
                  <a:schemeClr val="accent5">
                    <a:lumMod val="10000"/>
                  </a:schemeClr>
                </a:solidFill>
              </a:rPr>
              <a:t>)</a:t>
            </a:r>
          </a:p>
          <a:p>
            <a:pPr marL="0" indent="0" eaLnBrk="1" fontAlgn="auto" hangingPunct="1">
              <a:spcAft>
                <a:spcPts val="0"/>
              </a:spcAft>
              <a:buFont typeface="Wingdings" panose="05000000000000000000" pitchFamily="2" charset="2"/>
              <a:buNone/>
              <a:defRPr/>
            </a:pPr>
            <a:endParaRPr lang="ru-RU" sz="1800" dirty="0"/>
          </a:p>
        </p:txBody>
      </p:sp>
      <p:sp>
        <p:nvSpPr>
          <p:cNvPr id="7" name="Прямоугольник: скругленные углы 6"/>
          <p:cNvSpPr/>
          <p:nvPr/>
        </p:nvSpPr>
        <p:spPr>
          <a:xfrm>
            <a:off x="8485717" y="1035050"/>
            <a:ext cx="3096682" cy="1035488"/>
          </a:xfrm>
          <a:prstGeom prst="roundRect">
            <a:avLst/>
          </a:prstGeom>
          <a:solidFill>
            <a:srgbClr val="F6BB1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dirty="0">
                <a:solidFill>
                  <a:schemeClr val="accent5">
                    <a:lumMod val="10000"/>
                  </a:schemeClr>
                </a:solidFill>
              </a:rPr>
              <a:t>Юность чувствительна к внутренним, психологическим проблемам.</a:t>
            </a:r>
          </a:p>
        </p:txBody>
      </p:sp>
      <p:sp>
        <p:nvSpPr>
          <p:cNvPr id="5" name="Стрелка: вправо 4"/>
          <p:cNvSpPr/>
          <p:nvPr/>
        </p:nvSpPr>
        <p:spPr>
          <a:xfrm>
            <a:off x="3270325" y="2906771"/>
            <a:ext cx="4987636" cy="504825"/>
          </a:xfrm>
          <a:prstGeom prst="rightArrow">
            <a:avLst/>
          </a:prstGeom>
          <a:solidFill>
            <a:srgbClr val="F6BB1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8" name="Стрелка: вправо 4"/>
          <p:cNvSpPr/>
          <p:nvPr/>
        </p:nvSpPr>
        <p:spPr>
          <a:xfrm>
            <a:off x="8026432" y="1336966"/>
            <a:ext cx="231529" cy="252412"/>
          </a:xfrm>
          <a:prstGeom prst="rightArrow">
            <a:avLst/>
          </a:prstGeom>
          <a:solidFill>
            <a:srgbClr val="F6BB1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6" name="Стрелка вниз 5"/>
          <p:cNvSpPr/>
          <p:nvPr/>
        </p:nvSpPr>
        <p:spPr>
          <a:xfrm>
            <a:off x="7471241" y="6124410"/>
            <a:ext cx="1341910" cy="733590"/>
          </a:xfrm>
          <a:prstGeom prst="downArrow">
            <a:avLst/>
          </a:prstGeom>
          <a:solidFill>
            <a:srgbClr val="F6BB1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7871057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3321</TotalTime>
  <Words>1345</Words>
  <Application>Microsoft Office PowerPoint</Application>
  <PresentationFormat>Широкоэкранный</PresentationFormat>
  <Paragraphs>253</Paragraphs>
  <Slides>26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26</vt:i4>
      </vt:variant>
    </vt:vector>
  </HeadingPairs>
  <TitlesOfParts>
    <vt:vector size="32" baseType="lpstr">
      <vt:lpstr>Arial</vt:lpstr>
      <vt:lpstr>Arial Black</vt:lpstr>
      <vt:lpstr>Calibri</vt:lpstr>
      <vt:lpstr>Times New Roman</vt:lpstr>
      <vt:lpstr>Wingdings</vt:lpstr>
      <vt:lpstr>Тема Office</vt:lpstr>
      <vt:lpstr> Раздел 4.   Тема 4.  Личность обучающегося  как субъекта образования и развития </vt:lpstr>
      <vt:lpstr>Презентация PowerPoint</vt:lpstr>
      <vt:lpstr>Литература:</vt:lpstr>
      <vt:lpstr>Уровни образования: _________________________________________________  Высшее образование –  уровень основного образования, направленный на развитие личности студента, курсанта, слушателя, их интеллектуальных и творческих способностей, формирование у них компетенций, необходимых для осуществления профессиональной деятельности, завершающийся присвоением квалификации специалиста с общим высшим, углубленным высшим или специальным высшим образованием и (или) степени.</vt:lpstr>
      <vt:lpstr>Презентация PowerPoint</vt:lpstr>
      <vt:lpstr>        </vt:lpstr>
      <vt:lpstr>Субъекты образовательного процесса в учреждениях образования: </vt:lpstr>
      <vt:lpstr> Необходимо учитывать особенности возрастного развития психики обучающегося</vt:lpstr>
      <vt:lpstr>Юношеский возраст: процесс становления самосознания</vt:lpstr>
      <vt:lpstr>Юношеский возраст:  процесс становления самосознания и  устойчивого образа «Я». </vt:lpstr>
      <vt:lpstr>Права обучающихся </vt:lpstr>
      <vt:lpstr>Обязанности обучающихся </vt:lpstr>
      <vt:lpstr>Педагогические работники  как субъекты образования  </vt:lpstr>
      <vt:lpstr>Должности педагогических работников  в учреждениях  высшего образования</vt:lpstr>
      <vt:lpstr>Права педагогических работников </vt:lpstr>
      <vt:lpstr> Права педагогических работников </vt:lpstr>
      <vt:lpstr>Педагогические работники обязаны</vt:lpstr>
      <vt:lpstr>Структурные подразделения  в учреждении высшего образования</vt:lpstr>
      <vt:lpstr>Органы самоуправления учреждения высшего образования </vt:lpstr>
      <vt:lpstr>Педагог - основной субъект педагогической деятельности </vt:lpstr>
      <vt:lpstr> Профессиограмма:   </vt:lpstr>
      <vt:lpstr>Профессиональная компетентность педагога </vt:lpstr>
      <vt:lpstr>Педагогическая техника. Педагогическое мастерство</vt:lpstr>
      <vt:lpstr>Эффективность труда педагога зависит:</vt:lpstr>
      <vt:lpstr> Внешние условия успешного труда педагога </vt:lpstr>
      <vt:lpstr>Раздел 1.   Тема 4.  Студент и преподаватель как субъекты образовательного процесса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 1.  Введение в дисциплину «Психология дизайн-деятельности»</dc:title>
  <dc:creator>Fujitsu</dc:creator>
  <cp:lastModifiedBy>Татьяна Кузьминич</cp:lastModifiedBy>
  <cp:revision>220</cp:revision>
  <cp:lastPrinted>2024-10-31T00:21:23Z</cp:lastPrinted>
  <dcterms:created xsi:type="dcterms:W3CDTF">2020-09-07T03:13:46Z</dcterms:created>
  <dcterms:modified xsi:type="dcterms:W3CDTF">2025-04-12T10:53:40Z</dcterms:modified>
</cp:coreProperties>
</file>