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7"/>
  </p:notesMasterIdLst>
  <p:sldIdLst>
    <p:sldId id="256" r:id="rId2"/>
    <p:sldId id="257" r:id="rId3"/>
    <p:sldId id="493" r:id="rId4"/>
    <p:sldId id="343" r:id="rId5"/>
    <p:sldId id="401" r:id="rId6"/>
    <p:sldId id="404" r:id="rId7"/>
    <p:sldId id="402" r:id="rId8"/>
    <p:sldId id="407" r:id="rId9"/>
    <p:sldId id="408" r:id="rId10"/>
    <p:sldId id="409" r:id="rId11"/>
    <p:sldId id="410" r:id="rId12"/>
    <p:sldId id="411" r:id="rId13"/>
    <p:sldId id="412" r:id="rId14"/>
    <p:sldId id="413" r:id="rId15"/>
    <p:sldId id="414" r:id="rId16"/>
    <p:sldId id="421" r:id="rId17"/>
    <p:sldId id="422" r:id="rId18"/>
    <p:sldId id="423" r:id="rId19"/>
    <p:sldId id="415" r:id="rId20"/>
    <p:sldId id="416" r:id="rId21"/>
    <p:sldId id="418" r:id="rId22"/>
    <p:sldId id="417" r:id="rId23"/>
    <p:sldId id="419" r:id="rId24"/>
    <p:sldId id="420" r:id="rId25"/>
    <p:sldId id="313" r:id="rId26"/>
  </p:sldIdLst>
  <p:sldSz cx="12192000" cy="6858000"/>
  <p:notesSz cx="6761163" cy="98821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423EA86-8E6A-422D-B822-020A2A1343B2}">
          <p14:sldIdLst>
            <p14:sldId id="256"/>
            <p14:sldId id="257"/>
            <p14:sldId id="493"/>
            <p14:sldId id="343"/>
            <p14:sldId id="401"/>
            <p14:sldId id="404"/>
            <p14:sldId id="402"/>
            <p14:sldId id="407"/>
            <p14:sldId id="408"/>
            <p14:sldId id="409"/>
            <p14:sldId id="410"/>
            <p14:sldId id="411"/>
            <p14:sldId id="412"/>
            <p14:sldId id="413"/>
            <p14:sldId id="414"/>
            <p14:sldId id="421"/>
            <p14:sldId id="422"/>
            <p14:sldId id="423"/>
            <p14:sldId id="415"/>
            <p14:sldId id="416"/>
            <p14:sldId id="418"/>
            <p14:sldId id="417"/>
            <p14:sldId id="419"/>
            <p14:sldId id="420"/>
            <p14:sldId id="31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80549" autoAdjust="0"/>
  </p:normalViewPr>
  <p:slideViewPr>
    <p:cSldViewPr snapToGrid="0">
      <p:cViewPr varScale="1">
        <p:scale>
          <a:sx n="83" d="100"/>
          <a:sy n="83" d="100"/>
        </p:scale>
        <p:origin x="42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58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58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D8610-1C3D-43F5-89A9-86AB567CD42E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5925" y="1235075"/>
            <a:ext cx="5929313" cy="3335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55803"/>
            <a:ext cx="5408930" cy="38911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86364"/>
            <a:ext cx="2929837" cy="495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386364"/>
            <a:ext cx="2929837" cy="495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62EDC9-606C-45D4-A142-1169FF8C16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175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116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A6DC9D-17CB-4EF1-83BA-EB2C86C2B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744118-4808-478B-A06D-A2CD33F44F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AB1C172-199B-4E40-A7AA-6B1C1BA5A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2D05-405F-431E-A8F2-1B110E0E0810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33FDC7C-866F-46A2-A95A-709577905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8760FE-E774-434C-8290-3CF85AE82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6DB3-846A-4448-8F9D-0849F428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899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12780" y="5336024"/>
            <a:ext cx="5542532" cy="1231031"/>
          </a:xfrm>
        </p:spPr>
        <p:txBody>
          <a:bodyPr>
            <a:normAutofit/>
          </a:bodyPr>
          <a:lstStyle/>
          <a:p>
            <a:pPr algn="r"/>
            <a:r>
              <a:rPr lang="ru-RU" sz="2000" b="1" dirty="0" err="1"/>
              <a:t>Кузьминич</a:t>
            </a:r>
            <a:r>
              <a:rPr lang="ru-RU" sz="2000" b="1" dirty="0"/>
              <a:t> Татьяна Васильевна, </a:t>
            </a:r>
          </a:p>
          <a:p>
            <a:pPr algn="r"/>
            <a:r>
              <a:rPr lang="ru-RU" sz="2000" b="1" dirty="0"/>
              <a:t>кандидат педагогических наук, доцент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006997"/>
            <a:ext cx="9331312" cy="4097020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br>
              <a:rPr lang="ru-RU" sz="3600" b="1" dirty="0"/>
            </a:br>
            <a:br>
              <a:rPr lang="ru-RU" sz="3600" b="1" dirty="0"/>
            </a:br>
            <a:r>
              <a:rPr lang="ru-RU" sz="3600" b="1" dirty="0"/>
              <a:t>Раздел 1 </a:t>
            </a:r>
            <a:r>
              <a:rPr lang="ru-RU" sz="3600" dirty="0"/>
              <a:t>Тема 3. </a:t>
            </a:r>
            <a:br>
              <a:rPr lang="ru-RU" sz="3600" dirty="0"/>
            </a:br>
            <a:r>
              <a:rPr lang="ru-RU" sz="3600" dirty="0">
                <a:latin typeface="Arial Black" panose="020B0A04020102020204" pitchFamily="34" charset="0"/>
              </a:rPr>
              <a:t>Целеполагание в педагогической деятельности</a:t>
            </a:r>
            <a:br>
              <a:rPr lang="ru-RU" sz="3600" dirty="0">
                <a:latin typeface="Arial Black" panose="020B0A04020102020204" pitchFamily="34" charset="0"/>
              </a:rPr>
            </a:br>
            <a:endParaRPr lang="ru-RU" sz="3600" dirty="0">
              <a:latin typeface="Arial Black" panose="020B0A040201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CDB4914-276E-41ED-B012-208D2969C247}"/>
              </a:ext>
            </a:extLst>
          </p:cNvPr>
          <p:cNvSpPr/>
          <p:nvPr/>
        </p:nvSpPr>
        <p:spPr>
          <a:xfrm>
            <a:off x="2266587" y="137599"/>
            <a:ext cx="19840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/>
              <a:t>Педагогика </a:t>
            </a:r>
            <a:endParaRPr lang="ru-RU" sz="2400" dirty="0"/>
          </a:p>
        </p:txBody>
      </p:sp>
      <p:pic>
        <p:nvPicPr>
          <p:cNvPr id="6" name="Рисунок 5" descr="Академическая шапочка">
            <a:extLst>
              <a:ext uri="{FF2B5EF4-FFF2-40B4-BE49-F238E27FC236}">
                <a16:creationId xmlns:a16="http://schemas.microsoft.com/office/drawing/2014/main" id="{E49FD3B4-27DE-4531-ACF4-5EBDABA361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56790" y="137599"/>
            <a:ext cx="665732" cy="665732"/>
          </a:xfrm>
          <a:prstGeom prst="rect">
            <a:avLst/>
          </a:prstGeom>
        </p:spPr>
      </p:pic>
      <p:sp>
        <p:nvSpPr>
          <p:cNvPr id="7" name="Овал 6"/>
          <p:cNvSpPr/>
          <p:nvPr/>
        </p:nvSpPr>
        <p:spPr>
          <a:xfrm>
            <a:off x="8442960" y="268229"/>
            <a:ext cx="1676400" cy="447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  <a:p>
            <a:pPr algn="ctr"/>
            <a:r>
              <a:rPr lang="ru-RU" dirty="0"/>
              <a:t>2025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9440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A4CBAA-92F7-45F4-87CE-DD1DA8559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122" y="215804"/>
            <a:ext cx="11182443" cy="1143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>
                <a:latin typeface="Arial Black" panose="020B0A04020102020204" pitchFamily="34" charset="0"/>
              </a:rPr>
              <a:t>Изменение цели образования в зависимости от типа общественно-экономических отношений (формаций)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F06461-9C4A-449B-A13C-D3FB80F5A55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85194" y="1840374"/>
            <a:ext cx="3880097" cy="4016416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pPr marL="45720" indent="0">
              <a:buNone/>
            </a:pPr>
            <a:endParaRPr lang="ru-RU" sz="5500" b="1" dirty="0">
              <a:latin typeface="Arial Black" panose="020B0A0402010202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r>
              <a:rPr lang="ru-RU" sz="5500" b="1" dirty="0">
                <a:latin typeface="Arial Black" panose="020B0A04020102020204" pitchFamily="34" charset="0"/>
                <a:cs typeface="Calibri" panose="020F0502020204030204" pitchFamily="34" charset="0"/>
              </a:rPr>
              <a:t>1. Первобытно-общинный строй </a:t>
            </a:r>
            <a:r>
              <a:rPr lang="ru-RU" sz="5500" b="1" dirty="0">
                <a:latin typeface="Calibri" panose="020F0502020204030204" pitchFamily="34" charset="0"/>
                <a:cs typeface="Calibri" panose="020F0502020204030204" pitchFamily="34" charset="0"/>
              </a:rPr>
              <a:t>(классового деления не было, все дети получали трудовую подготовку, специальных учреждений образования не было)</a:t>
            </a:r>
          </a:p>
          <a:p>
            <a:endParaRPr lang="ru-RU" sz="55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sz="55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r>
              <a:rPr lang="ru-RU" sz="5500" b="1" dirty="0">
                <a:latin typeface="Arial Black" panose="020B0A04020102020204" pitchFamily="34" charset="0"/>
                <a:cs typeface="Calibri" panose="020F0502020204030204" pitchFamily="34" charset="0"/>
              </a:rPr>
              <a:t>2. Рабовладельческий строй </a:t>
            </a:r>
            <a:r>
              <a:rPr lang="ru-RU" sz="5500" b="1" dirty="0">
                <a:latin typeface="Calibri" panose="020F0502020204030204" pitchFamily="34" charset="0"/>
                <a:cs typeface="Calibri" panose="020F0502020204030204" pitchFamily="34" charset="0"/>
              </a:rPr>
              <a:t>(образование становится функцией государства, появляются специальные учреждения образования)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B1BFCDE-E6E3-4F8A-B42A-E4F781FCE98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690342" y="1840375"/>
            <a:ext cx="4758727" cy="4016416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sz="7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u-RU" sz="7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7200" b="1" dirty="0">
                <a:latin typeface="Calibri" panose="020F0502020204030204" pitchFamily="34" charset="0"/>
                <a:cs typeface="Calibri" panose="020F0502020204030204" pitchFamily="34" charset="0"/>
              </a:rPr>
              <a:t>Вооружить человека опытом выживания </a:t>
            </a:r>
          </a:p>
          <a:p>
            <a:endParaRPr lang="ru-RU" sz="7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sz="7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72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Цель образования приобретает дуалистический характер в соответствии с делением общества на классы: </a:t>
            </a:r>
          </a:p>
          <a:p>
            <a:pPr marL="0" indent="0">
              <a:buNone/>
            </a:pPr>
            <a:r>
              <a:rPr lang="ru-RU" sz="7200" b="1" dirty="0">
                <a:latin typeface="Calibri" panose="020F0502020204030204" pitchFamily="34" charset="0"/>
                <a:cs typeface="Calibri" panose="020F0502020204030204" pitchFamily="34" charset="0"/>
              </a:rPr>
              <a:t>целью образования детей господствующего класса – подготовка к роли господ, приобщение к искусству и наукам, ведению захватнических войн, защите государства;</a:t>
            </a:r>
          </a:p>
          <a:p>
            <a:pPr marL="0" indent="0">
              <a:buNone/>
            </a:pPr>
            <a:r>
              <a:rPr lang="ru-RU" sz="7200" b="1" dirty="0">
                <a:latin typeface="Calibri" panose="020F0502020204030204" pitchFamily="34" charset="0"/>
                <a:cs typeface="Calibri" panose="020F0502020204030204" pitchFamily="34" charset="0"/>
              </a:rPr>
              <a:t>Цель образования детей рабов – подготовка к выполнению приказов господ, смирению и покорности.</a:t>
            </a:r>
          </a:p>
          <a:p>
            <a:endParaRPr lang="ru-RU" dirty="0"/>
          </a:p>
        </p:txBody>
      </p:sp>
      <p:sp>
        <p:nvSpPr>
          <p:cNvPr id="5" name="Стрелка: вправо с вырезом 4">
            <a:extLst>
              <a:ext uri="{FF2B5EF4-FFF2-40B4-BE49-F238E27FC236}">
                <a16:creationId xmlns:a16="http://schemas.microsoft.com/office/drawing/2014/main" id="{4F3F69A9-90EA-4A9C-98A9-A9F8BE9BB0CF}"/>
              </a:ext>
            </a:extLst>
          </p:cNvPr>
          <p:cNvSpPr/>
          <p:nvPr/>
        </p:nvSpPr>
        <p:spPr>
          <a:xfrm>
            <a:off x="4232913" y="1756703"/>
            <a:ext cx="2289807" cy="1564805"/>
          </a:xfrm>
          <a:prstGeom prst="notchedRightArrow">
            <a:avLst>
              <a:gd name="adj1" fmla="val 50000"/>
              <a:gd name="adj2" fmla="val 35716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/>
                </a:solidFill>
              </a:rPr>
              <a:t>Цель образования</a:t>
            </a:r>
          </a:p>
        </p:txBody>
      </p:sp>
      <p:sp>
        <p:nvSpPr>
          <p:cNvPr id="6" name="Стрелка: вправо с вырезом 5">
            <a:extLst>
              <a:ext uri="{FF2B5EF4-FFF2-40B4-BE49-F238E27FC236}">
                <a16:creationId xmlns:a16="http://schemas.microsoft.com/office/drawing/2014/main" id="{B2A632A1-FF39-45E7-BF37-6AEFC3DBDBB5}"/>
              </a:ext>
            </a:extLst>
          </p:cNvPr>
          <p:cNvSpPr/>
          <p:nvPr/>
        </p:nvSpPr>
        <p:spPr>
          <a:xfrm>
            <a:off x="4232913" y="3738105"/>
            <a:ext cx="2289807" cy="1564805"/>
          </a:xfrm>
          <a:prstGeom prst="notchedRightArrow">
            <a:avLst>
              <a:gd name="adj1" fmla="val 50000"/>
              <a:gd name="adj2" fmla="val 35716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/>
                </a:solidFill>
              </a:rPr>
              <a:t>Цель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589915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A4CBAA-92F7-45F4-87CE-DD1DA8559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384" y="89426"/>
            <a:ext cx="11388437" cy="105930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>
                <a:latin typeface="Arial Black" panose="020B0A04020102020204" pitchFamily="34" charset="0"/>
              </a:rPr>
              <a:t>Изменение цели образования в зависимости от типа общественно-экономических отношений (формаций)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F06461-9C4A-449B-A13C-D3FB80F5A55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62766" y="1898248"/>
            <a:ext cx="3842795" cy="4162660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marL="45720" indent="0">
              <a:buNone/>
            </a:pPr>
            <a:r>
              <a:rPr lang="ru-RU" sz="7200" b="1" dirty="0">
                <a:latin typeface="Arial Black" panose="020B0A04020102020204" pitchFamily="34" charset="0"/>
                <a:cs typeface="Calibri" panose="020F0502020204030204" pitchFamily="34" charset="0"/>
              </a:rPr>
              <a:t>1. Феодализм </a:t>
            </a:r>
            <a:r>
              <a:rPr lang="ru-RU" sz="7200" b="1" dirty="0">
                <a:latin typeface="Calibri" panose="020F0502020204030204" pitchFamily="34" charset="0"/>
                <a:cs typeface="Calibri" panose="020F0502020204030204" pitchFamily="34" charset="0"/>
              </a:rPr>
              <a:t>(классовое деление общества, появляются специальные учреждения образования Цели образования дифференцируются в соответствии от классового деления общества и  способа производства)</a:t>
            </a:r>
          </a:p>
          <a:p>
            <a:endParaRPr lang="ru-RU" sz="7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r>
              <a:rPr lang="ru-RU" sz="7200" b="1" dirty="0">
                <a:latin typeface="Arial Black" panose="020B0A04020102020204" pitchFamily="34" charset="0"/>
                <a:cs typeface="Calibri" panose="020F0502020204030204" pitchFamily="34" charset="0"/>
              </a:rPr>
              <a:t>2. Капитализм </a:t>
            </a:r>
            <a:r>
              <a:rPr lang="ru-RU" sz="7200" b="1" dirty="0">
                <a:latin typeface="Calibri" panose="020F0502020204030204" pitchFamily="34" charset="0"/>
                <a:cs typeface="Calibri" panose="020F0502020204030204" pitchFamily="34" charset="0"/>
              </a:rPr>
              <a:t>(сохраняется классовая дифференциация, дуализм целей образования, зависимость от способа производства, сеть частных привилегированных учебных заведений – для правящего класса и начальных школ для рабочих и др.)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B1BFCDE-E6E3-4F8A-B42A-E4F781FCE98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430947" y="1898248"/>
            <a:ext cx="4191582" cy="4162660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marL="45720" indent="0">
              <a:buNone/>
            </a:pPr>
            <a:r>
              <a:rPr lang="ru-RU" sz="7200" b="1" dirty="0">
                <a:latin typeface="Calibri" panose="020F0502020204030204" pitchFamily="34" charset="0"/>
                <a:cs typeface="Calibri" panose="020F0502020204030204" pitchFamily="34" charset="0"/>
              </a:rPr>
              <a:t>Для детей феодалов – рыцарское воспитание, религиозное образование (монастырские школы и др.), </a:t>
            </a:r>
          </a:p>
          <a:p>
            <a:pPr marL="45720" indent="0">
              <a:buNone/>
            </a:pPr>
            <a:r>
              <a:rPr lang="ru-RU" sz="7200" b="1" dirty="0">
                <a:latin typeface="Calibri" panose="020F0502020204030204" pitchFamily="34" charset="0"/>
                <a:cs typeface="Calibri" panose="020F0502020204030204" pitchFamily="34" charset="0"/>
              </a:rPr>
              <a:t>дети крестьян – трудовое образование (вне школ)</a:t>
            </a:r>
          </a:p>
          <a:p>
            <a:endParaRPr lang="ru-RU" sz="7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sz="7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r>
              <a:rPr lang="ru-RU" sz="7200" b="1" dirty="0">
                <a:latin typeface="Calibri" panose="020F0502020204030204" pitchFamily="34" charset="0"/>
                <a:cs typeface="Calibri" panose="020F0502020204030204" pitchFamily="34" charset="0"/>
              </a:rPr>
              <a:t>Целью образования детей господствующего класса – подготовка к управлению государством, развитию экономики и общественных процессов, </a:t>
            </a:r>
          </a:p>
          <a:p>
            <a:pPr marL="45720" indent="0">
              <a:buNone/>
            </a:pPr>
            <a:r>
              <a:rPr lang="ru-RU" sz="7200" b="1" dirty="0">
                <a:latin typeface="Calibri" panose="020F0502020204030204" pitchFamily="34" charset="0"/>
                <a:cs typeface="Calibri" panose="020F0502020204030204" pitchFamily="34" charset="0"/>
              </a:rPr>
              <a:t>Цель образования детей рабочих – подготовка к выполнению отдельных производственных функций на заводах, фабриках и др.</a:t>
            </a:r>
          </a:p>
          <a:p>
            <a:endParaRPr lang="ru-RU" dirty="0"/>
          </a:p>
        </p:txBody>
      </p:sp>
      <p:sp>
        <p:nvSpPr>
          <p:cNvPr id="5" name="Стрелка: вправо с вырезом 4">
            <a:extLst>
              <a:ext uri="{FF2B5EF4-FFF2-40B4-BE49-F238E27FC236}">
                <a16:creationId xmlns:a16="http://schemas.microsoft.com/office/drawing/2014/main" id="{4F3F69A9-90EA-4A9C-98A9-A9F8BE9BB0CF}"/>
              </a:ext>
            </a:extLst>
          </p:cNvPr>
          <p:cNvSpPr/>
          <p:nvPr/>
        </p:nvSpPr>
        <p:spPr>
          <a:xfrm>
            <a:off x="4641305" y="1717514"/>
            <a:ext cx="2141460" cy="1564805"/>
          </a:xfrm>
          <a:prstGeom prst="notchedRightArrow">
            <a:avLst>
              <a:gd name="adj1" fmla="val 50000"/>
              <a:gd name="adj2" fmla="val 35716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/>
                </a:solidFill>
              </a:rPr>
              <a:t>Цель образования</a:t>
            </a:r>
          </a:p>
        </p:txBody>
      </p:sp>
      <p:sp>
        <p:nvSpPr>
          <p:cNvPr id="6" name="Стрелка: вправо с вырезом 5">
            <a:extLst>
              <a:ext uri="{FF2B5EF4-FFF2-40B4-BE49-F238E27FC236}">
                <a16:creationId xmlns:a16="http://schemas.microsoft.com/office/drawing/2014/main" id="{B2A632A1-FF39-45E7-BF37-6AEFC3DBDBB5}"/>
              </a:ext>
            </a:extLst>
          </p:cNvPr>
          <p:cNvSpPr/>
          <p:nvPr/>
        </p:nvSpPr>
        <p:spPr>
          <a:xfrm>
            <a:off x="4593144" y="3735177"/>
            <a:ext cx="2141460" cy="1564805"/>
          </a:xfrm>
          <a:prstGeom prst="notchedRightArrow">
            <a:avLst>
              <a:gd name="adj1" fmla="val 50000"/>
              <a:gd name="adj2" fmla="val 35716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/>
                </a:solidFill>
              </a:rPr>
              <a:t>Цель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10133843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A4CBAA-92F7-45F4-87CE-DD1DA8559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9426"/>
            <a:ext cx="11483439" cy="10593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>
                <a:latin typeface="Arial Black" panose="020B0A04020102020204" pitchFamily="34" charset="0"/>
              </a:rPr>
              <a:t>Изменение цели образования в зависимости от типа общественно-экономических отношений (формаций)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F06461-9C4A-449B-A13C-D3FB80F5A55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59757" y="1620456"/>
            <a:ext cx="5150734" cy="4479402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1800" b="1" dirty="0">
                <a:latin typeface="Arial Black" panose="020B0A04020102020204" pitchFamily="34" charset="0"/>
                <a:cs typeface="Calibri" panose="020F0502020204030204" pitchFamily="34" charset="0"/>
              </a:rPr>
              <a:t>5. </a:t>
            </a:r>
            <a:r>
              <a:rPr lang="ru-RU" sz="1800" b="1" dirty="0" err="1">
                <a:latin typeface="Arial Black" panose="020B0A04020102020204" pitchFamily="34" charset="0"/>
                <a:cs typeface="Calibri" panose="020F0502020204030204" pitchFamily="34" charset="0"/>
              </a:rPr>
              <a:t>Посткапитализм</a:t>
            </a:r>
            <a:r>
              <a:rPr lang="ru-RU" sz="1800" b="1" dirty="0">
                <a:latin typeface="Arial Black" panose="020B0A04020102020204" pitchFamily="34" charset="0"/>
                <a:cs typeface="Calibri" panose="020F0502020204030204" pitchFamily="34" charset="0"/>
              </a:rPr>
              <a:t> </a:t>
            </a:r>
          </a:p>
          <a:p>
            <a:pPr marL="45720" indent="0">
              <a:buNone/>
            </a:pPr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(рыночный, демократический капитализм, социализм, коммунизм, постиндустриальное общество, информационное общество) сохраняется общая зависимость цели образования от способа производства. </a:t>
            </a:r>
          </a:p>
          <a:p>
            <a:pPr marL="45720" indent="0">
              <a:buNone/>
            </a:pPr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На цель образования влияют факторы:</a:t>
            </a:r>
          </a:p>
          <a:p>
            <a:pPr marL="45720" indent="0">
              <a:buNone/>
            </a:pPr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* темпы научно-технического и социального прогресса, </a:t>
            </a:r>
          </a:p>
          <a:p>
            <a:pPr marL="45720" indent="0">
              <a:buNone/>
            </a:pPr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* экономические возможности общества, </a:t>
            </a:r>
          </a:p>
          <a:p>
            <a:pPr marL="45720" indent="0">
              <a:buNone/>
            </a:pPr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* уровень развития </a:t>
            </a:r>
            <a:r>
              <a:rPr lang="ru-RU" sz="1800" b="1" dirty="0" err="1">
                <a:latin typeface="Calibri" panose="020F0502020204030204" pitchFamily="34" charset="0"/>
                <a:cs typeface="Calibri" panose="020F0502020204030204" pitchFamily="34" charset="0"/>
              </a:rPr>
              <a:t>пед</a:t>
            </a:r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. теорий и практики, </a:t>
            </a:r>
          </a:p>
          <a:p>
            <a:pPr marL="45720" indent="0">
              <a:buNone/>
            </a:pPr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* возможности учреждений  образования, педагогов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B1BFCDE-E6E3-4F8A-B42A-E4F781FCE98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400288" y="2017343"/>
            <a:ext cx="3243072" cy="3330161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" indent="0">
              <a:buNone/>
            </a:pPr>
            <a:endParaRPr lang="ru-RU" sz="2400" dirty="0">
              <a:latin typeface="Arial Black" panose="020B0A04020102020204" pitchFamily="34" charset="0"/>
            </a:endParaRPr>
          </a:p>
          <a:p>
            <a:pPr marL="45720" indent="0">
              <a:buNone/>
            </a:pPr>
            <a:r>
              <a:rPr lang="ru-RU" sz="2400" dirty="0">
                <a:latin typeface="Arial Black" panose="020B0A04020102020204" pitchFamily="34" charset="0"/>
              </a:rPr>
              <a:t>Соответствие человека  современным тенденциям общественного развития</a:t>
            </a:r>
          </a:p>
          <a:p>
            <a:endParaRPr lang="ru-RU" dirty="0"/>
          </a:p>
        </p:txBody>
      </p:sp>
      <p:sp>
        <p:nvSpPr>
          <p:cNvPr id="5" name="Стрелка: вправо с вырезом 4">
            <a:extLst>
              <a:ext uri="{FF2B5EF4-FFF2-40B4-BE49-F238E27FC236}">
                <a16:creationId xmlns:a16="http://schemas.microsoft.com/office/drawing/2014/main" id="{4F3F69A9-90EA-4A9C-98A9-A9F8BE9BB0CF}"/>
              </a:ext>
            </a:extLst>
          </p:cNvPr>
          <p:cNvSpPr/>
          <p:nvPr/>
        </p:nvSpPr>
        <p:spPr>
          <a:xfrm>
            <a:off x="6096000" y="2757562"/>
            <a:ext cx="2117127" cy="1564805"/>
          </a:xfrm>
          <a:prstGeom prst="notchedRightArrow">
            <a:avLst>
              <a:gd name="adj1" fmla="val 50000"/>
              <a:gd name="adj2" fmla="val 35716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/>
                </a:solidFill>
              </a:rPr>
              <a:t>Цель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20569747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A4CBAA-92F7-45F4-87CE-DD1DA8559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480" y="89425"/>
            <a:ext cx="11399520" cy="8249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>
                <a:solidFill>
                  <a:srgbClr val="FF0000"/>
                </a:solidFill>
                <a:latin typeface="Arial Black" panose="020B0A04020102020204" pitchFamily="34" charset="0"/>
              </a:rPr>
              <a:t>Многообразие авторских взглядов и мнений на цели образования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F06461-9C4A-449B-A13C-D3FB80F5A55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84480" y="914402"/>
            <a:ext cx="2905761" cy="4774430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Платон </a:t>
            </a:r>
          </a:p>
          <a:p>
            <a:r>
              <a:rPr lang="ru-RU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Аристотель </a:t>
            </a:r>
          </a:p>
          <a:p>
            <a:r>
              <a:rPr lang="ru-RU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Ян Амос</a:t>
            </a:r>
            <a:r>
              <a:rPr lang="ru-RU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ru-RU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Коменский </a:t>
            </a:r>
            <a:r>
              <a:rPr lang="ru-RU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ru-RU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основоположник педагогической науки) </a:t>
            </a:r>
          </a:p>
          <a:p>
            <a:pPr indent="0" algn="just">
              <a:buNone/>
            </a:pPr>
            <a:r>
              <a:rPr lang="ru-RU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Дж. Локк</a:t>
            </a:r>
          </a:p>
          <a:p>
            <a:pPr indent="0" algn="just">
              <a:buNone/>
            </a:pPr>
            <a:r>
              <a:rPr lang="ru-RU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Гельвеций </a:t>
            </a:r>
          </a:p>
          <a:p>
            <a:pPr indent="0" algn="just">
              <a:buNone/>
            </a:pPr>
            <a:r>
              <a:rPr lang="ru-RU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Руссо </a:t>
            </a:r>
          </a:p>
          <a:p>
            <a:pPr indent="0" algn="just">
              <a:buNone/>
            </a:pPr>
            <a:r>
              <a:rPr lang="ru-RU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Песталоцци, </a:t>
            </a:r>
          </a:p>
          <a:p>
            <a:pPr indent="0" algn="just">
              <a:buNone/>
            </a:pPr>
            <a:r>
              <a:rPr lang="ru-RU" b="1" i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Гербарт</a:t>
            </a:r>
            <a:endParaRPr lang="ru-RU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E9230722-902B-410A-A37B-320143F0A4A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104641" y="684436"/>
            <a:ext cx="6954283" cy="5253377"/>
          </a:xfrm>
        </p:spPr>
        <p:txBody>
          <a:bodyPr>
            <a:normAutofit fontScale="25000" lnSpcReduction="20000"/>
          </a:bodyPr>
          <a:lstStyle/>
          <a:p>
            <a:endParaRPr lang="ru-RU" sz="7200" dirty="0"/>
          </a:p>
          <a:p>
            <a:r>
              <a:rPr lang="ru-RU" sz="7200" b="1" dirty="0"/>
              <a:t>Воспитание ума, воли и чувств</a:t>
            </a:r>
          </a:p>
          <a:p>
            <a:r>
              <a:rPr lang="ru-RU" sz="7200" b="1" dirty="0">
                <a:solidFill>
                  <a:srgbClr val="002060"/>
                </a:solidFill>
              </a:rPr>
              <a:t>Воспитание мужества и закаленности, умеренности и справедливости</a:t>
            </a:r>
          </a:p>
          <a:p>
            <a:r>
              <a:rPr lang="ru-RU" sz="7200" b="1" dirty="0"/>
              <a:t>Умственное воспитание (познание себя и окружающего мира, нравственное воспитание (управление собой, религиозное воспитание (стремление к Богу) </a:t>
            </a:r>
          </a:p>
          <a:p>
            <a:r>
              <a:rPr lang="ru-RU" sz="7200" b="1" dirty="0">
                <a:solidFill>
                  <a:srgbClr val="002060"/>
                </a:solidFill>
              </a:rPr>
              <a:t>Сформировать джентльмена, человека деятельного и инициативного, обладающего острым умом и практическими знаниями</a:t>
            </a:r>
          </a:p>
          <a:p>
            <a:r>
              <a:rPr lang="ru-RU" sz="7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Стремление к общественному благу,  раскрыть сердца для гуманности, ум для истины, сформировать патриотов</a:t>
            </a:r>
          </a:p>
          <a:p>
            <a:r>
              <a:rPr lang="ru-RU" sz="7200" b="1" dirty="0">
                <a:solidFill>
                  <a:srgbClr val="002060"/>
                </a:solidFill>
              </a:rPr>
              <a:t>Формирование общечеловеческих ценностей </a:t>
            </a:r>
          </a:p>
          <a:p>
            <a:r>
              <a:rPr lang="ru-RU" sz="7200" b="1" dirty="0"/>
              <a:t>Развить способности и дарования человека, заложенные в него природой, гармоническое развитие сил и способностей человека </a:t>
            </a:r>
          </a:p>
          <a:p>
            <a:r>
              <a:rPr lang="ru-RU" sz="7200" b="1" dirty="0">
                <a:solidFill>
                  <a:srgbClr val="002060"/>
                </a:solidFill>
              </a:rPr>
              <a:t>Воспитание добродетельного человека, всестороннее развитие его интересов, гармоническое формирование человека  </a:t>
            </a:r>
          </a:p>
          <a:p>
            <a:endParaRPr lang="ru-RU" sz="7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ru-RU" sz="7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Стрелка: вправо с вырезом 4">
            <a:extLst>
              <a:ext uri="{FF2B5EF4-FFF2-40B4-BE49-F238E27FC236}">
                <a16:creationId xmlns:a16="http://schemas.microsoft.com/office/drawing/2014/main" id="{4F3F69A9-90EA-4A9C-98A9-A9F8BE9BB0CF}"/>
              </a:ext>
            </a:extLst>
          </p:cNvPr>
          <p:cNvSpPr/>
          <p:nvPr/>
        </p:nvSpPr>
        <p:spPr>
          <a:xfrm>
            <a:off x="2060448" y="5343665"/>
            <a:ext cx="2274046" cy="1564805"/>
          </a:xfrm>
          <a:prstGeom prst="notchedRightArrow">
            <a:avLst>
              <a:gd name="adj1" fmla="val 50000"/>
              <a:gd name="adj2" fmla="val 35716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/>
                </a:solidFill>
              </a:rPr>
              <a:t>Цель образования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1579418" y="2826327"/>
            <a:ext cx="2755076" cy="653143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V="1">
            <a:off x="1151906" y="4055423"/>
            <a:ext cx="3075710" cy="326573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1258784" y="5017092"/>
            <a:ext cx="3075710" cy="326573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02135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A4CBAA-92F7-45F4-87CE-DD1DA8559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480" y="89425"/>
            <a:ext cx="11399520" cy="8249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>
                <a:solidFill>
                  <a:srgbClr val="FF0000"/>
                </a:solidFill>
                <a:latin typeface="Arial Black" panose="020B0A04020102020204" pitchFamily="34" charset="0"/>
              </a:rPr>
              <a:t>Многообразие авторских взглядов и мнений на цели образования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F06461-9C4A-449B-A13C-D3FB80F5A55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39838" y="1226037"/>
            <a:ext cx="2615878" cy="3426986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b="1" i="1" dirty="0">
                <a:solidFill>
                  <a:srgbClr val="FF0000"/>
                </a:solidFill>
              </a:rPr>
              <a:t>Герцен А. И.</a:t>
            </a:r>
          </a:p>
          <a:p>
            <a:r>
              <a:rPr lang="ru-RU" b="1" i="1" dirty="0">
                <a:solidFill>
                  <a:srgbClr val="FF0000"/>
                </a:solidFill>
              </a:rPr>
              <a:t>Белинский В. Г.</a:t>
            </a:r>
          </a:p>
          <a:p>
            <a:r>
              <a:rPr lang="ru-RU" b="1" i="1" dirty="0">
                <a:solidFill>
                  <a:srgbClr val="FF0000"/>
                </a:solidFill>
              </a:rPr>
              <a:t>Чернышевский Н.Г. </a:t>
            </a:r>
          </a:p>
          <a:p>
            <a:endParaRPr lang="ru-RU" b="1" i="1" dirty="0">
              <a:solidFill>
                <a:srgbClr val="FF0000"/>
              </a:solidFill>
            </a:endParaRPr>
          </a:p>
          <a:p>
            <a:r>
              <a:rPr lang="ru-RU" sz="2400" b="1" i="1" dirty="0">
                <a:solidFill>
                  <a:srgbClr val="FF0000"/>
                </a:solidFill>
                <a:latin typeface="Arial Black" panose="020B0A04020102020204" pitchFamily="34" charset="0"/>
              </a:rPr>
              <a:t>Ушинский  К.Д.</a:t>
            </a:r>
            <a:r>
              <a:rPr lang="ru-RU" sz="2400" b="1" i="1" dirty="0">
                <a:solidFill>
                  <a:srgbClr val="002060"/>
                </a:solidFill>
                <a:latin typeface="Arial Black" panose="020B0A04020102020204" pitchFamily="34" charset="0"/>
              </a:rPr>
              <a:t>  </a:t>
            </a:r>
          </a:p>
          <a:p>
            <a:pPr indent="0">
              <a:buNone/>
            </a:pPr>
            <a:endParaRPr lang="ru-RU" sz="1800" b="1" i="1" dirty="0"/>
          </a:p>
          <a:p>
            <a:pPr indent="0">
              <a:buNone/>
            </a:pPr>
            <a:endParaRPr lang="ru-RU" sz="1800" b="1" i="1" dirty="0"/>
          </a:p>
          <a:p>
            <a:pPr indent="0">
              <a:buNone/>
            </a:pPr>
            <a:r>
              <a:rPr lang="ru-RU" sz="1800" b="1" i="1" dirty="0"/>
              <a:t> 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E9230722-902B-410A-A37B-320143F0A4A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18857" y="1175382"/>
            <a:ext cx="8273143" cy="4774429"/>
          </a:xfrm>
        </p:spPr>
        <p:txBody>
          <a:bodyPr>
            <a:noAutofit/>
          </a:bodyPr>
          <a:lstStyle/>
          <a:p>
            <a:r>
              <a:rPr lang="ru-RU" sz="2000" dirty="0"/>
              <a:t>Подготовка свободной, деятельной, гуманной, всесторонне развитой личности, борющейся с общественным злом</a:t>
            </a:r>
          </a:p>
          <a:p>
            <a:r>
              <a:rPr lang="ru-RU" sz="2000" dirty="0">
                <a:solidFill>
                  <a:srgbClr val="002060"/>
                </a:solidFill>
              </a:rPr>
              <a:t>Воспитание борца с крепостничеством и царизмом</a:t>
            </a:r>
          </a:p>
          <a:p>
            <a:r>
              <a:rPr lang="ru-RU" sz="2000" dirty="0"/>
              <a:t>Подготовка человека общественного, идейного, прямого и честного, сочетающего личное с общественным </a:t>
            </a:r>
          </a:p>
          <a:p>
            <a:endParaRPr lang="ru-RU" sz="2000" dirty="0">
              <a:solidFill>
                <a:srgbClr val="002060"/>
              </a:solidFill>
            </a:endParaRPr>
          </a:p>
          <a:p>
            <a:r>
              <a:rPr lang="ru-RU" sz="2000" dirty="0">
                <a:solidFill>
                  <a:srgbClr val="002060"/>
                </a:solidFill>
              </a:rPr>
              <a:t>Нравственное воспитание </a:t>
            </a:r>
            <a:r>
              <a:rPr lang="ru-RU" sz="2000">
                <a:solidFill>
                  <a:srgbClr val="002060"/>
                </a:solidFill>
              </a:rPr>
              <a:t>более важно, </a:t>
            </a:r>
            <a:r>
              <a:rPr lang="ru-RU" sz="2000" dirty="0">
                <a:solidFill>
                  <a:srgbClr val="002060"/>
                </a:solidFill>
              </a:rPr>
              <a:t>чем развитие ума вообще и наполнение познанием</a:t>
            </a:r>
          </a:p>
          <a:p>
            <a:endParaRPr lang="ru-RU" sz="2000" dirty="0"/>
          </a:p>
          <a:p>
            <a:pPr marL="45720" indent="0">
              <a:buNone/>
            </a:pPr>
            <a:r>
              <a:rPr lang="ru-RU" sz="2000" b="1" i="1" dirty="0"/>
              <a:t> ОФИЦИАЛЬНО РЕАЛИЗУЕМАЯ ОБРАЗОВАТЕЛЬНЫЙ ПРОЦЕСС В РОССИЙСКОЙ ИМПЕРИИ  </a:t>
            </a:r>
          </a:p>
          <a:p>
            <a:r>
              <a:rPr lang="ru-RU" sz="2000" dirty="0"/>
              <a:t>Триединство цели воспитания: православие, самодержавие и народность (доброта, покорность, доступность)  </a:t>
            </a:r>
          </a:p>
          <a:p>
            <a:endParaRPr lang="ru-RU" sz="2400" dirty="0"/>
          </a:p>
          <a:p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Стрелка: вправо с вырезом 4">
            <a:extLst>
              <a:ext uri="{FF2B5EF4-FFF2-40B4-BE49-F238E27FC236}">
                <a16:creationId xmlns:a16="http://schemas.microsoft.com/office/drawing/2014/main" id="{4F3F69A9-90EA-4A9C-98A9-A9F8BE9BB0CF}"/>
              </a:ext>
            </a:extLst>
          </p:cNvPr>
          <p:cNvSpPr/>
          <p:nvPr/>
        </p:nvSpPr>
        <p:spPr>
          <a:xfrm>
            <a:off x="1383891" y="4721931"/>
            <a:ext cx="2346861" cy="1564805"/>
          </a:xfrm>
          <a:prstGeom prst="notchedRightArrow">
            <a:avLst>
              <a:gd name="adj1" fmla="val 50000"/>
              <a:gd name="adj2" fmla="val 35716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/>
                </a:solidFill>
              </a:rPr>
              <a:t>Цель образования</a:t>
            </a:r>
          </a:p>
        </p:txBody>
      </p:sp>
      <p:cxnSp>
        <p:nvCxnSpPr>
          <p:cNvPr id="6" name="Прямая со стрелкой 5"/>
          <p:cNvCxnSpPr>
            <a:cxnSpLocks/>
          </p:cNvCxnSpPr>
          <p:nvPr/>
        </p:nvCxnSpPr>
        <p:spPr>
          <a:xfrm>
            <a:off x="2363189" y="1432416"/>
            <a:ext cx="1367563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cxnSpLocks/>
          </p:cNvCxnSpPr>
          <p:nvPr/>
        </p:nvCxnSpPr>
        <p:spPr>
          <a:xfrm>
            <a:off x="2736399" y="2032211"/>
            <a:ext cx="108747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cxnSpLocks/>
          </p:cNvCxnSpPr>
          <p:nvPr/>
        </p:nvCxnSpPr>
        <p:spPr>
          <a:xfrm>
            <a:off x="2736399" y="2676492"/>
            <a:ext cx="118245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cxnSpLocks/>
          </p:cNvCxnSpPr>
          <p:nvPr/>
        </p:nvCxnSpPr>
        <p:spPr>
          <a:xfrm>
            <a:off x="2363189" y="3714189"/>
            <a:ext cx="155566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81530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A4CBAA-92F7-45F4-87CE-DD1DA8559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480" y="89425"/>
            <a:ext cx="11399520" cy="8249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>
                <a:latin typeface="Arial Black" panose="020B0A04020102020204" pitchFamily="34" charset="0"/>
              </a:rPr>
              <a:t>Многообразие взглядов и мнений на цели образования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F06461-9C4A-449B-A13C-D3FB80F5A55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84480" y="1238491"/>
            <a:ext cx="3017519" cy="5145284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indent="0">
              <a:buNone/>
            </a:pPr>
            <a:r>
              <a:rPr lang="ru-RU" sz="1800" b="1" i="1" dirty="0">
                <a:solidFill>
                  <a:srgbClr val="FF0000"/>
                </a:solidFill>
              </a:rPr>
              <a:t>Педагоги-гуманисты (Рабле, Монтень; </a:t>
            </a:r>
          </a:p>
          <a:p>
            <a:pPr indent="0">
              <a:buNone/>
            </a:pPr>
            <a:r>
              <a:rPr lang="ru-RU" sz="1800" b="1" i="1" dirty="0">
                <a:solidFill>
                  <a:srgbClr val="FF0000"/>
                </a:solidFill>
              </a:rPr>
              <a:t> социалисты-утописты (</a:t>
            </a:r>
            <a:r>
              <a:rPr lang="ru-RU" sz="1800" b="1" i="1" dirty="0" err="1">
                <a:solidFill>
                  <a:srgbClr val="FF0000"/>
                </a:solidFill>
              </a:rPr>
              <a:t>Т.Мор</a:t>
            </a:r>
            <a:r>
              <a:rPr lang="ru-RU" sz="1800" b="1" i="1" dirty="0">
                <a:solidFill>
                  <a:srgbClr val="FF0000"/>
                </a:solidFill>
              </a:rPr>
              <a:t>, Т. </a:t>
            </a:r>
            <a:r>
              <a:rPr lang="ru-RU" sz="1800" b="1" i="1" dirty="0" err="1">
                <a:solidFill>
                  <a:srgbClr val="FF0000"/>
                </a:solidFill>
              </a:rPr>
              <a:t>Компонелла</a:t>
            </a:r>
            <a:r>
              <a:rPr lang="ru-RU" sz="1800" b="1" i="1" dirty="0">
                <a:solidFill>
                  <a:srgbClr val="FF0000"/>
                </a:solidFill>
              </a:rPr>
              <a:t> и др.); </a:t>
            </a:r>
          </a:p>
          <a:p>
            <a:pPr indent="0">
              <a:buNone/>
            </a:pPr>
            <a:r>
              <a:rPr lang="ru-RU" sz="1800" b="1" i="1" dirty="0">
                <a:solidFill>
                  <a:srgbClr val="FF0000"/>
                </a:solidFill>
              </a:rPr>
              <a:t>французские просветитель 18 в. (Дидро, Гельвеций; </a:t>
            </a:r>
          </a:p>
          <a:p>
            <a:pPr indent="0">
              <a:buNone/>
            </a:pPr>
            <a:r>
              <a:rPr lang="ru-RU" sz="1800" b="1" i="1" dirty="0">
                <a:solidFill>
                  <a:srgbClr val="FF0000"/>
                </a:solidFill>
              </a:rPr>
              <a:t> революционеры-демократы, философы-экономисты (Маркс, Энгельс; </a:t>
            </a:r>
          </a:p>
          <a:p>
            <a:pPr indent="0">
              <a:buNone/>
            </a:pPr>
            <a:r>
              <a:rPr lang="ru-RU" sz="1800" b="1" i="1" dirty="0">
                <a:solidFill>
                  <a:srgbClr val="FF0000"/>
                </a:solidFill>
              </a:rPr>
              <a:t>советские педагоги, представители советской педагогики  </a:t>
            </a:r>
          </a:p>
          <a:p>
            <a:pPr indent="0">
              <a:buNone/>
            </a:pPr>
            <a:endParaRPr lang="ru-RU" sz="1800" b="1" i="1" dirty="0"/>
          </a:p>
          <a:p>
            <a:pPr indent="0">
              <a:buNone/>
            </a:pPr>
            <a:endParaRPr lang="ru-RU" sz="1800" b="1" i="1" dirty="0"/>
          </a:p>
          <a:p>
            <a:pPr indent="0">
              <a:buNone/>
            </a:pPr>
            <a:endParaRPr lang="ru-RU" sz="1800" b="1" i="1" dirty="0"/>
          </a:p>
          <a:p>
            <a:pPr indent="0">
              <a:buNone/>
            </a:pPr>
            <a:endParaRPr lang="ru-RU" sz="1800" b="1" i="1" dirty="0"/>
          </a:p>
          <a:p>
            <a:pPr indent="0">
              <a:buNone/>
            </a:pPr>
            <a:r>
              <a:rPr lang="ru-RU" sz="1800" b="1" i="1" dirty="0"/>
              <a:t> 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E9230722-902B-410A-A37B-320143F0A4A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424226" y="2275823"/>
            <a:ext cx="4133790" cy="2516095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" indent="0">
              <a:buNone/>
            </a:pPr>
            <a:endParaRPr lang="ru-RU" sz="2800" dirty="0">
              <a:latin typeface="Arial Black" panose="020B0A04020102020204" pitchFamily="34" charset="0"/>
            </a:endParaRPr>
          </a:p>
          <a:p>
            <a:pPr marL="45720" indent="0">
              <a:buNone/>
            </a:pPr>
            <a:r>
              <a:rPr lang="ru-RU" sz="2800" dirty="0">
                <a:latin typeface="Arial Black" panose="020B0A04020102020204" pitchFamily="34" charset="0"/>
              </a:rPr>
              <a:t>Всестороннее и гармоническое развитие личности </a:t>
            </a:r>
          </a:p>
          <a:p>
            <a:endParaRPr lang="ru-RU" sz="7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ru-RU" sz="7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Стрелка: вправо с вырезом 4">
            <a:extLst>
              <a:ext uri="{FF2B5EF4-FFF2-40B4-BE49-F238E27FC236}">
                <a16:creationId xmlns:a16="http://schemas.microsoft.com/office/drawing/2014/main" id="{4F3F69A9-90EA-4A9C-98A9-A9F8BE9BB0CF}"/>
              </a:ext>
            </a:extLst>
          </p:cNvPr>
          <p:cNvSpPr/>
          <p:nvPr/>
        </p:nvSpPr>
        <p:spPr>
          <a:xfrm>
            <a:off x="3473238" y="1048178"/>
            <a:ext cx="3634698" cy="4956950"/>
          </a:xfrm>
          <a:prstGeom prst="notchedRightArrow">
            <a:avLst>
              <a:gd name="adj1" fmla="val 50000"/>
              <a:gd name="adj2" fmla="val 3571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Цель воспитания в широком смысле слова (образование)</a:t>
            </a:r>
          </a:p>
        </p:txBody>
      </p:sp>
    </p:spTree>
    <p:extLst>
      <p:ext uri="{BB962C8B-B14F-4D97-AF65-F5344CB8AC3E}">
        <p14:creationId xmlns:p14="http://schemas.microsoft.com/office/powerpoint/2010/main" val="2663200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A4CBAA-92F7-45F4-87CE-DD1DA8559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480" y="89425"/>
            <a:ext cx="11399520" cy="8249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>
                <a:latin typeface="Arial Black" panose="020B0A04020102020204" pitchFamily="34" charset="0"/>
              </a:rPr>
              <a:t>Цели образования в современных зарубежных концепциях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F06461-9C4A-449B-A13C-D3FB80F5A55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88158" y="1250066"/>
            <a:ext cx="3002083" cy="4438766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endParaRPr lang="ru-RU" sz="1600" b="1" i="1" dirty="0">
              <a:solidFill>
                <a:srgbClr val="FF0000"/>
              </a:solidFill>
            </a:endParaRPr>
          </a:p>
          <a:p>
            <a:r>
              <a:rPr lang="ru-RU" sz="1600" b="1" i="1" dirty="0">
                <a:solidFill>
                  <a:srgbClr val="FF0000"/>
                </a:solidFill>
              </a:rPr>
              <a:t>Прагматизм </a:t>
            </a:r>
          </a:p>
          <a:p>
            <a:pPr marL="365760" lvl="1" indent="0">
              <a:buNone/>
            </a:pPr>
            <a:r>
              <a:rPr lang="ru-RU" sz="1400" b="1" i="1" dirty="0">
                <a:solidFill>
                  <a:srgbClr val="FF0000"/>
                </a:solidFill>
              </a:rPr>
              <a:t>(Ч. Пирс, У. Джемс, Дж. Дьюи)</a:t>
            </a:r>
          </a:p>
          <a:p>
            <a:r>
              <a:rPr lang="ru-RU" sz="1600" b="1" i="1" dirty="0">
                <a:solidFill>
                  <a:srgbClr val="FF0000"/>
                </a:solidFill>
              </a:rPr>
              <a:t>Неопозитивизм (новый гуманизм, сциентизм)</a:t>
            </a:r>
          </a:p>
          <a:p>
            <a:pPr marL="365760" lvl="1" indent="0">
              <a:buNone/>
            </a:pPr>
            <a:r>
              <a:rPr lang="ru-RU" sz="1400" b="1" i="1" dirty="0" err="1">
                <a:solidFill>
                  <a:srgbClr val="FF0000"/>
                </a:solidFill>
              </a:rPr>
              <a:t>П.Херс</a:t>
            </a:r>
            <a:r>
              <a:rPr lang="ru-RU" sz="1400" b="1" i="1" dirty="0">
                <a:solidFill>
                  <a:srgbClr val="FF0000"/>
                </a:solidFill>
              </a:rPr>
              <a:t>, </a:t>
            </a:r>
            <a:r>
              <a:rPr lang="ru-RU" sz="1400" b="1" i="1" dirty="0" err="1">
                <a:solidFill>
                  <a:srgbClr val="FF0000"/>
                </a:solidFill>
              </a:rPr>
              <a:t>Дж.Вильсон</a:t>
            </a:r>
            <a:r>
              <a:rPr lang="ru-RU" sz="1400" b="1" i="1" dirty="0">
                <a:solidFill>
                  <a:srgbClr val="FF0000"/>
                </a:solidFill>
              </a:rPr>
              <a:t>, С. Питерс, А. Харрис и др.</a:t>
            </a:r>
          </a:p>
          <a:p>
            <a:r>
              <a:rPr lang="ru-RU" sz="1600" i="1" dirty="0" err="1">
                <a:solidFill>
                  <a:srgbClr val="FF0000"/>
                </a:solidFill>
              </a:rPr>
              <a:t>Экзистенциолизм</a:t>
            </a:r>
            <a:r>
              <a:rPr lang="ru-RU" sz="1600" i="1" dirty="0">
                <a:solidFill>
                  <a:srgbClr val="FF0000"/>
                </a:solidFill>
              </a:rPr>
              <a:t> </a:t>
            </a:r>
          </a:p>
          <a:p>
            <a:pPr marL="365760" lvl="1" indent="0">
              <a:buNone/>
            </a:pPr>
            <a:r>
              <a:rPr lang="ru-RU" sz="1400" i="1" dirty="0">
                <a:solidFill>
                  <a:srgbClr val="FF0000"/>
                </a:solidFill>
              </a:rPr>
              <a:t>(Г. И М. Марсель, Дж. </a:t>
            </a:r>
            <a:r>
              <a:rPr lang="ru-RU" sz="1400" i="1" dirty="0" err="1">
                <a:solidFill>
                  <a:srgbClr val="FF0000"/>
                </a:solidFill>
              </a:rPr>
              <a:t>Кнеллер</a:t>
            </a:r>
            <a:r>
              <a:rPr lang="ru-RU" sz="1400" i="1" dirty="0">
                <a:solidFill>
                  <a:srgbClr val="FF0000"/>
                </a:solidFill>
              </a:rPr>
              <a:t>, К. </a:t>
            </a:r>
            <a:r>
              <a:rPr lang="ru-RU" sz="1400" i="1" dirty="0" err="1">
                <a:solidFill>
                  <a:srgbClr val="FF0000"/>
                </a:solidFill>
              </a:rPr>
              <a:t>Гоулд</a:t>
            </a:r>
            <a:r>
              <a:rPr lang="ru-RU" sz="1400" i="1" dirty="0">
                <a:solidFill>
                  <a:srgbClr val="FF0000"/>
                </a:solidFill>
              </a:rPr>
              <a:t>, </a:t>
            </a:r>
            <a:r>
              <a:rPr lang="ru-RU" sz="1400" i="1" dirty="0" err="1">
                <a:solidFill>
                  <a:srgbClr val="FF0000"/>
                </a:solidFill>
              </a:rPr>
              <a:t>У.Баррет</a:t>
            </a:r>
            <a:r>
              <a:rPr lang="ru-RU" sz="1400" i="1" dirty="0">
                <a:solidFill>
                  <a:srgbClr val="FF0000"/>
                </a:solidFill>
              </a:rPr>
              <a:t>, </a:t>
            </a:r>
            <a:r>
              <a:rPr lang="ru-RU" sz="1400" i="1" dirty="0" err="1">
                <a:solidFill>
                  <a:srgbClr val="FF0000"/>
                </a:solidFill>
              </a:rPr>
              <a:t>О.Больнов</a:t>
            </a:r>
            <a:r>
              <a:rPr lang="ru-RU" sz="1400" i="1" dirty="0">
                <a:solidFill>
                  <a:srgbClr val="FF0000"/>
                </a:solidFill>
              </a:rPr>
              <a:t> и др.</a:t>
            </a:r>
            <a:r>
              <a:rPr lang="ru-RU" sz="1400" dirty="0">
                <a:solidFill>
                  <a:srgbClr val="FF0000"/>
                </a:solidFill>
              </a:rPr>
              <a:t>)</a:t>
            </a:r>
          </a:p>
          <a:p>
            <a:pPr marL="365760" lvl="1" indent="0">
              <a:buNone/>
            </a:pPr>
            <a:r>
              <a:rPr lang="ru-RU" sz="1600" b="1" i="1" dirty="0">
                <a:solidFill>
                  <a:srgbClr val="FF0000"/>
                </a:solidFill>
              </a:rPr>
              <a:t>Неотомизм </a:t>
            </a:r>
          </a:p>
          <a:p>
            <a:pPr lvl="1" indent="0">
              <a:buNone/>
            </a:pPr>
            <a:r>
              <a:rPr lang="ru-RU" sz="1400" b="1" i="1" dirty="0">
                <a:solidFill>
                  <a:srgbClr val="FF0000"/>
                </a:solidFill>
              </a:rPr>
              <a:t>(У </a:t>
            </a:r>
            <a:r>
              <a:rPr lang="ru-RU" sz="1400" b="1" i="1" dirty="0" err="1">
                <a:solidFill>
                  <a:srgbClr val="FF0000"/>
                </a:solidFill>
              </a:rPr>
              <a:t>Каннингам</a:t>
            </a:r>
            <a:r>
              <a:rPr lang="ru-RU" sz="1400" b="1" i="1" dirty="0">
                <a:solidFill>
                  <a:srgbClr val="FF0000"/>
                </a:solidFill>
              </a:rPr>
              <a:t>. </a:t>
            </a:r>
            <a:r>
              <a:rPr lang="ru-RU" sz="1400" b="1" i="1" dirty="0" err="1">
                <a:solidFill>
                  <a:srgbClr val="FF0000"/>
                </a:solidFill>
              </a:rPr>
              <a:t>М.Казотти</a:t>
            </a:r>
            <a:r>
              <a:rPr lang="ru-RU" sz="1400" b="1" i="1" dirty="0">
                <a:solidFill>
                  <a:srgbClr val="FF0000"/>
                </a:solidFill>
              </a:rPr>
              <a:t>, Р. </a:t>
            </a:r>
            <a:r>
              <a:rPr lang="ru-RU" sz="1400" b="1" i="1" dirty="0" err="1">
                <a:solidFill>
                  <a:srgbClr val="FF0000"/>
                </a:solidFill>
              </a:rPr>
              <a:t>Левингстон</a:t>
            </a:r>
            <a:r>
              <a:rPr lang="ru-RU" sz="1400" b="1" i="1" dirty="0">
                <a:solidFill>
                  <a:srgbClr val="FF0000"/>
                </a:solidFill>
              </a:rPr>
              <a:t> и др.)</a:t>
            </a:r>
          </a:p>
          <a:p>
            <a:pPr indent="0">
              <a:buNone/>
            </a:pPr>
            <a:endParaRPr lang="ru-RU" sz="1800" b="1" i="1" dirty="0"/>
          </a:p>
          <a:p>
            <a:pPr indent="0">
              <a:buNone/>
            </a:pPr>
            <a:r>
              <a:rPr lang="ru-RU" sz="1800" b="1" i="1" dirty="0"/>
              <a:t> 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E9230722-902B-410A-A37B-320143F0A4A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727048" y="1250066"/>
            <a:ext cx="7956952" cy="5243331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endParaRPr lang="ru-RU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Сближение воспитания с жизнью, достижение цели воспитания путем практики, развитие активности и самостоятельности</a:t>
            </a:r>
          </a:p>
          <a:p>
            <a:endParaRPr lang="ru-RU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Идеи Платона, Аристотеля, Канта. В основе воспитания – интересы ребенка, гуманизация системы образования, развитие человеческого «Я», воспитание рационально мыслящего человека, </a:t>
            </a:r>
            <a:r>
              <a:rPr lang="ru-RU" sz="1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сциентизм (</a:t>
            </a:r>
            <a:r>
              <a:rPr lang="ru-RU" sz="1800" b="1" i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наукоориентированность</a:t>
            </a:r>
            <a:r>
              <a:rPr lang="ru-RU" sz="1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), сохранение самобытности</a:t>
            </a:r>
            <a:endParaRPr lang="ru-RU" sz="1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Свобода самовыражения личности. Воспитание не помогает человеку. Человек то, что он сам из себя формирует. Коллектив вредит формированию личности. Свобода поступков личности. Воспитание не зависит от идеологии и мировоззрения общества. Развитие чувств, интуиции, настроения</a:t>
            </a:r>
          </a:p>
          <a:p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Христианская нравственность, воспитание веры в Бога;</a:t>
            </a:r>
          </a:p>
          <a:p>
            <a:pPr marL="45720" indent="0">
              <a:buNone/>
            </a:pP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	наука не в состоянии определить цели воспитания, недоверие к 	педагогической теории, воспитание души </a:t>
            </a:r>
          </a:p>
          <a:p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Стрелка: вправо с вырезом 4">
            <a:extLst>
              <a:ext uri="{FF2B5EF4-FFF2-40B4-BE49-F238E27FC236}">
                <a16:creationId xmlns:a16="http://schemas.microsoft.com/office/drawing/2014/main" id="{4F3F69A9-90EA-4A9C-98A9-A9F8BE9BB0CF}"/>
              </a:ext>
            </a:extLst>
          </p:cNvPr>
          <p:cNvSpPr/>
          <p:nvPr/>
        </p:nvSpPr>
        <p:spPr>
          <a:xfrm>
            <a:off x="870442" y="5798916"/>
            <a:ext cx="2162126" cy="1059084"/>
          </a:xfrm>
          <a:prstGeom prst="notchedRightArrow">
            <a:avLst>
              <a:gd name="adj1" fmla="val 50000"/>
              <a:gd name="adj2" fmla="val 35716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/>
                </a:solidFill>
              </a:rPr>
              <a:t>Цель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17635622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A4CBAA-92F7-45F4-87CE-DD1DA8559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480" y="89425"/>
            <a:ext cx="11399520" cy="824976"/>
          </a:xfrm>
        </p:spPr>
        <p:txBody>
          <a:bodyPr>
            <a:noAutofit/>
          </a:bodyPr>
          <a:lstStyle/>
          <a:p>
            <a:r>
              <a:rPr lang="ru-RU" sz="3600" dirty="0">
                <a:latin typeface="Arial Black" panose="020B0A04020102020204" pitchFamily="34" charset="0"/>
              </a:rPr>
              <a:t>Цели образования в современных зарубежных концепциях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F06461-9C4A-449B-A13C-D3FB80F5A55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4562" y="1791713"/>
            <a:ext cx="3194613" cy="2492491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endParaRPr lang="ru-RU" sz="2000" b="1" i="1" dirty="0">
              <a:solidFill>
                <a:schemeClr val="bg2">
                  <a:lumMod val="10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ru-RU" sz="2000" b="1" i="1" dirty="0" err="1">
                <a:solidFill>
                  <a:schemeClr val="bg2">
                    <a:lumMod val="10000"/>
                  </a:schemeClr>
                </a:solidFill>
                <a:latin typeface="Arial Black" panose="020B0A04020102020204" pitchFamily="34" charset="0"/>
              </a:rPr>
              <a:t>Бихевеоризм</a:t>
            </a:r>
            <a:r>
              <a:rPr lang="ru-RU" sz="2000" b="1" i="1" dirty="0">
                <a:solidFill>
                  <a:schemeClr val="bg2">
                    <a:lumMod val="1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sz="2000" b="1" i="1" dirty="0">
                <a:solidFill>
                  <a:schemeClr val="bg2">
                    <a:lumMod val="10000"/>
                  </a:schemeClr>
                </a:solidFill>
              </a:rPr>
              <a:t>(от англ. Поведение Дж. Уотсон, Б.Ф. Скиннер, </a:t>
            </a:r>
            <a:r>
              <a:rPr lang="ru-RU" sz="2000" b="1" i="1" dirty="0" err="1">
                <a:solidFill>
                  <a:schemeClr val="bg2">
                    <a:lumMod val="10000"/>
                  </a:schemeClr>
                </a:solidFill>
              </a:rPr>
              <a:t>К.Халл</a:t>
            </a:r>
            <a:r>
              <a:rPr lang="ru-RU" sz="2000" b="1" i="1" dirty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ru-RU" sz="2000" b="1" i="1" dirty="0" err="1">
                <a:solidFill>
                  <a:schemeClr val="bg2">
                    <a:lumMod val="10000"/>
                  </a:schemeClr>
                </a:solidFill>
              </a:rPr>
              <a:t>Э.Толмен</a:t>
            </a:r>
            <a:r>
              <a:rPr lang="ru-RU" sz="2000" b="1" i="1" dirty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ru-RU" sz="2000" b="1" i="1" dirty="0" err="1">
                <a:solidFill>
                  <a:schemeClr val="bg2">
                    <a:lumMod val="10000"/>
                  </a:schemeClr>
                </a:solidFill>
              </a:rPr>
              <a:t>С.Пресси</a:t>
            </a:r>
            <a:r>
              <a:rPr lang="ru-RU" sz="2000" b="1" i="1" dirty="0">
                <a:solidFill>
                  <a:schemeClr val="bg2">
                    <a:lumMod val="10000"/>
                  </a:schemeClr>
                </a:solidFill>
              </a:rPr>
              <a:t>) </a:t>
            </a:r>
          </a:p>
          <a:p>
            <a:pPr indent="0">
              <a:buNone/>
            </a:pPr>
            <a:endParaRPr lang="ru-RU" sz="1800" b="1" i="1" dirty="0"/>
          </a:p>
          <a:p>
            <a:pPr indent="0">
              <a:buNone/>
            </a:pPr>
            <a:r>
              <a:rPr lang="ru-RU" sz="1800" b="1" i="1" dirty="0"/>
              <a:t> 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E9230722-902B-410A-A37B-320143F0A4A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59484" y="1791714"/>
            <a:ext cx="6909168" cy="3810434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endParaRPr lang="ru-RU" sz="7200" dirty="0"/>
          </a:p>
          <a:p>
            <a:r>
              <a:rPr lang="ru-RU" sz="7200" dirty="0"/>
              <a:t>Воспитание развивается по схеме: стимул-реакция-подкрепление; </a:t>
            </a:r>
          </a:p>
          <a:p>
            <a:endParaRPr lang="ru-RU" sz="7200" dirty="0"/>
          </a:p>
          <a:p>
            <a:endParaRPr lang="ru-RU" sz="7200" dirty="0"/>
          </a:p>
          <a:p>
            <a:r>
              <a:rPr lang="ru-RU" sz="7200" dirty="0"/>
              <a:t>идеал воспитания соответствует требованиям индустриального общества, формирование «оперантного» (совокупность операций, в каждой схема С-Р-П)</a:t>
            </a:r>
          </a:p>
          <a:p>
            <a:pPr marL="45720" indent="0">
              <a:buNone/>
            </a:pPr>
            <a:endParaRPr lang="ru-RU" sz="7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Стрелка: вправо с вырезом 4">
            <a:extLst>
              <a:ext uri="{FF2B5EF4-FFF2-40B4-BE49-F238E27FC236}">
                <a16:creationId xmlns:a16="http://schemas.microsoft.com/office/drawing/2014/main" id="{4F3F69A9-90EA-4A9C-98A9-A9F8BE9BB0CF}"/>
              </a:ext>
            </a:extLst>
          </p:cNvPr>
          <p:cNvSpPr/>
          <p:nvPr/>
        </p:nvSpPr>
        <p:spPr>
          <a:xfrm>
            <a:off x="1201158" y="4764957"/>
            <a:ext cx="2468017" cy="1564805"/>
          </a:xfrm>
          <a:prstGeom prst="notchedRightArrow">
            <a:avLst>
              <a:gd name="adj1" fmla="val 50000"/>
              <a:gd name="adj2" fmla="val 35716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/>
                </a:solidFill>
              </a:rPr>
              <a:t>Цель</a:t>
            </a:r>
          </a:p>
        </p:txBody>
      </p:sp>
      <p:sp>
        <p:nvSpPr>
          <p:cNvPr id="4" name="Овал 3"/>
          <p:cNvSpPr/>
          <p:nvPr/>
        </p:nvSpPr>
        <p:spPr>
          <a:xfrm>
            <a:off x="11180446" y="5521123"/>
            <a:ext cx="695179" cy="1210669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9845589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4D2D78-C4E6-46C7-ABC9-188373423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88" y="365759"/>
            <a:ext cx="10904844" cy="1508757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>
                <a:latin typeface="Arial Black" panose="020B0A04020102020204" pitchFamily="34" charset="0"/>
              </a:rPr>
              <a:t>Образование как система образовательных учреждений 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41F845E8-CE18-4195-9AC5-95286D414D7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435261" y="731518"/>
            <a:ext cx="4551010" cy="5600701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B8A35DA-D569-4825-8811-23CA11571F9D}"/>
              </a:ext>
            </a:extLst>
          </p:cNvPr>
          <p:cNvSpPr/>
          <p:nvPr/>
        </p:nvSpPr>
        <p:spPr>
          <a:xfrm>
            <a:off x="628787" y="206724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212529"/>
                </a:solidFill>
                <a:latin typeface="Times New Roman" panose="02020603050405020304" pitchFamily="18" charset="0"/>
              </a:rPr>
              <a:t>.</a:t>
            </a:r>
            <a:endParaRPr lang="ru-RU" dirty="0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750152CA-2E47-48CE-91E6-FC7CB4A822CB}"/>
              </a:ext>
            </a:extLst>
          </p:cNvPr>
          <p:cNvSpPr/>
          <p:nvPr/>
        </p:nvSpPr>
        <p:spPr>
          <a:xfrm>
            <a:off x="3223924" y="1874519"/>
            <a:ext cx="5744152" cy="4457701"/>
          </a:xfrm>
          <a:prstGeom prst="ellipse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002060"/>
                </a:solidFill>
                <a:latin typeface="Arial Black" panose="020B0A04020102020204" pitchFamily="34" charset="0"/>
                <a:ea typeface="Segoe UI" pitchFamily="34" charset="0"/>
                <a:cs typeface="Segoe UI" pitchFamily="34" charset="0"/>
              </a:rPr>
              <a:t>Кодекс 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002060"/>
                </a:solidFill>
                <a:latin typeface="Arial Black" panose="020B0A04020102020204" pitchFamily="34" charset="0"/>
                <a:ea typeface="Segoe UI" pitchFamily="34" charset="0"/>
                <a:cs typeface="Segoe UI" pitchFamily="34" charset="0"/>
              </a:rPr>
              <a:t>Республики Беларусь об образовании (2011)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4"/>
          </p:nvPr>
        </p:nvSpPr>
        <p:spPr>
          <a:xfrm>
            <a:off x="6193535" y="731519"/>
            <a:ext cx="4802413" cy="5600699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5955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A4CBAA-92F7-45F4-87CE-DD1DA8559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135" y="0"/>
            <a:ext cx="11399520" cy="8249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>
                <a:solidFill>
                  <a:srgbClr val="C00000"/>
                </a:solidFill>
                <a:latin typeface="Arial Black" panose="020B0A04020102020204" pitchFamily="34" charset="0"/>
              </a:rPr>
              <a:t>Цели образования в современной школе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F06461-9C4A-449B-A13C-D3FB80F5A55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42374" y="1250495"/>
            <a:ext cx="4462272" cy="34747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indent="0">
              <a:buNone/>
            </a:pPr>
            <a:endParaRPr lang="ru-RU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0">
              <a:buNone/>
            </a:pPr>
            <a:r>
              <a:rPr lang="ru-RU" sz="1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Интеллектуальное, духовно-нравственное, творческое, физическое и профессиональное развитие личности, удовлетворение ее образовательных потребностей и интересов, а также совокупность приобретенных знаний, умений, навыков и компетенций определенного объема и сложности</a:t>
            </a:r>
            <a:endParaRPr lang="ru-RU" sz="1800" b="1" i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0">
              <a:buNone/>
            </a:pPr>
            <a:endParaRPr lang="ru-RU" sz="18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0">
              <a:buNone/>
            </a:pPr>
            <a:endParaRPr lang="ru-RU" sz="1800" b="1" i="1" dirty="0"/>
          </a:p>
          <a:p>
            <a:pPr indent="0">
              <a:buNone/>
            </a:pPr>
            <a:endParaRPr lang="ru-RU" sz="1800" b="1" i="1" dirty="0"/>
          </a:p>
          <a:p>
            <a:pPr indent="0">
              <a:buNone/>
            </a:pPr>
            <a:r>
              <a:rPr lang="ru-RU" sz="1800" b="1" i="1" dirty="0"/>
              <a:t> 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E9230722-902B-410A-A37B-320143F0A4A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142374" y="5150734"/>
            <a:ext cx="6381170" cy="1099595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r>
              <a:rPr lang="ru-RU" sz="5900" b="1" dirty="0">
                <a:solidFill>
                  <a:srgbClr val="C00000"/>
                </a:solidFill>
                <a:latin typeface="+mj-lt"/>
              </a:rPr>
              <a:t>Образование</a:t>
            </a:r>
            <a:r>
              <a:rPr lang="ru-RU" sz="5900" dirty="0">
                <a:latin typeface="+mj-lt"/>
              </a:rPr>
              <a:t> -  </a:t>
            </a:r>
            <a:r>
              <a:rPr lang="ru-RU" sz="5100" dirty="0">
                <a:latin typeface="+mj-lt"/>
              </a:rPr>
              <a:t>триединый процесс </a:t>
            </a:r>
            <a:r>
              <a:rPr lang="ru-RU" sz="5100" dirty="0">
                <a:solidFill>
                  <a:srgbClr val="FF0000"/>
                </a:solidFill>
                <a:latin typeface="+mj-lt"/>
              </a:rPr>
              <a:t>воспитания,  обучения и развития </a:t>
            </a:r>
            <a:r>
              <a:rPr lang="ru-RU" sz="5100" dirty="0">
                <a:latin typeface="+mj-lt"/>
              </a:rPr>
              <a:t>личности  </a:t>
            </a:r>
          </a:p>
          <a:p>
            <a:endParaRPr lang="ru-RU" sz="7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ru-RU" sz="7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DC77CDB7-2A8C-43DD-808B-EE2FAE15DA6A}"/>
              </a:ext>
            </a:extLst>
          </p:cNvPr>
          <p:cNvSpPr/>
          <p:nvPr/>
        </p:nvSpPr>
        <p:spPr>
          <a:xfrm>
            <a:off x="7862394" y="4881110"/>
            <a:ext cx="3717261" cy="1828337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900" b="1" dirty="0">
                <a:solidFill>
                  <a:srgbClr val="C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Кодекс Республики Беларусь об образовании (2011)</a:t>
            </a:r>
          </a:p>
        </p:txBody>
      </p:sp>
      <p:sp>
        <p:nvSpPr>
          <p:cNvPr id="8" name="Объект 3">
            <a:extLst>
              <a:ext uri="{FF2B5EF4-FFF2-40B4-BE49-F238E27FC236}">
                <a16:creationId xmlns:a16="http://schemas.microsoft.com/office/drawing/2014/main" id="{54E7C9DC-ECC2-43EC-874D-1F1F133488C3}"/>
              </a:ext>
            </a:extLst>
          </p:cNvPr>
          <p:cNvSpPr txBox="1">
            <a:spLocks/>
          </p:cNvSpPr>
          <p:nvPr/>
        </p:nvSpPr>
        <p:spPr>
          <a:xfrm>
            <a:off x="6587354" y="1250495"/>
            <a:ext cx="4462272" cy="34747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Целями образования являются формирование гражданственности и патриотизма, интеллектуальное, духовно-нравственное, творческое, физическое и профессиональное развитие личности обучающегося, формирование у него знаний, умений, навыков и компетенций.</a:t>
            </a:r>
          </a:p>
          <a:p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569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3686" y="152403"/>
            <a:ext cx="9167149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i="1" dirty="0"/>
              <a:t>	</a:t>
            </a:r>
          </a:p>
          <a:p>
            <a:pPr algn="ctr"/>
            <a:endParaRPr lang="ru-RU" sz="3600" i="1" dirty="0">
              <a:solidFill>
                <a:srgbClr val="7030A0"/>
              </a:solidFill>
              <a:latin typeface="Arial Black" panose="020B0A04020102020204" pitchFamily="34" charset="0"/>
            </a:endParaRPr>
          </a:p>
          <a:p>
            <a:pPr algn="ctr"/>
            <a:endParaRPr lang="ru-RU" sz="3600" i="1" dirty="0">
              <a:solidFill>
                <a:srgbClr val="7030A0"/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3600" i="1" dirty="0">
                <a:solidFill>
                  <a:srgbClr val="7030A0"/>
                </a:solidFill>
                <a:latin typeface="Arial Black" panose="020B0A04020102020204" pitchFamily="34" charset="0"/>
              </a:rPr>
              <a:t>Вопросы:</a:t>
            </a:r>
            <a:r>
              <a:rPr lang="ru-RU" sz="2800" b="1" i="1" dirty="0">
                <a:solidFill>
                  <a:srgbClr val="002060"/>
                </a:solidFill>
              </a:rPr>
              <a:t>	</a:t>
            </a:r>
          </a:p>
          <a:p>
            <a:pPr lvl="0"/>
            <a:endParaRPr lang="ru-RU" sz="2800" b="1" i="1" dirty="0">
              <a:solidFill>
                <a:srgbClr val="002060"/>
              </a:solidFill>
            </a:endParaRPr>
          </a:p>
          <a:p>
            <a:pPr lvl="0"/>
            <a:r>
              <a:rPr lang="ru-RU" sz="2400" b="1" i="1" dirty="0">
                <a:solidFill>
                  <a:srgbClr val="002060"/>
                </a:solidFill>
              </a:rPr>
              <a:t>1.	</a:t>
            </a:r>
            <a:r>
              <a:rPr lang="ru-RU" sz="2400" i="1" dirty="0"/>
              <a:t>Понятия «педагогическая деятельность», «образование». </a:t>
            </a:r>
            <a:endParaRPr lang="ru-RU" sz="2400" dirty="0"/>
          </a:p>
          <a:p>
            <a:pPr lvl="0"/>
            <a:r>
              <a:rPr lang="ru-RU" sz="2400" i="1" dirty="0"/>
              <a:t>2. Исторический характер и социальная обусловленность целей образования в обществе. </a:t>
            </a:r>
            <a:endParaRPr lang="ru-RU" sz="2400" dirty="0"/>
          </a:p>
          <a:p>
            <a:pPr lvl="0"/>
            <a:r>
              <a:rPr lang="ru-RU" sz="2400" i="1" dirty="0"/>
              <a:t>3. Трактовка целей образования в Кодексе Республики Беларусь об образовании.</a:t>
            </a:r>
          </a:p>
          <a:p>
            <a:pPr lvl="0"/>
            <a:endParaRPr lang="ru-RU" sz="2800" b="1" i="1" dirty="0">
              <a:solidFill>
                <a:srgbClr val="002060"/>
              </a:solidFill>
            </a:endParaRPr>
          </a:p>
        </p:txBody>
      </p:sp>
      <p:pic>
        <p:nvPicPr>
          <p:cNvPr id="3" name="Рисунок 2" descr="Академическая шапочка">
            <a:extLst>
              <a:ext uri="{FF2B5EF4-FFF2-40B4-BE49-F238E27FC236}">
                <a16:creationId xmlns:a16="http://schemas.microsoft.com/office/drawing/2014/main" id="{249D4AD1-C1AE-48A2-A82C-46ABF1C31B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56282" y="407554"/>
            <a:ext cx="665732" cy="66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166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A4CBAA-92F7-45F4-87CE-DD1DA8559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480" y="89425"/>
            <a:ext cx="11399520" cy="8249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>
                <a:solidFill>
                  <a:srgbClr val="002060"/>
                </a:solidFill>
                <a:latin typeface="Arial Black" panose="020B0A04020102020204" pitchFamily="34" charset="0"/>
              </a:rPr>
              <a:t>Воспитание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F06461-9C4A-449B-A13C-D3FB80F5A55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84480" y="949278"/>
            <a:ext cx="2324608" cy="4050985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indent="0">
              <a:buNone/>
            </a:pPr>
            <a:endParaRPr lang="ru-RU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0">
              <a:buNone/>
            </a:pP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Это </a:t>
            </a:r>
            <a:r>
              <a:rPr lang="ru-RU" sz="1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целенаправленный процесс формирования разносторонне развитой, нравственно зрелой, творческой личности обучающегося</a:t>
            </a:r>
            <a:endParaRPr lang="ru-RU" sz="1800" b="1" i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0">
              <a:buNone/>
            </a:pPr>
            <a:endParaRPr lang="ru-RU" sz="18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0">
              <a:buNone/>
            </a:pPr>
            <a:r>
              <a:rPr lang="ru-RU" sz="18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E9230722-902B-410A-A37B-320143F0A4A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974694" y="949278"/>
            <a:ext cx="8403220" cy="405098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endParaRPr lang="ru-RU" b="1" dirty="0"/>
          </a:p>
          <a:p>
            <a:r>
              <a:rPr lang="ru-RU" sz="6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Целью</a:t>
            </a:r>
            <a:r>
              <a:rPr lang="ru-RU" sz="6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воспитания является формирование разносторонне развитой, нравственно зрелой, творческой личности обучающегося</a:t>
            </a:r>
            <a:endParaRPr lang="ru-RU" sz="64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6400" b="1" dirty="0">
                <a:latin typeface="Calibri" panose="020F0502020204030204" pitchFamily="34" charset="0"/>
                <a:cs typeface="Calibri" panose="020F0502020204030204" pitchFamily="34" charset="0"/>
              </a:rPr>
              <a:t>Задачи</a:t>
            </a:r>
            <a:r>
              <a:rPr lang="ru-RU" sz="6400" dirty="0">
                <a:latin typeface="Calibri" panose="020F0502020204030204" pitchFamily="34" charset="0"/>
                <a:cs typeface="Calibri" panose="020F0502020204030204" pitchFamily="34" charset="0"/>
              </a:rPr>
              <a:t> воспитания:</a:t>
            </a:r>
          </a:p>
          <a:p>
            <a:pPr marL="0" indent="0">
              <a:buNone/>
            </a:pPr>
            <a:r>
              <a:rPr lang="ru-RU" sz="6400" dirty="0">
                <a:latin typeface="Calibri" panose="020F0502020204030204" pitchFamily="34" charset="0"/>
                <a:cs typeface="Calibri" panose="020F0502020204030204" pitchFamily="34" charset="0"/>
              </a:rPr>
              <a:t>1. формирование гражданственности, патриотизма и национального самосознания на основе государственной идеологии;</a:t>
            </a:r>
          </a:p>
          <a:p>
            <a:pPr marL="0" indent="0">
              <a:buNone/>
            </a:pPr>
            <a:r>
              <a:rPr lang="ru-RU" sz="6400" dirty="0">
                <a:latin typeface="Calibri" panose="020F0502020204030204" pitchFamily="34" charset="0"/>
                <a:cs typeface="Calibri" panose="020F0502020204030204" pitchFamily="34" charset="0"/>
              </a:rPr>
              <a:t>2. подготовка к самостоятельной жизни, профессиональному самоопределению, выбору профессии и труду;</a:t>
            </a:r>
          </a:p>
          <a:p>
            <a:pPr marL="0" indent="0">
              <a:buNone/>
            </a:pPr>
            <a:r>
              <a:rPr lang="ru-RU" sz="6400" dirty="0">
                <a:latin typeface="Calibri" panose="020F0502020204030204" pitchFamily="34" charset="0"/>
                <a:cs typeface="Calibri" panose="020F0502020204030204" pitchFamily="34" charset="0"/>
              </a:rPr>
              <a:t>3. формирование нравственной, эстетической культуры и культуры в области охраны окружающей среды и природопользования;</a:t>
            </a:r>
          </a:p>
          <a:p>
            <a:pPr marL="0" indent="0">
              <a:buNone/>
            </a:pPr>
            <a:r>
              <a:rPr lang="ru-RU" sz="6400" dirty="0">
                <a:latin typeface="Calibri" panose="020F0502020204030204" pitchFamily="34" charset="0"/>
                <a:cs typeface="Calibri" panose="020F0502020204030204" pitchFamily="34" charset="0"/>
              </a:rPr>
              <a:t>4. формирование физической культуры, овладение ценностями и навыками здорового образа жизни;</a:t>
            </a:r>
          </a:p>
          <a:p>
            <a:pPr marL="0" indent="0">
              <a:buNone/>
            </a:pPr>
            <a:r>
              <a:rPr lang="ru-RU" sz="6400" dirty="0">
                <a:latin typeface="Calibri" panose="020F0502020204030204" pitchFamily="34" charset="0"/>
                <a:cs typeface="Calibri" panose="020F0502020204030204" pitchFamily="34" charset="0"/>
              </a:rPr>
              <a:t>5. формирование культуры семейных отношений;</a:t>
            </a:r>
          </a:p>
          <a:p>
            <a:pPr marL="0" indent="0">
              <a:buNone/>
            </a:pPr>
            <a:r>
              <a:rPr lang="ru-RU" sz="6400" dirty="0">
                <a:latin typeface="Calibri" panose="020F0502020204030204" pitchFamily="34" charset="0"/>
                <a:cs typeface="Calibri" panose="020F0502020204030204" pitchFamily="34" charset="0"/>
              </a:rPr>
              <a:t>6. создание условий для социализации, саморазвития и самореализации личности обучающегося.</a:t>
            </a: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DC77CDB7-2A8C-43DD-808B-EE2FAE15DA6A}"/>
              </a:ext>
            </a:extLst>
          </p:cNvPr>
          <p:cNvSpPr/>
          <p:nvPr/>
        </p:nvSpPr>
        <p:spPr>
          <a:xfrm>
            <a:off x="6910536" y="5153049"/>
            <a:ext cx="4214955" cy="1071563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900" b="1" dirty="0">
                <a:solidFill>
                  <a:srgbClr val="00206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Кодекс Республики Беларусь об образовании (2011)</a:t>
            </a:r>
          </a:p>
        </p:txBody>
      </p:sp>
    </p:spTree>
    <p:extLst>
      <p:ext uri="{BB962C8B-B14F-4D97-AF65-F5344CB8AC3E}">
        <p14:creationId xmlns:p14="http://schemas.microsoft.com/office/powerpoint/2010/main" val="6660016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A4CBAA-92F7-45F4-87CE-DD1DA8559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480" y="89425"/>
            <a:ext cx="11399520" cy="8249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Воспитание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F06461-9C4A-449B-A13C-D3FB80F5A55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20861" y="1169043"/>
            <a:ext cx="3718561" cy="406132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indent="0">
              <a:buNone/>
            </a:pPr>
            <a:r>
              <a:rPr lang="ru-RU" sz="2000" b="1" dirty="0">
                <a:latin typeface="Arial Black" panose="020B0A04020102020204" pitchFamily="34" charset="0"/>
                <a:cs typeface="Calibri" panose="020F0502020204030204" pitchFamily="34" charset="0"/>
              </a:rPr>
              <a:t>Традиционно выделяют</a:t>
            </a:r>
          </a:p>
          <a:p>
            <a:pPr indent="0">
              <a:buNone/>
            </a:pPr>
            <a:r>
              <a:rPr lang="ru-RU" sz="2000" b="1" dirty="0">
                <a:latin typeface="Arial Black" panose="020B0A04020102020204" pitchFamily="34" charset="0"/>
                <a:cs typeface="Calibri" panose="020F0502020204030204" pitchFamily="34" charset="0"/>
              </a:rPr>
              <a:t>5 составных частей воспитания:</a:t>
            </a:r>
          </a:p>
          <a:p>
            <a:pPr indent="0">
              <a:buNone/>
            </a:pP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834390" lvl="1" indent="-285750"/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умственное, </a:t>
            </a:r>
          </a:p>
          <a:p>
            <a:pPr marL="834390" lvl="1" indent="-285750"/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физическое, </a:t>
            </a:r>
          </a:p>
          <a:p>
            <a:pPr marL="834390" lvl="1" indent="-285750"/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трудовое и политехническое,</a:t>
            </a:r>
          </a:p>
          <a:p>
            <a:pPr marL="834390" lvl="1" indent="-285750"/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нравственное, </a:t>
            </a:r>
          </a:p>
          <a:p>
            <a:pPr marL="834390" lvl="1" indent="-285750"/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эстетическое</a:t>
            </a:r>
            <a:endParaRPr lang="ru-RU" sz="18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0">
              <a:buNone/>
            </a:pPr>
            <a:r>
              <a:rPr lang="ru-RU" sz="18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E9230722-902B-410A-A37B-320143F0A4A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693685" y="1076446"/>
            <a:ext cx="7151387" cy="554427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sz="3200" b="1" dirty="0">
                <a:latin typeface="Arial Black" panose="020B0A04020102020204" pitchFamily="34" charset="0"/>
                <a:cs typeface="Calibri" panose="020F0502020204030204" pitchFamily="34" charset="0"/>
              </a:rPr>
              <a:t>В Кодексе выделяют 14 составляющих воспитания и их целей:  </a:t>
            </a:r>
          </a:p>
          <a:p>
            <a:r>
              <a:rPr lang="ru-RU" sz="2900" b="1" dirty="0">
                <a:latin typeface="Calibri" panose="020F0502020204030204" pitchFamily="34" charset="0"/>
                <a:cs typeface="Calibri" panose="020F0502020204030204" pitchFamily="34" charset="0"/>
              </a:rPr>
              <a:t>5.1. идеологическое воспитание, направленное на формирование у обучающихся знаний основ государственной идеологии, привитие подрастающему поколению общечеловеческих, гуманистических ценностей, идей, убеждений, отражающих сущность белорусской государственности;</a:t>
            </a:r>
          </a:p>
          <a:p>
            <a:r>
              <a:rPr lang="ru-RU" sz="2900" b="1" dirty="0">
                <a:latin typeface="Calibri" panose="020F0502020204030204" pitchFamily="34" charset="0"/>
                <a:cs typeface="Calibri" panose="020F0502020204030204" pitchFamily="34" charset="0"/>
              </a:rPr>
              <a:t>5.2. гражданское и патриотическое воспитание, направленное на формирование у обучающихся активной гражданской позиции, патриотизма, правовой, политической и информационной культуры;</a:t>
            </a:r>
          </a:p>
          <a:p>
            <a:r>
              <a:rPr lang="ru-RU" sz="2900" b="1" dirty="0">
                <a:latin typeface="Calibri" panose="020F0502020204030204" pitchFamily="34" charset="0"/>
                <a:cs typeface="Calibri" panose="020F0502020204030204" pitchFamily="34" charset="0"/>
              </a:rPr>
              <a:t>5.3. духовно-нравственное воспитание, направленное на приобщение обучающихся к общечеловеческим и гуманистическим ценностям, формирование нравственной культуры;</a:t>
            </a:r>
          </a:p>
          <a:p>
            <a:r>
              <a:rPr lang="ru-RU" sz="2900" b="1" dirty="0">
                <a:latin typeface="Calibri" panose="020F0502020204030204" pitchFamily="34" charset="0"/>
                <a:cs typeface="Calibri" panose="020F0502020204030204" pitchFamily="34" charset="0"/>
              </a:rPr>
              <a:t>5.4. эстетическое воспитание, направленное на формирование у обучающихся эстетического вкуса, развитие чувства прекрасного;</a:t>
            </a:r>
          </a:p>
          <a:p>
            <a:endParaRPr lang="ru-RU" sz="7200" dirty="0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DC77CDB7-2A8C-43DD-808B-EE2FAE15DA6A}"/>
              </a:ext>
            </a:extLst>
          </p:cNvPr>
          <p:cNvSpPr/>
          <p:nvPr/>
        </p:nvSpPr>
        <p:spPr>
          <a:xfrm>
            <a:off x="520861" y="5688957"/>
            <a:ext cx="3718561" cy="1079618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rgbClr val="00206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Кодекс Республики Беларусь об образовании (Ст. 17, п.5)</a:t>
            </a:r>
          </a:p>
        </p:txBody>
      </p:sp>
    </p:spTree>
    <p:extLst>
      <p:ext uri="{BB962C8B-B14F-4D97-AF65-F5344CB8AC3E}">
        <p14:creationId xmlns:p14="http://schemas.microsoft.com/office/powerpoint/2010/main" val="4960155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A4CBAA-92F7-45F4-87CE-DD1DA8559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480" y="89425"/>
            <a:ext cx="11399520" cy="8249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>
                <a:solidFill>
                  <a:srgbClr val="002060"/>
                </a:solidFill>
                <a:latin typeface="Arial Black" panose="020B0A04020102020204" pitchFamily="34" charset="0"/>
              </a:rPr>
              <a:t>Воспитание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F06461-9C4A-449B-A13C-D3FB80F5A55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16690" y="1354238"/>
            <a:ext cx="2801072" cy="342502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indent="0">
              <a:buNone/>
            </a:pPr>
            <a:r>
              <a:rPr lang="ru-RU" sz="1600" dirty="0">
                <a:solidFill>
                  <a:srgbClr val="002060"/>
                </a:solidFill>
              </a:rPr>
              <a:t>Традиционно выделяют </a:t>
            </a:r>
          </a:p>
          <a:p>
            <a:pPr indent="0">
              <a:buNone/>
            </a:pPr>
            <a:r>
              <a:rPr lang="ru-RU" sz="1600" dirty="0">
                <a:solidFill>
                  <a:srgbClr val="002060"/>
                </a:solidFill>
              </a:rPr>
              <a:t>5 составных частей воспитания: </a:t>
            </a:r>
          </a:p>
          <a:p>
            <a:pPr indent="0">
              <a:buNone/>
            </a:pPr>
            <a:r>
              <a:rPr lang="ru-RU" sz="1600" dirty="0">
                <a:solidFill>
                  <a:srgbClr val="002060"/>
                </a:solidFill>
              </a:rPr>
              <a:t>умственное, </a:t>
            </a:r>
          </a:p>
          <a:p>
            <a:pPr indent="0">
              <a:buNone/>
            </a:pPr>
            <a:r>
              <a:rPr lang="ru-RU" sz="1600" dirty="0">
                <a:solidFill>
                  <a:srgbClr val="002060"/>
                </a:solidFill>
              </a:rPr>
              <a:t>физическое, </a:t>
            </a:r>
          </a:p>
          <a:p>
            <a:pPr indent="0">
              <a:buNone/>
            </a:pPr>
            <a:r>
              <a:rPr lang="ru-RU" sz="1600" dirty="0">
                <a:solidFill>
                  <a:srgbClr val="002060"/>
                </a:solidFill>
              </a:rPr>
              <a:t>трудовое и политехническое, нравственное, </a:t>
            </a:r>
          </a:p>
          <a:p>
            <a:pPr indent="0">
              <a:buNone/>
            </a:pPr>
            <a:r>
              <a:rPr lang="ru-RU" sz="1600" dirty="0">
                <a:solidFill>
                  <a:srgbClr val="002060"/>
                </a:solidFill>
              </a:rPr>
              <a:t>эстетическое</a:t>
            </a:r>
            <a:endParaRPr lang="ru-RU" sz="1600" b="1" i="1" dirty="0">
              <a:solidFill>
                <a:srgbClr val="002060"/>
              </a:solidFill>
            </a:endParaRPr>
          </a:p>
          <a:p>
            <a:pPr indent="0">
              <a:buNone/>
            </a:pPr>
            <a:r>
              <a:rPr lang="ru-RU" sz="1800" b="1" i="1" dirty="0"/>
              <a:t> 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E9230722-902B-410A-A37B-320143F0A4A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132162" y="1226917"/>
            <a:ext cx="7465671" cy="50465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endParaRPr lang="ru-RU" b="1" dirty="0"/>
          </a:p>
          <a:p>
            <a:pPr marL="45720" indent="0">
              <a:buNone/>
            </a:pPr>
            <a:r>
              <a:rPr lang="ru-RU" sz="3600" b="1" dirty="0"/>
              <a:t>В Кодексе выделяют 14 составляющих воспитания и их целей:  </a:t>
            </a:r>
          </a:p>
          <a:p>
            <a:r>
              <a:rPr lang="ru-RU" sz="3300" b="1" dirty="0">
                <a:latin typeface="Calibri" panose="020F0502020204030204" pitchFamily="34" charset="0"/>
                <a:cs typeface="Calibri" panose="020F0502020204030204" pitchFamily="34" charset="0"/>
              </a:rPr>
              <a:t>5.5. воспитание психологической культуры, направленное на развитие, саморазвитие и самореализацию личности обучающихся;</a:t>
            </a:r>
          </a:p>
          <a:p>
            <a:r>
              <a:rPr lang="ru-RU" sz="3300" b="1" dirty="0">
                <a:latin typeface="Calibri" panose="020F0502020204030204" pitchFamily="34" charset="0"/>
                <a:cs typeface="Calibri" panose="020F0502020204030204" pitchFamily="34" charset="0"/>
              </a:rPr>
              <a:t>5.6. воспитание физической культуры, физическое совершенствование;</a:t>
            </a:r>
          </a:p>
          <a:p>
            <a:r>
              <a:rPr lang="ru-RU" sz="3300" b="1" dirty="0">
                <a:latin typeface="Calibri" panose="020F0502020204030204" pitchFamily="34" charset="0"/>
                <a:cs typeface="Calibri" panose="020F0502020204030204" pitchFamily="34" charset="0"/>
              </a:rPr>
              <a:t>5.7. формирование у обучающихся навыков здорового образа жизни, осознания значимости здоровья как ценности и важности его сохранения;</a:t>
            </a:r>
          </a:p>
          <a:p>
            <a:r>
              <a:rPr lang="ru-RU" sz="3300" b="1" dirty="0">
                <a:latin typeface="Calibri" panose="020F0502020204030204" pitchFamily="34" charset="0"/>
                <a:cs typeface="Calibri" panose="020F0502020204030204" pitchFamily="34" charset="0"/>
              </a:rPr>
              <a:t>5.8. семейное и гендерное воспитание, направленное на формирование у обучающихся ответственного отношения к семье, браку, воспитанию детей, осознанных представлений о роли и жизненном предназначении мужчин и женщин в соответствии с традиционными ценностями белорусского общества;</a:t>
            </a:r>
          </a:p>
          <a:p>
            <a:r>
              <a:rPr lang="ru-RU" sz="3300" b="1" dirty="0">
                <a:latin typeface="Calibri" panose="020F0502020204030204" pitchFamily="34" charset="0"/>
                <a:cs typeface="Calibri" panose="020F0502020204030204" pitchFamily="34" charset="0"/>
              </a:rPr>
              <a:t>5.9. трудовое и профессиональное воспитание, направленное на понимание обучающимися труда как личностной и социальной ценности, формирование готовности к осознанному профессиональному выбору;</a:t>
            </a: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DC77CDB7-2A8C-43DD-808B-EE2FAE15DA6A}"/>
              </a:ext>
            </a:extLst>
          </p:cNvPr>
          <p:cNvSpPr/>
          <p:nvPr/>
        </p:nvSpPr>
        <p:spPr>
          <a:xfrm>
            <a:off x="284480" y="5503762"/>
            <a:ext cx="3569889" cy="1009245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rgbClr val="00206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Кодекс Республики Беларусь об образовании (Ст.17, п.5)</a:t>
            </a:r>
          </a:p>
        </p:txBody>
      </p:sp>
    </p:spTree>
    <p:extLst>
      <p:ext uri="{BB962C8B-B14F-4D97-AF65-F5344CB8AC3E}">
        <p14:creationId xmlns:p14="http://schemas.microsoft.com/office/powerpoint/2010/main" val="36407992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A4CBAA-92F7-45F4-87CE-DD1DA8559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480" y="89425"/>
            <a:ext cx="11399520" cy="8249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>
                <a:solidFill>
                  <a:srgbClr val="002060"/>
                </a:solidFill>
                <a:latin typeface="Arial Black" panose="020B0A04020102020204" pitchFamily="34" charset="0"/>
              </a:rPr>
              <a:t>Воспитание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F06461-9C4A-449B-A13C-D3FB80F5A55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32435" y="1250066"/>
            <a:ext cx="3240912" cy="384279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indent="0">
              <a:buNone/>
            </a:pPr>
            <a:endParaRPr lang="ru-RU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0">
              <a:buNone/>
            </a:pPr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Традиционно выделяют </a:t>
            </a:r>
          </a:p>
          <a:p>
            <a:pPr indent="0">
              <a:buNone/>
            </a:pPr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5 составных частей воспитания: </a:t>
            </a:r>
          </a:p>
          <a:p>
            <a:pPr indent="0">
              <a:buNone/>
            </a:pPr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умственное, </a:t>
            </a:r>
          </a:p>
          <a:p>
            <a:pPr indent="0">
              <a:buNone/>
            </a:pPr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физическое,</a:t>
            </a:r>
          </a:p>
          <a:p>
            <a:pPr indent="0">
              <a:buNone/>
            </a:pPr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трудовое и политехническое, нравственное, </a:t>
            </a:r>
          </a:p>
          <a:p>
            <a:pPr indent="0">
              <a:buNone/>
            </a:pPr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эстетическое</a:t>
            </a:r>
            <a:endParaRPr lang="ru-RU" sz="18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0">
              <a:buNone/>
            </a:pPr>
            <a:r>
              <a:rPr lang="ru-RU" sz="18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E9230722-902B-410A-A37B-320143F0A4A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450080" y="1250066"/>
            <a:ext cx="7113029" cy="516230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endParaRPr lang="ru-RU" b="1" dirty="0"/>
          </a:p>
          <a:p>
            <a:r>
              <a:rPr lang="ru-RU" sz="2900" b="1" dirty="0"/>
              <a:t>В Кодексе выделяют 14 составляющих воспитания и их целей:  </a:t>
            </a:r>
          </a:p>
          <a:p>
            <a:r>
              <a:rPr lang="ru-RU" sz="2600" b="1" dirty="0">
                <a:latin typeface="Calibri" panose="020F0502020204030204" pitchFamily="34" charset="0"/>
                <a:cs typeface="Calibri" panose="020F0502020204030204" pitchFamily="34" charset="0"/>
              </a:rPr>
              <a:t>5.10. воспитание, направленное на формирование у обучающихся бережного отношения к окружающей среде и природопользованию;</a:t>
            </a:r>
          </a:p>
          <a:p>
            <a:r>
              <a:rPr lang="ru-RU" sz="2600" b="1" dirty="0">
                <a:latin typeface="Calibri" panose="020F0502020204030204" pitchFamily="34" charset="0"/>
                <a:cs typeface="Calibri" panose="020F0502020204030204" pitchFamily="34" charset="0"/>
              </a:rPr>
              <a:t>5.11. воспитание культуры безопасности жизнедеятельности, направленное на формирование у обучающихся безопасного поведения в социальной и профессиональной деятельности;</a:t>
            </a:r>
          </a:p>
          <a:p>
            <a:r>
              <a:rPr lang="ru-RU" sz="2600" b="1" dirty="0">
                <a:latin typeface="Calibri" panose="020F0502020204030204" pitchFamily="34" charset="0"/>
                <a:cs typeface="Calibri" panose="020F0502020204030204" pitchFamily="34" charset="0"/>
              </a:rPr>
              <a:t>5.12. воспитание культуры быта и досуга, направленное на формирование у обучающихся ценностного отношения к материальному окружению, умения целесообразно и эффективно использовать свободное время;</a:t>
            </a:r>
          </a:p>
          <a:p>
            <a:r>
              <a:rPr lang="ru-RU" sz="2600" b="1" dirty="0">
                <a:latin typeface="Calibri" panose="020F0502020204030204" pitchFamily="34" charset="0"/>
                <a:cs typeface="Calibri" panose="020F0502020204030204" pitchFamily="34" charset="0"/>
              </a:rPr>
              <a:t>5.13. поликультурное воспитание, направленное на формирование у обучающихся толерантного отношения к представителям других культур, национальностей, вероисповеданий;</a:t>
            </a:r>
          </a:p>
          <a:p>
            <a:r>
              <a:rPr lang="ru-RU" sz="2600" b="1" dirty="0">
                <a:latin typeface="Calibri" panose="020F0502020204030204" pitchFamily="34" charset="0"/>
                <a:cs typeface="Calibri" panose="020F0502020204030204" pitchFamily="34" charset="0"/>
              </a:rPr>
              <a:t>5.14. экономическое воспитание, направленное на формирование у обучающихся экономической культуры личности.</a:t>
            </a:r>
          </a:p>
          <a:p>
            <a:endParaRPr lang="ru-RU" sz="7200" dirty="0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DC77CDB7-2A8C-43DD-808B-EE2FAE15DA6A}"/>
              </a:ext>
            </a:extLst>
          </p:cNvPr>
          <p:cNvSpPr/>
          <p:nvPr/>
        </p:nvSpPr>
        <p:spPr>
          <a:xfrm>
            <a:off x="284480" y="5681838"/>
            <a:ext cx="3992157" cy="911833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rgbClr val="00206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Кодекс Республики Беларусь об образовании (Ст.17, п.5)</a:t>
            </a:r>
          </a:p>
        </p:txBody>
      </p:sp>
    </p:spTree>
    <p:extLst>
      <p:ext uri="{BB962C8B-B14F-4D97-AF65-F5344CB8AC3E}">
        <p14:creationId xmlns:p14="http://schemas.microsoft.com/office/powerpoint/2010/main" val="14958151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A4CBAA-92F7-45F4-87CE-DD1DA8559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480" y="89425"/>
            <a:ext cx="11399520" cy="824976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solidFill>
                  <a:srgbClr val="C00000"/>
                </a:solidFill>
                <a:latin typeface="Arial Black" panose="020B0A04020102020204" pitchFamily="34" charset="0"/>
              </a:rPr>
              <a:t>Обучение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F06461-9C4A-449B-A13C-D3FB80F5A55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5114" y="914402"/>
            <a:ext cx="3401449" cy="454446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indent="0">
              <a:buNone/>
            </a:pPr>
            <a:endParaRPr lang="ru-RU" sz="2400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indent="0">
              <a:buNone/>
            </a:pPr>
            <a:r>
              <a:rPr lang="ru-RU" sz="2400" dirty="0">
                <a:solidFill>
                  <a:srgbClr val="C00000"/>
                </a:solidFill>
                <a:latin typeface="Arial Black" panose="020B0A04020102020204" pitchFamily="34" charset="0"/>
              </a:rPr>
              <a:t>цель обучения </a:t>
            </a:r>
            <a:r>
              <a:rPr lang="ru-RU" sz="2400" dirty="0">
                <a:solidFill>
                  <a:srgbClr val="C00000"/>
                </a:solidFill>
              </a:rPr>
              <a:t>–</a:t>
            </a:r>
          </a:p>
          <a:p>
            <a:pPr indent="0">
              <a:buNone/>
            </a:pPr>
            <a:r>
              <a:rPr lang="ru-RU" sz="1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организация и стимулирование учебной деятельности обучающихся по овладению ими знаниями, умениями, навыками, формированию у них компетенций, развитию их </a:t>
            </a:r>
            <a:r>
              <a:rPr lang="ru-RU" sz="2400" b="1" dirty="0">
                <a:solidFill>
                  <a:srgbClr val="C00000"/>
                </a:solidFill>
              </a:rPr>
              <a:t>творческих способностей</a:t>
            </a:r>
            <a:endParaRPr lang="ru-RU" sz="2400" b="1" i="1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7E9B7AFC-CBE2-4C8F-84F3-0BFF1D4E6696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DC77CDB7-2A8C-43DD-808B-EE2FAE15DA6A}"/>
              </a:ext>
            </a:extLst>
          </p:cNvPr>
          <p:cNvSpPr/>
          <p:nvPr/>
        </p:nvSpPr>
        <p:spPr>
          <a:xfrm>
            <a:off x="284479" y="5671595"/>
            <a:ext cx="3522084" cy="948114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rgbClr val="00206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Кодекс Республики Беларусь об образовании (2011)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2A92AC5F-57C2-41EC-B28D-AEF6E36916F5}"/>
              </a:ext>
            </a:extLst>
          </p:cNvPr>
          <p:cNvSpPr/>
          <p:nvPr/>
        </p:nvSpPr>
        <p:spPr>
          <a:xfrm>
            <a:off x="4103194" y="4178703"/>
            <a:ext cx="2523237" cy="128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bg1"/>
                </a:solidFill>
              </a:rPr>
              <a:t>компетенции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FEC95445-C16F-491E-B9CF-587B4EA21D03}"/>
              </a:ext>
            </a:extLst>
          </p:cNvPr>
          <p:cNvSpPr/>
          <p:nvPr/>
        </p:nvSpPr>
        <p:spPr>
          <a:xfrm>
            <a:off x="4550090" y="1239520"/>
            <a:ext cx="1659983" cy="21894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bg1"/>
                </a:solidFill>
              </a:rPr>
              <a:t>знания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8D41E7C8-8EA7-4682-8EC0-CF34323F46C4}"/>
              </a:ext>
            </a:extLst>
          </p:cNvPr>
          <p:cNvSpPr/>
          <p:nvPr/>
        </p:nvSpPr>
        <p:spPr>
          <a:xfrm>
            <a:off x="9336695" y="2649471"/>
            <a:ext cx="1437927" cy="128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bg1"/>
                </a:solidFill>
              </a:rPr>
              <a:t>навыки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4704A178-C2C7-4FC9-B9D5-FF46B79229FE}"/>
              </a:ext>
            </a:extLst>
          </p:cNvPr>
          <p:cNvSpPr/>
          <p:nvPr/>
        </p:nvSpPr>
        <p:spPr>
          <a:xfrm>
            <a:off x="6953597" y="1968554"/>
            <a:ext cx="1639571" cy="128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bg1"/>
                </a:solidFill>
              </a:rPr>
              <a:t>умения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09049CE7-78D2-4826-BEF7-640AD8BD493E}"/>
              </a:ext>
            </a:extLst>
          </p:cNvPr>
          <p:cNvSpPr/>
          <p:nvPr/>
        </p:nvSpPr>
        <p:spPr>
          <a:xfrm>
            <a:off x="7615852" y="4227492"/>
            <a:ext cx="2714841" cy="128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bg1"/>
                </a:solidFill>
              </a:rPr>
              <a:t>способности</a:t>
            </a:r>
          </a:p>
        </p:txBody>
      </p:sp>
    </p:spTree>
    <p:extLst>
      <p:ext uri="{BB962C8B-B14F-4D97-AF65-F5344CB8AC3E}">
        <p14:creationId xmlns:p14="http://schemas.microsoft.com/office/powerpoint/2010/main" val="4697926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5900" y="1881810"/>
            <a:ext cx="11785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i="1" dirty="0">
                <a:latin typeface="Comic Sans MS" panose="030F0702030302020204" pitchFamily="66" charset="0"/>
              </a:rPr>
              <a:t>Благодарю </a:t>
            </a:r>
            <a:r>
              <a:rPr lang="ru-RU" sz="6000" b="1" i="1">
                <a:latin typeface="Comic Sans MS" panose="030F0702030302020204" pitchFamily="66" charset="0"/>
              </a:rPr>
              <a:t>за внимание! </a:t>
            </a:r>
            <a:endParaRPr lang="ru-RU" sz="6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094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152718"/>
            <a:ext cx="10624457" cy="611986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Arial Black" panose="020B0A04020102020204" pitchFamily="34" charset="0"/>
              </a:rPr>
              <a:t>Литература: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2171" y="1303283"/>
            <a:ext cx="10520022" cy="530772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Кодекс Республики Беларусь об образовании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[Электронный ресурс] : от 13 янв. 2011 г. № 243-3 : принят Палатой представителей 2 декабря 2010 г. : одобрен Советом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Респ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22 дек. 2010 г. : в ред. Закона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Респ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Беларусь от 23.07.2019 г. // ЭТАЛОН. Законодательство Республики Беларусь / Нац. Центр правовой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информ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Респ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Беларусь.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Педагогика: ЭУМК / Институт современных знаний имени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А.М.Широкова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// Репозиторий  Института современных знаний имени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А.М.Широкова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Минск, 2016. 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Подласый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И.П. Педагогика: учебник / И.П.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Подласый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в 2 т. – Т. 1: Теоретическая педагогика. – М.: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Юрайт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2013. –784 с.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Арон, И. С. Педагогика : учебное пособие / И. С. Арон // Университетская библиотека: электронная библиотечная система. – URL: https://biblioclub.ru (доступ в библиотеке ИСЗ). </a:t>
            </a:r>
          </a:p>
          <a:p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113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66753" y="868101"/>
            <a:ext cx="9190299" cy="5447645"/>
          </a:xfrm>
          <a:prstGeom prst="rect">
            <a:avLst/>
          </a:prstGeo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ПЕДАГОГИЧЕСКАЯ ДЕЯТЕЛЬНОСТЬ </a:t>
            </a:r>
            <a:r>
              <a:rPr lang="ru-RU" sz="20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– система научной и практической деятельности, направленная на образование человека (его обучение,  воспитание и развитие) </a:t>
            </a:r>
          </a:p>
          <a:p>
            <a:endParaRPr lang="ru-RU" sz="2800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solidFill>
                  <a:srgbClr val="C0000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ОБРАЗОВАНИЕ</a:t>
            </a:r>
            <a:r>
              <a:rPr lang="ru-RU" sz="28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 </a:t>
            </a:r>
            <a:r>
              <a:rPr lang="ru-RU" sz="20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реальный целостный конкретно-исторический педагогический процесс обучения воспитания и развития человека, целенаправленно организуемый в социальных институтах </a:t>
            </a:r>
            <a:r>
              <a:rPr lang="ru-RU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(семья, образовательные учреждения различного типа, культурно-воспитательных учреждениях и т.д.), органически связанный с законами развития общественных отношений.</a:t>
            </a:r>
          </a:p>
          <a:p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solidFill>
                  <a:srgbClr val="FF000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Образование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рассматривается также как ценность личностная, общественная и государственная; как система учреждений, которые его реализуют; как результат   образовательной деятельности.</a:t>
            </a:r>
            <a:endParaRPr lang="ru-RU" sz="3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064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3330C2-EB0F-4C0F-AD8D-7DF875D41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1" y="364166"/>
            <a:ext cx="11585729" cy="1143000"/>
          </a:xfrm>
        </p:spPr>
        <p:txBody>
          <a:bodyPr/>
          <a:lstStyle/>
          <a:p>
            <a:pPr algn="ctr"/>
            <a:r>
              <a:rPr lang="ru-RU" sz="3600" dirty="0">
                <a:latin typeface="Arial Black" panose="020B0A04020102020204" pitchFamily="34" charset="0"/>
              </a:rPr>
              <a:t>Цель, Целеполагание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B6A095-F26F-47E7-972D-38D8A778CE6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09287" y="2627452"/>
            <a:ext cx="4469430" cy="3143177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r>
              <a:rPr lang="ru-RU" sz="9600" b="1" dirty="0">
                <a:solidFill>
                  <a:srgbClr val="C00000"/>
                </a:solidFill>
              </a:rPr>
              <a:t>ЦЕЛЬ</a:t>
            </a:r>
            <a:r>
              <a:rPr lang="ru-RU" sz="9600" dirty="0">
                <a:solidFill>
                  <a:srgbClr val="C00000"/>
                </a:solidFill>
              </a:rPr>
              <a:t> – </a:t>
            </a:r>
          </a:p>
          <a:p>
            <a:r>
              <a:rPr lang="ru-RU" sz="7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идеальный или реальный предмет сознательного или бессознательного стремления субъекта; </a:t>
            </a:r>
          </a:p>
          <a:p>
            <a:r>
              <a:rPr lang="ru-RU" sz="72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идеальное предвосхищение результата деятельности;</a:t>
            </a:r>
          </a:p>
          <a:p>
            <a:r>
              <a:rPr lang="ru-RU" sz="7200" b="1" dirty="0">
                <a:latin typeface="Calibri" panose="020F0502020204030204" pitchFamily="34" charset="0"/>
                <a:cs typeface="Calibri" panose="020F0502020204030204" pitchFamily="34" charset="0"/>
              </a:rPr>
              <a:t>финальный результат, на который преднамеренно направлен процесс </a:t>
            </a:r>
          </a:p>
          <a:p>
            <a:endParaRPr lang="ru-RU" sz="9600" i="1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A3D25CE-220E-4E5A-9790-812AC6EC9F0E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822067" y="1932972"/>
            <a:ext cx="6369934" cy="3837657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endParaRPr lang="ru-RU" sz="7200" b="1" i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7200" b="1" i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Целеполагание</a:t>
            </a:r>
            <a:r>
              <a:rPr lang="en-US" sz="72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7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система постановки иерархии целей деятельности </a:t>
            </a:r>
          </a:p>
          <a:p>
            <a:r>
              <a:rPr lang="en-US" sz="72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Целеполагание</a:t>
            </a:r>
            <a:r>
              <a:rPr lang="en-US" sz="72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7200" b="1" dirty="0">
                <a:latin typeface="Calibri" panose="020F0502020204030204" pitchFamily="34" charset="0"/>
                <a:cs typeface="Calibri" panose="020F0502020204030204" pitchFamily="34" charset="0"/>
              </a:rPr>
              <a:t>– система профессионального осмысления объективной социально-психологической и культурологической необходимости некоторого уровня развития современного человека, способного жить в контексте современной культуры и творить жизнь; </a:t>
            </a:r>
          </a:p>
          <a:p>
            <a:r>
              <a:rPr lang="ru-RU" sz="7200" b="1" dirty="0">
                <a:latin typeface="Calibri" panose="020F0502020204030204" pitchFamily="34" charset="0"/>
                <a:cs typeface="Calibri" panose="020F0502020204030204" pitchFamily="34" charset="0"/>
              </a:rPr>
              <a:t>Целеполагание — первичная фаза управления системой, включающая постановку генеральной цели и совокупности целей (дерева целей) в соответствии с назначением системы, стратегическими установками и характером решаемых задач</a:t>
            </a:r>
          </a:p>
          <a:p>
            <a:endParaRPr lang="ru-RU" sz="8000" i="1" dirty="0"/>
          </a:p>
          <a:p>
            <a:endParaRPr lang="ru-RU" dirty="0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78EB2266-DB20-4424-8171-0F1DC9F9510B}"/>
              </a:ext>
            </a:extLst>
          </p:cNvPr>
          <p:cNvSpPr/>
          <p:nvPr/>
        </p:nvSpPr>
        <p:spPr>
          <a:xfrm>
            <a:off x="2081665" y="1226889"/>
            <a:ext cx="2897051" cy="1071563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900" b="1" dirty="0" err="1">
                <a:solidFill>
                  <a:srgbClr val="00206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Справочно</a:t>
            </a:r>
            <a:r>
              <a:rPr lang="ru-RU" sz="1900" b="1" dirty="0">
                <a:solidFill>
                  <a:srgbClr val="00206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315709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9ABB90-D428-4037-8554-694241E56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5277" y="568264"/>
            <a:ext cx="8683348" cy="1143000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>
                <a:latin typeface="Arial Black" panose="020B0A04020102020204" pitchFamily="34" charset="0"/>
              </a:rPr>
              <a:t>Цель, Целеполагание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606599-0428-4181-8A55-C3BA03F38F7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19327" y="2401636"/>
            <a:ext cx="4462272" cy="3474720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Цель</a:t>
            </a:r>
            <a:r>
              <a:rPr lang="en-US" sz="18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как</a:t>
            </a:r>
            <a:r>
              <a:rPr lang="en-US" sz="18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продукт</a:t>
            </a:r>
            <a:r>
              <a:rPr lang="en-US" sz="18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идеальный</a:t>
            </a:r>
            <a:r>
              <a:rPr lang="en-US" sz="18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(нематериальный) подвижна, динамична, порождается сознанием деятельного человека, взаимодействующего с изменяющимся миром и постоянно меняющегося. 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39D17EC-9500-4FF4-A67C-BF5106CFB99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54496" y="2401636"/>
            <a:ext cx="4462272" cy="3474720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Опыт, знания, события, анализ, эксперимент обогащают человека, потому он носитель динамичного сознания, его цель (целеполагание) в ходе деятельного движения к ней преобразуется постоянно, незаметно для субъекта.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9087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182FAB2-1A49-456B-98E8-348894DF8E1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70390" y="462987"/>
            <a:ext cx="5603340" cy="3579246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endParaRPr lang="ru-RU" sz="28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r>
              <a:rPr lang="ru-RU" sz="2800" b="1" dirty="0">
                <a:solidFill>
                  <a:srgbClr val="FF0000"/>
                </a:solidFill>
                <a:latin typeface="Arial Black" panose="020B0A04020102020204" pitchFamily="34" charset="0"/>
              </a:rPr>
              <a:t>образование</a:t>
            </a:r>
            <a:r>
              <a:rPr lang="ru-RU" sz="2800" dirty="0">
                <a:solidFill>
                  <a:srgbClr val="FF0000"/>
                </a:solidFill>
                <a:latin typeface="Arial Black" panose="020B0A04020102020204" pitchFamily="34" charset="0"/>
              </a:rPr>
              <a:t> </a:t>
            </a:r>
            <a:r>
              <a:rPr lang="ru-RU" dirty="0">
                <a:solidFill>
                  <a:srgbClr val="FF0000"/>
                </a:solidFill>
              </a:rPr>
              <a:t>– </a:t>
            </a:r>
            <a:r>
              <a:rPr lang="ru-RU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обучение, воспитание и развитие  в ИНТЕРЕСАХ ЛИЧНОСТИ, ОБЩЕСТВА И ГОСУДАРСТВА, </a:t>
            </a: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направленные на интеллектуальное, духовно-нравственное, творческое, физическое и профессиональное развитие личности, удовлетворение ее образовательных потребностей и интересов, а также совокупность приобретенных знаний, умений, навыков и компетенций определенного объема и сложности 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E16B2AB-A401-4B6B-A141-819D68774DE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18273" y="462986"/>
            <a:ext cx="5425860" cy="3579245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endParaRPr lang="ru-RU" sz="30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r>
              <a:rPr lang="ru-RU" sz="3000" b="1" dirty="0">
                <a:solidFill>
                  <a:srgbClr val="FF0000"/>
                </a:solidFill>
                <a:latin typeface="Arial Black" panose="020B0A04020102020204" pitchFamily="34" charset="0"/>
              </a:rPr>
              <a:t>образовательная деятельность</a:t>
            </a:r>
            <a:r>
              <a:rPr lang="ru-RU" dirty="0">
                <a:solidFill>
                  <a:srgbClr val="FF0000"/>
                </a:solidFill>
              </a:rPr>
              <a:t> – </a:t>
            </a:r>
          </a:p>
          <a:p>
            <a:r>
              <a:rPr lang="ru-RU" sz="2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деятельность по обучению,  воспитанию и развитию, осуществляемая учреждением образования, организацией, реализующей образовательные программы научно-ориентированного образования, иной организацией, индивидуальным предпринимателем, осуществляющими образовательную деятельность, в ходе реализации образовательных программ;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42649" y="5715511"/>
            <a:ext cx="104621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Arial Black" panose="020B0A04020102020204" pitchFamily="34" charset="0"/>
              </a:rPr>
              <a:t>Общие</a:t>
            </a:r>
            <a:r>
              <a:rPr lang="ru-RU" sz="2400" dirty="0">
                <a:latin typeface="Arial Black" panose="020B0A04020102020204" pitchFamily="34" charset="0"/>
              </a:rPr>
              <a:t> и </a:t>
            </a:r>
            <a:r>
              <a:rPr lang="ru-RU" sz="2400" b="1" dirty="0">
                <a:latin typeface="Arial Black" panose="020B0A04020102020204" pitchFamily="34" charset="0"/>
              </a:rPr>
              <a:t>индивидуальные </a:t>
            </a:r>
            <a:r>
              <a:rPr lang="ru-RU" sz="2400" dirty="0">
                <a:latin typeface="Arial Black" panose="020B0A04020102020204" pitchFamily="34" charset="0"/>
              </a:rPr>
              <a:t>цели образования </a:t>
            </a:r>
          </a:p>
        </p:txBody>
      </p:sp>
      <p:sp>
        <p:nvSpPr>
          <p:cNvPr id="7" name="Стрелка: вниз 5">
            <a:extLst>
              <a:ext uri="{FF2B5EF4-FFF2-40B4-BE49-F238E27FC236}">
                <a16:creationId xmlns:a16="http://schemas.microsoft.com/office/drawing/2014/main" id="{466C13DD-894F-456A-86F0-A0C2AA4913A0}"/>
              </a:ext>
            </a:extLst>
          </p:cNvPr>
          <p:cNvSpPr/>
          <p:nvPr/>
        </p:nvSpPr>
        <p:spPr>
          <a:xfrm>
            <a:off x="2148854" y="4169347"/>
            <a:ext cx="2726310" cy="15461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257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9ED815-F152-460A-9206-8D6F51579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8255" y="293047"/>
            <a:ext cx="8180833" cy="11430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b="1" dirty="0">
                <a:latin typeface="Arial Black" panose="020B0A04020102020204" pitchFamily="34" charset="0"/>
              </a:rPr>
              <a:t>Общие</a:t>
            </a:r>
            <a:r>
              <a:rPr lang="ru-RU" sz="3600" dirty="0">
                <a:latin typeface="Arial Black" panose="020B0A04020102020204" pitchFamily="34" charset="0"/>
              </a:rPr>
              <a:t> и </a:t>
            </a:r>
            <a:r>
              <a:rPr lang="ru-RU" sz="3600" b="1" dirty="0">
                <a:latin typeface="Arial Black" panose="020B0A04020102020204" pitchFamily="34" charset="0"/>
              </a:rPr>
              <a:t>индивидуальные </a:t>
            </a:r>
            <a:r>
              <a:rPr lang="ru-RU" sz="3600" dirty="0">
                <a:latin typeface="Arial Black" panose="020B0A04020102020204" pitchFamily="34" charset="0"/>
              </a:rPr>
              <a:t>цели образования </a:t>
            </a:r>
            <a:br>
              <a:rPr lang="ru-RU" sz="3600" dirty="0">
                <a:latin typeface="Arial Black" panose="020B0A04020102020204" pitchFamily="34" charset="0"/>
              </a:rPr>
            </a:br>
            <a:endParaRPr lang="ru-RU" sz="36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61AC7E-DB4F-4541-9DA0-78C95F944AE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63600" y="2017345"/>
            <a:ext cx="10097625" cy="4547608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" indent="0">
              <a:buNone/>
            </a:pPr>
            <a:r>
              <a:rPr lang="ru-RU" b="1" dirty="0">
                <a:solidFill>
                  <a:srgbClr val="C00000"/>
                </a:solidFill>
              </a:rPr>
              <a:t>	</a:t>
            </a:r>
            <a:r>
              <a:rPr lang="ru-RU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Общая цель выражает качества, которые должны быть сформированы у всех людей. </a:t>
            </a:r>
          </a:p>
          <a:p>
            <a:pPr marL="45720" indent="0">
              <a:buNone/>
            </a:pPr>
            <a:r>
              <a:rPr lang="ru-RU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Индивидуальная цель предполагает  качества, которые должны быть сформированы у отдельного человека. </a:t>
            </a:r>
          </a:p>
          <a:p>
            <a:pPr marL="45720" indent="0">
              <a:buNone/>
            </a:pPr>
            <a:endParaRPr lang="ru-RU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Современная педагогика выступает на совмещение общих и индивидуальных целей образования.</a:t>
            </a:r>
          </a:p>
          <a:p>
            <a:pPr lvl="1"/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Цель образования представляет собой систему конкретных задач. </a:t>
            </a:r>
          </a:p>
          <a:p>
            <a:pPr lvl="1"/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Цели и задачи соотносятся как целое и часть, система и ее компоненты </a:t>
            </a:r>
          </a:p>
          <a:p>
            <a:pPr lvl="1"/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Цель образования – система решаемых педагогических  задач  (задач может быть много, цель в рамках отдельно взятой образовательной системы – всегда одна)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A80BDBE-D1B1-4668-B457-11551792636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 flipV="1">
            <a:off x="11104641" y="1436046"/>
            <a:ext cx="782558" cy="581298"/>
          </a:xfrm>
        </p:spPr>
        <p:txBody>
          <a:bodyPr>
            <a:norm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8428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051C329-8DE8-4179-8E32-EB5752BD6DF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4010" y="391885"/>
            <a:ext cx="4340506" cy="5065157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Существует многообразие целей образования и соответствующих им образовательных систем.</a:t>
            </a:r>
          </a:p>
          <a:p>
            <a:r>
              <a:rPr lang="ru-RU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формировании целей образования находят отражение объективные причины</a:t>
            </a:r>
          </a:p>
          <a:p>
            <a:endParaRPr lang="ru-RU" sz="20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r>
              <a:rPr lang="ru-RU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(закономерности физиологического созревания организма, </a:t>
            </a:r>
          </a:p>
          <a:p>
            <a:pPr marL="45720" indent="0">
              <a:buNone/>
            </a:pPr>
            <a:r>
              <a:rPr lang="ru-RU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психическое развитие людей,</a:t>
            </a:r>
          </a:p>
          <a:p>
            <a:pPr marL="45720" indent="0">
              <a:buNone/>
            </a:pPr>
            <a:r>
              <a:rPr lang="ru-RU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достижение философской и педагогической мысли, </a:t>
            </a:r>
          </a:p>
          <a:p>
            <a:pPr marL="45720" indent="0">
              <a:buNone/>
            </a:pPr>
            <a:r>
              <a:rPr lang="ru-RU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уровень общественной культуры,</a:t>
            </a:r>
          </a:p>
          <a:p>
            <a:pPr marL="45720" indent="0">
              <a:buNone/>
            </a:pPr>
            <a:r>
              <a:rPr lang="ru-RU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	потребности общества, </a:t>
            </a:r>
          </a:p>
          <a:p>
            <a:pPr marL="45720" indent="0">
              <a:buNone/>
            </a:pPr>
            <a:r>
              <a:rPr lang="ru-RU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идеология и политика государства)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53C4428-9A78-4B41-AA1F-10873E18A41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10795" y="391887"/>
            <a:ext cx="3871356" cy="5897154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45720" indent="0">
              <a:buNone/>
            </a:pPr>
            <a:r>
              <a:rPr lang="ru-RU" dirty="0"/>
              <a:t> </a:t>
            </a:r>
          </a:p>
          <a:p>
            <a:pPr marL="45720" indent="0">
              <a:buNone/>
            </a:pPr>
            <a:r>
              <a:rPr lang="ru-RU" sz="4200" dirty="0"/>
              <a:t>Цели образования: </a:t>
            </a:r>
          </a:p>
          <a:p>
            <a:pPr marL="45720" indent="0">
              <a:buNone/>
            </a:pPr>
            <a:endParaRPr lang="ru-RU" sz="4200" dirty="0"/>
          </a:p>
          <a:p>
            <a:r>
              <a:rPr lang="ru-RU" sz="3600" dirty="0">
                <a:latin typeface="Calibri" panose="020F0502020204030204" pitchFamily="34" charset="0"/>
                <a:cs typeface="Calibri" panose="020F0502020204030204" pitchFamily="34" charset="0"/>
              </a:rPr>
              <a:t>имеют классовую направленность,  </a:t>
            </a:r>
          </a:p>
          <a:p>
            <a:r>
              <a:rPr lang="ru-RU" sz="3600" dirty="0">
                <a:latin typeface="Calibri" panose="020F0502020204030204" pitchFamily="34" charset="0"/>
                <a:cs typeface="Calibri" panose="020F0502020204030204" pitchFamily="34" charset="0"/>
              </a:rPr>
              <a:t>выражает исторически назревшую </a:t>
            </a:r>
            <a:r>
              <a:rPr lang="ru-RU" sz="3600" b="1" dirty="0">
                <a:latin typeface="Calibri" panose="020F0502020204030204" pitchFamily="34" charset="0"/>
                <a:cs typeface="Calibri" panose="020F0502020204030204" pitchFamily="34" charset="0"/>
              </a:rPr>
              <a:t>потребность </a:t>
            </a:r>
            <a:r>
              <a:rPr lang="ru-RU" sz="3600" dirty="0">
                <a:latin typeface="Calibri" panose="020F0502020204030204" pitchFamily="34" charset="0"/>
                <a:cs typeface="Calibri" panose="020F0502020204030204" pitchFamily="34" charset="0"/>
              </a:rPr>
              <a:t>общества в подготовке подрастающего поколения к выполнению определенных общественных функций, </a:t>
            </a:r>
          </a:p>
          <a:p>
            <a:endParaRPr lang="ru-RU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3600" b="1" dirty="0">
                <a:latin typeface="Calibri" panose="020F0502020204030204" pitchFamily="34" charset="0"/>
                <a:cs typeface="Calibri" panose="020F0502020204030204" pitchFamily="34" charset="0"/>
              </a:rPr>
              <a:t>потребности </a:t>
            </a:r>
            <a:r>
              <a:rPr lang="ru-RU" sz="3600" dirty="0">
                <a:latin typeface="Calibri" panose="020F0502020204030204" pitchFamily="34" charset="0"/>
                <a:cs typeface="Calibri" panose="020F0502020204030204" pitchFamily="34" charset="0"/>
              </a:rPr>
              <a:t>общества определяются способом производства (уровнем развития производительных сил и характером производственных отношений), что и отражает цель образования  </a:t>
            </a:r>
          </a:p>
        </p:txBody>
      </p:sp>
      <p:sp>
        <p:nvSpPr>
          <p:cNvPr id="6" name="Стрелка: изогнутая 5">
            <a:extLst>
              <a:ext uri="{FF2B5EF4-FFF2-40B4-BE49-F238E27FC236}">
                <a16:creationId xmlns:a16="http://schemas.microsoft.com/office/drawing/2014/main" id="{BCAFD205-517F-42C7-838C-67095CFBAF92}"/>
              </a:ext>
            </a:extLst>
          </p:cNvPr>
          <p:cNvSpPr/>
          <p:nvPr/>
        </p:nvSpPr>
        <p:spPr>
          <a:xfrm>
            <a:off x="5432434" y="846486"/>
            <a:ext cx="853440" cy="5863072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611120" y="6289040"/>
            <a:ext cx="3013561" cy="420518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C00000"/>
                </a:solidFill>
              </a:rPr>
              <a:t>определяющие факторы</a:t>
            </a:r>
            <a:endParaRPr lang="ru-RU" dirty="0"/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3633321" y="5466080"/>
            <a:ext cx="1107440" cy="82296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963554" y="5776949"/>
            <a:ext cx="467360" cy="41148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cxnSpLocks/>
            <a:endCxn id="2" idx="1"/>
          </p:cNvCxnSpPr>
          <p:nvPr/>
        </p:nvCxnSpPr>
        <p:spPr>
          <a:xfrm>
            <a:off x="1493134" y="5466080"/>
            <a:ext cx="1117986" cy="1033219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0819458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1508</TotalTime>
  <Words>1542</Words>
  <Application>Microsoft Office PowerPoint</Application>
  <PresentationFormat>Широкоэкранный</PresentationFormat>
  <Paragraphs>284</Paragraphs>
  <Slides>25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3" baseType="lpstr">
      <vt:lpstr>Arial Black</vt:lpstr>
      <vt:lpstr>Calibri</vt:lpstr>
      <vt:lpstr>Comic Sans MS</vt:lpstr>
      <vt:lpstr>Georgia</vt:lpstr>
      <vt:lpstr>Segoe UI</vt:lpstr>
      <vt:lpstr>Times New Roman</vt:lpstr>
      <vt:lpstr>Trebuchet MS</vt:lpstr>
      <vt:lpstr>Воздушный поток</vt:lpstr>
      <vt:lpstr>  Раздел 1 Тема 3.  Целеполагание в педагогической деятельности </vt:lpstr>
      <vt:lpstr>Презентация PowerPoint</vt:lpstr>
      <vt:lpstr>Литература:</vt:lpstr>
      <vt:lpstr>Презентация PowerPoint</vt:lpstr>
      <vt:lpstr>Цель, Целеполагание </vt:lpstr>
      <vt:lpstr>Цель, Целеполагание </vt:lpstr>
      <vt:lpstr>Презентация PowerPoint</vt:lpstr>
      <vt:lpstr>Общие и индивидуальные цели образования  </vt:lpstr>
      <vt:lpstr>Презентация PowerPoint</vt:lpstr>
      <vt:lpstr>Изменение цели образования в зависимости от типа общественно-экономических отношений (формаций)</vt:lpstr>
      <vt:lpstr>Изменение цели образования в зависимости от типа общественно-экономических отношений (формаций)</vt:lpstr>
      <vt:lpstr>Изменение цели образования в зависимости от типа общественно-экономических отношений (формаций)</vt:lpstr>
      <vt:lpstr>Многообразие авторских взглядов и мнений на цели образования</vt:lpstr>
      <vt:lpstr>Многообразие авторских взглядов и мнений на цели образования</vt:lpstr>
      <vt:lpstr>Многообразие взглядов и мнений на цели образования</vt:lpstr>
      <vt:lpstr>Цели образования в современных зарубежных концепциях</vt:lpstr>
      <vt:lpstr>Цели образования в современных зарубежных концепциях</vt:lpstr>
      <vt:lpstr>Образование как система образовательных учреждений </vt:lpstr>
      <vt:lpstr>Цели образования в современной школе </vt:lpstr>
      <vt:lpstr>Воспитание</vt:lpstr>
      <vt:lpstr>Воспитание</vt:lpstr>
      <vt:lpstr>Воспитание</vt:lpstr>
      <vt:lpstr>Воспитание</vt:lpstr>
      <vt:lpstr>Обучение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 Введение в дисциплину «Психология дизайн-деятельности»</dc:title>
  <dc:creator>Fujitsu</dc:creator>
  <cp:lastModifiedBy>Татьяна Кузьминич</cp:lastModifiedBy>
  <cp:revision>121</cp:revision>
  <cp:lastPrinted>2022-09-12T21:30:05Z</cp:lastPrinted>
  <dcterms:created xsi:type="dcterms:W3CDTF">2020-09-07T03:13:46Z</dcterms:created>
  <dcterms:modified xsi:type="dcterms:W3CDTF">2025-04-12T10:49:36Z</dcterms:modified>
</cp:coreProperties>
</file>