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0"/>
  </p:notesMasterIdLst>
  <p:sldIdLst>
    <p:sldId id="319" r:id="rId2"/>
    <p:sldId id="256" r:id="rId3"/>
    <p:sldId id="332" r:id="rId4"/>
    <p:sldId id="257" r:id="rId5"/>
    <p:sldId id="327" r:id="rId6"/>
    <p:sldId id="258" r:id="rId7"/>
    <p:sldId id="259" r:id="rId8"/>
    <p:sldId id="320" r:id="rId9"/>
    <p:sldId id="261" r:id="rId10"/>
    <p:sldId id="322" r:id="rId11"/>
    <p:sldId id="323" r:id="rId12"/>
    <p:sldId id="329" r:id="rId13"/>
    <p:sldId id="330" r:id="rId14"/>
    <p:sldId id="325" r:id="rId15"/>
    <p:sldId id="324" r:id="rId16"/>
    <p:sldId id="262" r:id="rId17"/>
    <p:sldId id="326" r:id="rId18"/>
    <p:sldId id="280" r:id="rId19"/>
    <p:sldId id="267" r:id="rId20"/>
    <p:sldId id="269" r:id="rId21"/>
    <p:sldId id="281" r:id="rId22"/>
    <p:sldId id="288" r:id="rId23"/>
    <p:sldId id="303" r:id="rId24"/>
    <p:sldId id="285" r:id="rId25"/>
    <p:sldId id="297" r:id="rId26"/>
    <p:sldId id="289" r:id="rId27"/>
    <p:sldId id="290" r:id="rId28"/>
    <p:sldId id="292" r:id="rId29"/>
    <p:sldId id="313" r:id="rId30"/>
    <p:sldId id="294" r:id="rId31"/>
    <p:sldId id="305" r:id="rId32"/>
    <p:sldId id="307" r:id="rId33"/>
    <p:sldId id="308" r:id="rId34"/>
    <p:sldId id="314" r:id="rId35"/>
    <p:sldId id="315" r:id="rId36"/>
    <p:sldId id="316" r:id="rId37"/>
    <p:sldId id="317" r:id="rId38"/>
    <p:sldId id="328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5" autoAdjust="0"/>
    <p:restoredTop sz="94660"/>
  </p:normalViewPr>
  <p:slideViewPr>
    <p:cSldViewPr>
      <p:cViewPr varScale="1">
        <p:scale>
          <a:sx n="97" d="100"/>
          <a:sy n="97" d="100"/>
        </p:scale>
        <p:origin x="66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60BB4-49DC-46A2-96D0-6E9F65C82554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BD3DC-1AD5-4CEE-9031-15DDD408F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216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BD3DC-1AD5-4CEE-9031-15DDD408F46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781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BD3DC-1AD5-4CEE-9031-15DDD408F46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486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BD3DC-1AD5-4CEE-9031-15DDD408F46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347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BD3DC-1AD5-4CEE-9031-15DDD408F46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865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BD3DC-1AD5-4CEE-9031-15DDD408F46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991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BD3DC-1AD5-4CEE-9031-15DDD408F46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823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BD3DC-1AD5-4CEE-9031-15DDD408F46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403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2D05-405F-431E-A8F2-1B110E0E081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6DB3-846A-4448-8F9D-0849F428B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597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2D05-405F-431E-A8F2-1B110E0E081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6DB3-846A-4448-8F9D-0849F428B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46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2D05-405F-431E-A8F2-1B110E0E081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6DB3-846A-4448-8F9D-0849F428B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35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2D05-405F-431E-A8F2-1B110E0E081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6DB3-846A-4448-8F9D-0849F428B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99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2D05-405F-431E-A8F2-1B110E0E081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6DB3-846A-4448-8F9D-0849F428B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560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2D05-405F-431E-A8F2-1B110E0E081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6DB3-846A-4448-8F9D-0849F428B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644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2D05-405F-431E-A8F2-1B110E0E081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6DB3-846A-4448-8F9D-0849F428B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38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2D05-405F-431E-A8F2-1B110E0E081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6DB3-846A-4448-8F9D-0849F428B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33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2D05-405F-431E-A8F2-1B110E0E081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6DB3-846A-4448-8F9D-0849F428B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00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2D05-405F-431E-A8F2-1B110E0E081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6DB3-846A-4448-8F9D-0849F428B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13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2D05-405F-431E-A8F2-1B110E0E081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6DB3-846A-4448-8F9D-0849F428B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57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accent6">
                <a:lumMod val="40000"/>
                <a:lumOff val="60000"/>
                <a:alpha val="81000"/>
              </a:schemeClr>
            </a:gs>
            <a:gs pos="100000">
              <a:schemeClr val="accent6">
                <a:lumMod val="60000"/>
                <a:lumOff val="40000"/>
              </a:schemeClr>
            </a:gs>
            <a:gs pos="100000">
              <a:srgbClr val="D1C39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D2D05-405F-431E-A8F2-1B110E0E0810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76DB3-846A-4448-8F9D-0849F428B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61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-sv.com/Posobiya/teor-pedag/index.ht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284" y="1628800"/>
            <a:ext cx="7691164" cy="36104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br>
              <a:rPr lang="ru-RU" sz="2400" b="1" dirty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Раздел 1. </a:t>
            </a:r>
            <a:br>
              <a:rPr lang="ru-RU" sz="2400" b="1" dirty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br>
              <a:rPr lang="ru-RU" sz="2400" b="1" dirty="0"/>
            </a:br>
            <a:r>
              <a:rPr lang="ru-RU" sz="2400" b="1" dirty="0">
                <a:latin typeface="Arial Black" panose="020B0A04020102020204" pitchFamily="34" charset="0"/>
              </a:rPr>
              <a:t>Тема 2. </a:t>
            </a:r>
            <a:br>
              <a:rPr lang="ru-RU" sz="3600" b="1" dirty="0"/>
            </a:br>
            <a:r>
              <a:rPr lang="ru-RU" sz="3200" b="1" dirty="0">
                <a:latin typeface="Arial Black" panose="020B0A04020102020204" pitchFamily="34" charset="0"/>
              </a:rPr>
              <a:t>Методология педагогики и методы педагогических исследований</a:t>
            </a:r>
            <a:br>
              <a:rPr lang="ru-RU" sz="3200" dirty="0">
                <a:latin typeface="Arial Black" panose="020B0A04020102020204" pitchFamily="34" charset="0"/>
              </a:rPr>
            </a:b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239299"/>
            <a:ext cx="7101408" cy="1097279"/>
          </a:xfrm>
        </p:spPr>
        <p:txBody>
          <a:bodyPr/>
          <a:lstStyle/>
          <a:p>
            <a:pPr algn="r"/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Кузьминич Татьяна Васильевна, </a:t>
            </a:r>
          </a:p>
          <a:p>
            <a:pPr algn="r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кандидат педагогических наук, доцент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DB4914-276E-41ED-B012-208D2969C247}"/>
              </a:ext>
            </a:extLst>
          </p:cNvPr>
          <p:cNvSpPr/>
          <p:nvPr/>
        </p:nvSpPr>
        <p:spPr>
          <a:xfrm>
            <a:off x="1493597" y="512247"/>
            <a:ext cx="15172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Педагогика </a:t>
            </a:r>
            <a:endParaRPr lang="ru-RU" sz="2000" dirty="0"/>
          </a:p>
        </p:txBody>
      </p:sp>
      <p:pic>
        <p:nvPicPr>
          <p:cNvPr id="6" name="Рисунок 5" descr="Академическая шапочка">
            <a:extLst>
              <a:ext uri="{FF2B5EF4-FFF2-40B4-BE49-F238E27FC236}">
                <a16:creationId xmlns:a16="http://schemas.microsoft.com/office/drawing/2014/main" id="{E49FD3B4-27DE-4531-ACF4-5EBDABA361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2350" y="447263"/>
            <a:ext cx="499299" cy="49929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272590" y="457936"/>
            <a:ext cx="1728192" cy="6631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319440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2800" dirty="0">
                <a:latin typeface="Arial Black" panose="020B0A04020102020204" pitchFamily="34" charset="0"/>
              </a:rPr>
              <a:t>Философский уровень развития </a:t>
            </a:r>
            <a:r>
              <a:rPr lang="ru-RU" sz="2800" dirty="0">
                <a:latin typeface="Arial Black" panose="020B0A04020102020204" pitchFamily="34" charset="0"/>
              </a:rPr>
              <a:t>педагогической науки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5" y="1988841"/>
            <a:ext cx="7259259" cy="4064640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	</a:t>
            </a:r>
          </a:p>
          <a:p>
            <a:pPr marL="0" indent="0">
              <a:buNone/>
            </a:pPr>
            <a:r>
              <a:rPr lang="ru-RU" sz="2000" dirty="0"/>
              <a:t>	Система исходных философских идей, общие представления о природе, обществе, человеке, его месте в мире влияют на построение психолого-педагогических концепций. </a:t>
            </a:r>
          </a:p>
          <a:p>
            <a:r>
              <a:rPr lang="ru-RU" sz="2000" dirty="0"/>
              <a:t>Наиболее используемые педагогами и психологами философские направления:</a:t>
            </a:r>
          </a:p>
          <a:p>
            <a:pPr lvl="1"/>
            <a:r>
              <a:rPr lang="ru-RU" sz="2000" b="1" i="1" dirty="0"/>
              <a:t>Экзистенциализм </a:t>
            </a:r>
          </a:p>
          <a:p>
            <a:pPr lvl="1"/>
            <a:r>
              <a:rPr lang="ru-RU" sz="2000" b="1" i="1" dirty="0"/>
              <a:t>Прагматизм</a:t>
            </a:r>
          </a:p>
          <a:p>
            <a:pPr lvl="1"/>
            <a:r>
              <a:rPr lang="ru-RU" sz="2000" b="1" i="1" dirty="0"/>
              <a:t>Бихевиоризм</a:t>
            </a:r>
          </a:p>
          <a:p>
            <a:pPr lvl="1"/>
            <a:r>
              <a:rPr lang="ru-RU" sz="2000" b="1" i="1" dirty="0"/>
              <a:t>Диалектический материализм </a:t>
            </a:r>
          </a:p>
          <a:p>
            <a:pPr lvl="1"/>
            <a:r>
              <a:rPr lang="ru-RU" sz="2000" b="1" i="1" dirty="0"/>
              <a:t>Религиозная философия и др.</a:t>
            </a:r>
            <a:endParaRPr lang="ru-RU" sz="2000" dirty="0"/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0DA531F9-2B80-4579-9CAD-A1025DC6D70D}"/>
              </a:ext>
            </a:extLst>
          </p:cNvPr>
          <p:cNvSpPr/>
          <p:nvPr/>
        </p:nvSpPr>
        <p:spPr>
          <a:xfrm>
            <a:off x="5652120" y="4725144"/>
            <a:ext cx="2362714" cy="51298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ysClr val="windowText" lastClr="000000"/>
                  </a:solidFill>
                </a:ln>
              </a:rPr>
              <a:t>? В чем различие </a:t>
            </a:r>
          </a:p>
        </p:txBody>
      </p:sp>
    </p:spTree>
    <p:extLst>
      <p:ext uri="{BB962C8B-B14F-4D97-AF65-F5344CB8AC3E}">
        <p14:creationId xmlns:p14="http://schemas.microsoft.com/office/powerpoint/2010/main" val="3161684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8919"/>
            <a:ext cx="7992887" cy="558452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Arial Black" panose="020B0A04020102020204" pitchFamily="34" charset="0"/>
              </a:rPr>
              <a:t>Наиболее используемые педагогами и психологами философские направления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8897" y="942797"/>
            <a:ext cx="7791535" cy="3062267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lvl="1" indent="0">
              <a:buNone/>
            </a:pPr>
            <a:endParaRPr lang="ru-RU" sz="2000" b="1" i="1" dirty="0"/>
          </a:p>
          <a:p>
            <a:pPr marL="457200" lvl="1" indent="0">
              <a:buNone/>
            </a:pPr>
            <a:r>
              <a:rPr lang="ru-RU" b="1" i="1" dirty="0"/>
              <a:t>Экзистенциализм (философия существования):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ru-RU" b="1" i="1" dirty="0"/>
              <a:t> </a:t>
            </a:r>
            <a:r>
              <a:rPr lang="ru-RU" i="1" dirty="0"/>
              <a:t>Основной тезис «Человек есть то, что он сам из себя сделает».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ru-RU" i="1" dirty="0"/>
              <a:t>Основное понятие — «существование» (экзистенция) - индивидуальное бытие человека.</a:t>
            </a:r>
            <a:r>
              <a:rPr lang="ru-RU" dirty="0"/>
              <a:t> В человеке изначально заложены </a:t>
            </a:r>
            <a:r>
              <a:rPr lang="ru-RU" i="1" dirty="0"/>
              <a:t>основные способности — к познанию, творчеству и нравственному поведению, р</a:t>
            </a:r>
            <a:r>
              <a:rPr lang="ru-RU" dirty="0"/>
              <a:t>еализация способностей зависит от него самого, а не от внешних </a:t>
            </a:r>
            <a:r>
              <a:rPr lang="ru-RU" i="1" dirty="0"/>
              <a:t> условий. </a:t>
            </a:r>
          </a:p>
          <a:p>
            <a:pPr marL="457200" lvl="1" indent="0">
              <a:spcBef>
                <a:spcPts val="0"/>
              </a:spcBef>
              <a:buNone/>
            </a:pPr>
            <a:endParaRPr lang="ru-RU" dirty="0"/>
          </a:p>
          <a:p>
            <a:pPr marL="457200" lvl="1" indent="0">
              <a:spcBef>
                <a:spcPts val="0"/>
              </a:spcBef>
              <a:buNone/>
            </a:pPr>
            <a:r>
              <a:rPr lang="ru-RU" dirty="0"/>
              <a:t>Цель образования – научить творить себя как личность. В центре педагогической системы – индивидуализация образования</a:t>
            </a:r>
            <a:endParaRPr lang="ru-RU" b="1" i="1" dirty="0"/>
          </a:p>
          <a:p>
            <a:endParaRPr lang="ru-RU" sz="2600" b="1" i="1" dirty="0"/>
          </a:p>
          <a:p>
            <a:pPr marL="0" indent="0">
              <a:buNone/>
            </a:pPr>
            <a:r>
              <a:rPr lang="ru-RU" sz="2600" b="1" i="1" dirty="0"/>
              <a:t>	</a:t>
            </a:r>
          </a:p>
          <a:p>
            <a:pPr marL="0" indent="0">
              <a:buNone/>
            </a:pPr>
            <a:endParaRPr lang="ru-RU" sz="2600" b="1" i="1" dirty="0"/>
          </a:p>
          <a:p>
            <a:pPr marL="0" indent="0">
              <a:buNone/>
            </a:pPr>
            <a:r>
              <a:rPr lang="ru-RU" sz="2600" b="1" i="1" dirty="0"/>
              <a:t>	</a:t>
            </a:r>
            <a:endParaRPr lang="ru-RU" sz="3600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376287EF-2B7B-44C7-9495-2416EABA91F6}"/>
              </a:ext>
            </a:extLst>
          </p:cNvPr>
          <p:cNvSpPr/>
          <p:nvPr/>
        </p:nvSpPr>
        <p:spPr>
          <a:xfrm>
            <a:off x="4975021" y="4449029"/>
            <a:ext cx="3096343" cy="219886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М.Хайдегер</a:t>
            </a:r>
            <a:r>
              <a:rPr lang="ru-RU" dirty="0">
                <a:solidFill>
                  <a:schemeClr val="tx1"/>
                </a:solidFill>
              </a:rPr>
              <a:t> (Германия), </a:t>
            </a:r>
          </a:p>
          <a:p>
            <a:pPr algn="ctr"/>
            <a:r>
              <a:rPr lang="ru-RU" dirty="0" err="1">
                <a:solidFill>
                  <a:schemeClr val="tx1"/>
                </a:solidFill>
              </a:rPr>
              <a:t>Ж.Сарт</a:t>
            </a:r>
            <a:r>
              <a:rPr lang="ru-RU" dirty="0">
                <a:solidFill>
                  <a:schemeClr val="tx1"/>
                </a:solidFill>
              </a:rPr>
              <a:t> (Франция), </a:t>
            </a:r>
            <a:r>
              <a:rPr lang="ru-RU" dirty="0" err="1">
                <a:solidFill>
                  <a:schemeClr val="tx1"/>
                </a:solidFill>
              </a:rPr>
              <a:t>П.Тилих</a:t>
            </a:r>
            <a:r>
              <a:rPr lang="ru-RU" dirty="0">
                <a:solidFill>
                  <a:schemeClr val="tx1"/>
                </a:solidFill>
              </a:rPr>
              <a:t> (США), </a:t>
            </a:r>
            <a:r>
              <a:rPr lang="ru-RU" dirty="0" err="1">
                <a:solidFill>
                  <a:schemeClr val="tx1"/>
                </a:solidFill>
              </a:rPr>
              <a:t>Н.Бердяев</a:t>
            </a:r>
            <a:r>
              <a:rPr lang="ru-RU" dirty="0">
                <a:solidFill>
                  <a:schemeClr val="tx1"/>
                </a:solidFill>
              </a:rPr>
              <a:t> (Россия) 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F5DD17-FCF6-4F8F-8941-A497A9DBE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97" y="4367928"/>
            <a:ext cx="3570758" cy="229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13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308" y="39571"/>
            <a:ext cx="7992887" cy="558452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Arial Black" panose="020B0A04020102020204" pitchFamily="34" charset="0"/>
              </a:rPr>
              <a:t>Наиболее используемые педагогами и психологами философские направления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1580" y="725312"/>
            <a:ext cx="7560840" cy="2703688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r>
              <a:rPr lang="ru-RU" sz="1600" b="1" dirty="0"/>
              <a:t>ФИЛОСОФИЯ ПРАГМАТИЗМА </a:t>
            </a:r>
          </a:p>
          <a:p>
            <a:pPr marL="0" indent="0">
              <a:buNone/>
            </a:pPr>
            <a:r>
              <a:rPr lang="ru-RU" sz="1400" dirty="0"/>
              <a:t>Основной тезис: «Школа — инструмент жизни». </a:t>
            </a:r>
          </a:p>
          <a:p>
            <a:pPr marL="0" indent="0">
              <a:buNone/>
            </a:pPr>
            <a:r>
              <a:rPr lang="ru-RU" sz="1400" dirty="0"/>
              <a:t>Основные понятия — «опыт, дело», знание служит развитию способностей человека,  если получено в процессе практической деятельности. Школа же должна готовить ребенка к жизни в обществе и использовать практические методы, дающие ребенку возможность проявить свою активность. </a:t>
            </a:r>
          </a:p>
          <a:p>
            <a:pPr marL="0" indent="0">
              <a:buNone/>
            </a:pPr>
            <a:r>
              <a:rPr lang="ru-RU" sz="1400" dirty="0"/>
              <a:t>Идея о природной, генетической уникальности каждого человека. </a:t>
            </a:r>
          </a:p>
          <a:p>
            <a:pPr marL="0" indent="0">
              <a:buNone/>
            </a:pPr>
            <a:r>
              <a:rPr lang="ru-RU" sz="1400" dirty="0"/>
              <a:t>Задача образования - развитие всех врожденных способностей человек (не путем получения систематических знаний, а упражнениями на проявление и усовершенствование способностей). </a:t>
            </a: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09DA8667-1B2B-45E8-88E6-A8FDDD367184}"/>
              </a:ext>
            </a:extLst>
          </p:cNvPr>
          <p:cNvSpPr/>
          <p:nvPr/>
        </p:nvSpPr>
        <p:spPr>
          <a:xfrm>
            <a:off x="134078" y="3509814"/>
            <a:ext cx="4536503" cy="112830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Чарлз Сандерс Пирс</a:t>
            </a:r>
            <a:r>
              <a:rPr lang="ru-RU" sz="1400" b="1" dirty="0"/>
              <a:t>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(1839-1914) , Уильям Джемс (1862-1910) Дж</a:t>
            </a:r>
            <a:r>
              <a:rPr lang="ru-RU" sz="1400" b="1" dirty="0">
                <a:solidFill>
                  <a:schemeClr val="tx1"/>
                </a:solidFill>
              </a:rPr>
              <a:t>. Дью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 (1859-1952) 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7C90B94-DEFA-45AF-BB4F-8DBEBBFBE36B}"/>
              </a:ext>
            </a:extLst>
          </p:cNvPr>
          <p:cNvSpPr/>
          <p:nvPr/>
        </p:nvSpPr>
        <p:spPr>
          <a:xfrm>
            <a:off x="422110" y="5162215"/>
            <a:ext cx="3974638" cy="13293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Познание —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инструмент приспособления человека к окружающей среде, природной и социальной. Истинность теории в ее практической целесообразности. Практическая целесообразность - критерий истинности и моральности</a:t>
            </a:r>
            <a:endParaRPr lang="ru-RU" sz="1400" dirty="0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7D0C9437-B8DB-4FD2-8C3D-E961A98A6596}"/>
              </a:ext>
            </a:extLst>
          </p:cNvPr>
          <p:cNvSpPr/>
          <p:nvPr/>
        </p:nvSpPr>
        <p:spPr>
          <a:xfrm>
            <a:off x="1475656" y="4739326"/>
            <a:ext cx="1728192" cy="2786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6928E37A-E1DD-4810-B684-36084765B8AA}"/>
              </a:ext>
            </a:extLst>
          </p:cNvPr>
          <p:cNvSpPr/>
          <p:nvPr/>
        </p:nvSpPr>
        <p:spPr>
          <a:xfrm>
            <a:off x="4860032" y="3755214"/>
            <a:ext cx="3645834" cy="27363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 err="1">
                <a:solidFill>
                  <a:schemeClr val="tx1"/>
                </a:solidFill>
              </a:rPr>
              <a:t>Педоцентризм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Дж. Дьюи: ребенок — это солнце, вокруг которого вращаются все планеты — содержание и средства образования, сами педагоги</a:t>
            </a:r>
          </a:p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Организация учебного процесса, при которой «личность ребёнка имеет наибольшую возможность проявить себя», — игры, беседы и др. занятия по центрам интересов детей; задача учителя лишь направлять деятельность учащихся.</a:t>
            </a:r>
            <a:endParaRPr lang="ru-RU" sz="14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646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6864" cy="153415"/>
          </a:xfrm>
        </p:spPr>
        <p:txBody>
          <a:bodyPr>
            <a:noAutofit/>
          </a:bodyPr>
          <a:lstStyle/>
          <a:p>
            <a:r>
              <a:rPr lang="ru-RU" sz="1800" dirty="0">
                <a:latin typeface="Arial Black" panose="020B0A04020102020204" pitchFamily="34" charset="0"/>
              </a:rPr>
              <a:t>Наиболее используемые педагогами и психологами философские направления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908720"/>
            <a:ext cx="6984776" cy="2736304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b="1" dirty="0">
                <a:latin typeface="Arial Black" panose="020B0A04020102020204" pitchFamily="34" charset="0"/>
              </a:rPr>
              <a:t>Бихевиоризм</a:t>
            </a:r>
          </a:p>
          <a:p>
            <a:r>
              <a:rPr lang="ru-RU" sz="1500" b="1" dirty="0"/>
              <a:t>Ведущий тезис : «Основные проблемы, с которыми встречается мир сегодня, могут быть решены только при условии улучшения человеческого поведения».</a:t>
            </a:r>
          </a:p>
          <a:p>
            <a:r>
              <a:rPr lang="ru-RU" sz="1500" b="1" dirty="0"/>
              <a:t> Основные понятия — «стимул» и «реакция». Поведение человека определяется внешними стимулами (социальная среда). </a:t>
            </a:r>
          </a:p>
          <a:p>
            <a:r>
              <a:rPr lang="ru-RU" sz="1500" b="1" dirty="0"/>
              <a:t>Главное — организация внешних условий воспитания и обучения, а не внутренние факторы становления человека. </a:t>
            </a:r>
          </a:p>
          <a:p>
            <a:r>
              <a:rPr lang="ru-RU" sz="1500" b="1" dirty="0"/>
              <a:t>Современный бихевиоризм (</a:t>
            </a:r>
            <a:r>
              <a:rPr lang="ru-RU" sz="1500" b="1" dirty="0" err="1"/>
              <a:t>необихевиоризм</a:t>
            </a:r>
            <a:r>
              <a:rPr lang="ru-RU" sz="1500" b="1" dirty="0"/>
              <a:t>): способность человека воздействовать на социальную среду и контролировать собственное поведение</a:t>
            </a:r>
            <a:endParaRPr lang="ru-RU" sz="1500" b="1" dirty="0">
              <a:ln>
                <a:solidFill>
                  <a:sysClr val="windowText" lastClr="000000"/>
                </a:solidFill>
              </a:ln>
            </a:endParaRP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0DA531F9-2B80-4579-9CAD-A1025DC6D70D}"/>
              </a:ext>
            </a:extLst>
          </p:cNvPr>
          <p:cNvSpPr/>
          <p:nvPr/>
        </p:nvSpPr>
        <p:spPr>
          <a:xfrm>
            <a:off x="5004048" y="4139681"/>
            <a:ext cx="3528392" cy="214933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Идеи бихевиоризма лежат в основе некоторых теорий организации воспитывающей среды, программированного обучения и др.</a:t>
            </a:r>
          </a:p>
          <a:p>
            <a:pPr algn="ctr"/>
            <a:endParaRPr lang="ru-RU" sz="12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F30272-7FBD-4A72-A1D1-6592BBB95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041944"/>
            <a:ext cx="3173287" cy="223074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0978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308" y="91933"/>
            <a:ext cx="7992887" cy="558452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Arial Black" panose="020B0A04020102020204" pitchFamily="34" charset="0"/>
              </a:rPr>
              <a:t>Наиболее используемые педагогами и психологами философские направления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2442" y="1362812"/>
            <a:ext cx="7759116" cy="4153220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lvl="1" indent="0">
              <a:buNone/>
            </a:pPr>
            <a:r>
              <a:rPr lang="ru-RU" sz="1400" dirty="0">
                <a:latin typeface="+mj-lt"/>
              </a:rPr>
              <a:t> </a:t>
            </a:r>
          </a:p>
          <a:p>
            <a:pPr marL="457200" lvl="1" indent="0">
              <a:buNone/>
            </a:pPr>
            <a:r>
              <a:rPr lang="ru-RU" sz="14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Позитивизм, неопозитивизм. 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Истинно только то, что получено с помощью количественных методов. К наукам относятся только математика и естествознание, все остальное – к области мифологии. Предпочтение методам познания, а не содержанию. Главное не знания, а методы их приобретения.</a:t>
            </a:r>
          </a:p>
          <a:p>
            <a:pPr marL="457200" lvl="1" indent="0">
              <a:buNone/>
            </a:pPr>
            <a:endParaRPr lang="ru-RU" sz="1400" b="1" i="1" dirty="0">
              <a:latin typeface="+mj-lt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ru-RU" sz="14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Неотомизм.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 Разделение мира на материальный (изучаемый, но непостижимый наукой) и духовный (мир Бога). Религия – ведущий фактор воспитания поколений. Направленность на развитие «</a:t>
            </a:r>
            <a:r>
              <a:rPr lang="ru-RU" sz="1400" b="1" dirty="0" err="1">
                <a:latin typeface="+mj-lt"/>
                <a:cs typeface="Times New Roman" panose="02020603050405020304" pitchFamily="18" charset="0"/>
              </a:rPr>
              <a:t>досознательного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» в противовес изменений рациональности. (От Фомы Аквинского, </a:t>
            </a:r>
            <a:r>
              <a:rPr lang="ru-RU" sz="1400" b="1" dirty="0" err="1">
                <a:latin typeface="+mj-lt"/>
                <a:cs typeface="Times New Roman" panose="02020603050405020304" pitchFamily="18" charset="0"/>
              </a:rPr>
              <a:t>Ж.Маритена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 (Франция), </a:t>
            </a:r>
            <a:r>
              <a:rPr lang="ru-RU" sz="1400" b="1" dirty="0" err="1">
                <a:latin typeface="+mj-lt"/>
                <a:cs typeface="Times New Roman" panose="02020603050405020304" pitchFamily="18" charset="0"/>
              </a:rPr>
              <a:t>М.Адлера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 (США) до исследований современных ученых).</a:t>
            </a:r>
          </a:p>
          <a:p>
            <a:pPr marL="457200" lvl="1" indent="0">
              <a:buNone/>
            </a:pPr>
            <a:endParaRPr lang="ru-RU" sz="1400" b="1" i="1" dirty="0"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14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Религиозная философия 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Основной тезис в образовании: «Воспитание — подготовка к вечной жизни». Основное понятие: духовность. В человеке наряду с психофизическими и социальными качествами признается существование духовного начала, в котором проявляется связь человека с Богом.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1400" b="1" dirty="0">
                <a:latin typeface="+mj-lt"/>
                <a:cs typeface="Times New Roman" panose="02020603050405020304" pitchFamily="18" charset="0"/>
              </a:rPr>
              <a:t>Главной задачей образования считается развитие «внутреннего в человеке», становление его как духовного существа, а потому воспитанию отдается приоритет перед обучением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.</a:t>
            </a:r>
            <a:endParaRPr lang="ru-RU" sz="3600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376287EF-2B7B-44C7-9495-2416EABA91F6}"/>
              </a:ext>
            </a:extLst>
          </p:cNvPr>
          <p:cNvSpPr/>
          <p:nvPr/>
        </p:nvSpPr>
        <p:spPr>
          <a:xfrm>
            <a:off x="5508104" y="548680"/>
            <a:ext cx="3496272" cy="43204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solidFill>
                  <a:schemeClr val="tx1"/>
                </a:solidFill>
              </a:rPr>
              <a:t>	</a:t>
            </a:r>
            <a:r>
              <a:rPr lang="ru-RU" sz="1200" b="1" dirty="0">
                <a:solidFill>
                  <a:schemeClr val="tx1"/>
                </a:solidFill>
              </a:rPr>
              <a:t>Дж. </a:t>
            </a:r>
            <a:r>
              <a:rPr lang="ru-RU" sz="1200" b="1" dirty="0" err="1">
                <a:solidFill>
                  <a:schemeClr val="tx1"/>
                </a:solidFill>
              </a:rPr>
              <a:t>Конант</a:t>
            </a:r>
            <a:r>
              <a:rPr lang="ru-RU" sz="1200" b="1" dirty="0">
                <a:solidFill>
                  <a:schemeClr val="tx1"/>
                </a:solidFill>
              </a:rPr>
              <a:t> (США)</a:t>
            </a:r>
            <a:endParaRPr lang="ru-RU" sz="12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66C4E250-CB9A-44F5-99CC-71FA4D513739}"/>
              </a:ext>
            </a:extLst>
          </p:cNvPr>
          <p:cNvSpPr/>
          <p:nvPr/>
        </p:nvSpPr>
        <p:spPr>
          <a:xfrm>
            <a:off x="5004048" y="6237312"/>
            <a:ext cx="3496272" cy="43204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solidFill>
                  <a:schemeClr val="tx1"/>
                </a:solidFill>
              </a:rPr>
              <a:t>	</a:t>
            </a:r>
            <a:r>
              <a:rPr lang="ru-RU" sz="1400" i="1" dirty="0">
                <a:solidFill>
                  <a:schemeClr val="tx1"/>
                </a:solidFill>
              </a:rPr>
              <a:t>? </a:t>
            </a:r>
            <a:r>
              <a:rPr lang="ru-RU" sz="1400" dirty="0">
                <a:solidFill>
                  <a:schemeClr val="tx1"/>
                </a:solidFill>
              </a:rPr>
              <a:t>экзистенциализм</a:t>
            </a:r>
            <a:endParaRPr lang="ru-RU" sz="1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24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8919"/>
            <a:ext cx="7992887" cy="558452"/>
          </a:xfrm>
        </p:spPr>
        <p:txBody>
          <a:bodyPr>
            <a:noAutofit/>
          </a:bodyPr>
          <a:lstStyle/>
          <a:p>
            <a:r>
              <a:rPr lang="ru-RU" sz="1800" dirty="0">
                <a:latin typeface="Arial Black" panose="020B0A04020102020204" pitchFamily="34" charset="0"/>
              </a:rPr>
              <a:t>Наиболее используемые педагогами и психологами философские направления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196752"/>
            <a:ext cx="7272808" cy="3744415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2800" b="1" dirty="0">
                <a:latin typeface="Arial Black" panose="020B0A04020102020204" pitchFamily="34" charset="0"/>
              </a:rPr>
              <a:t>Диалектический материализм </a:t>
            </a:r>
          </a:p>
          <a:p>
            <a:pPr marL="342900" lvl="1" indent="0">
              <a:buNone/>
            </a:pPr>
            <a:endParaRPr lang="ru-RU" sz="1500" b="1" dirty="0"/>
          </a:p>
          <a:p>
            <a:pPr marL="342900" lvl="1" indent="0">
              <a:buNone/>
            </a:pPr>
            <a:r>
              <a:rPr lang="ru-RU" sz="1500" b="1" dirty="0"/>
              <a:t>Материя первична, а сознание вторично. Ее развитие детерминировано внешними обстоятельствами и природной организацией человека. материя — единственная основа мира; мышление —неотъемлемое свойство материи; движение и развитие мира   результат преодоления его внутренних </a:t>
            </a:r>
          </a:p>
          <a:p>
            <a:pPr marL="342900" lvl="1" indent="0">
              <a:buNone/>
            </a:pPr>
            <a:r>
              <a:rPr lang="ru-RU" sz="1500" b="1" dirty="0"/>
              <a:t>противоречий.</a:t>
            </a:r>
          </a:p>
          <a:p>
            <a:pPr marL="342900" lvl="1" indent="0">
              <a:buNone/>
            </a:pPr>
            <a:r>
              <a:rPr lang="ru-RU" sz="1500" b="1" dirty="0"/>
              <a:t>Явления объективного мира и сознания причинно-обусловлены. </a:t>
            </a:r>
          </a:p>
          <a:p>
            <a:pPr marL="342900" lvl="1" indent="0">
              <a:buNone/>
            </a:pPr>
            <a:r>
              <a:rPr lang="ru-RU" sz="1500" b="1" dirty="0"/>
              <a:t>Все находится в состоянии движения и изменения. </a:t>
            </a:r>
          </a:p>
          <a:p>
            <a:pPr marL="342900" lvl="1" indent="0">
              <a:buNone/>
            </a:pPr>
            <a:r>
              <a:rPr lang="ru-RU" sz="1500" b="1" dirty="0"/>
              <a:t>Личность - объект и субъект общественных отношений. </a:t>
            </a:r>
          </a:p>
          <a:p>
            <a:pPr marL="342900" lvl="1" indent="0">
              <a:buNone/>
            </a:pPr>
            <a:r>
              <a:rPr lang="ru-RU" sz="1500" b="1" dirty="0"/>
              <a:t>Ведущая роль в развитии личности - воспитание. </a:t>
            </a:r>
          </a:p>
          <a:p>
            <a:pPr marL="342900" lvl="1" indent="0">
              <a:buNone/>
            </a:pPr>
            <a:r>
              <a:rPr lang="ru-RU" sz="1500" b="1" dirty="0"/>
              <a:t>Законы диалектики: переход количественных изменений в качественные; единство и борьба противоположностей, отрицания </a:t>
            </a:r>
            <a:r>
              <a:rPr lang="ru-RU" sz="1500" b="1" dirty="0" err="1"/>
              <a:t>отрицания</a:t>
            </a:r>
            <a:r>
              <a:rPr lang="ru-RU" sz="1500" b="1" dirty="0"/>
              <a:t>.</a:t>
            </a:r>
            <a:endParaRPr lang="ru-RU" sz="1500" b="1" i="1" dirty="0"/>
          </a:p>
          <a:p>
            <a:pPr marL="0" indent="0">
              <a:buNone/>
            </a:pPr>
            <a:endParaRPr lang="ru-RU" sz="2600" b="1" i="1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376287EF-2B7B-44C7-9495-2416EABA91F6}"/>
              </a:ext>
            </a:extLst>
          </p:cNvPr>
          <p:cNvSpPr/>
          <p:nvPr/>
        </p:nvSpPr>
        <p:spPr>
          <a:xfrm>
            <a:off x="1034593" y="5434848"/>
            <a:ext cx="3444266" cy="96929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К. Маркс, </a:t>
            </a:r>
            <a:r>
              <a:rPr lang="ru-RU" sz="1200" b="1" dirty="0" err="1">
                <a:solidFill>
                  <a:schemeClr val="tx1"/>
                </a:solidFill>
              </a:rPr>
              <a:t>Ф.Энгельс</a:t>
            </a:r>
            <a:r>
              <a:rPr lang="ru-RU" sz="1200" b="1" dirty="0">
                <a:solidFill>
                  <a:schemeClr val="tx1"/>
                </a:solidFill>
              </a:rPr>
              <a:t> (Германия),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советская педагогическая наука</a:t>
            </a:r>
            <a:r>
              <a:rPr lang="ru-RU" sz="1200" b="1" i="1" dirty="0">
                <a:solidFill>
                  <a:schemeClr val="tx1"/>
                </a:solidFill>
              </a:rPr>
              <a:t>	</a:t>
            </a:r>
            <a:endParaRPr lang="ru-RU" sz="12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8A8F33-999A-4861-856C-86E3C8BFA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607" y="5157192"/>
            <a:ext cx="2771800" cy="241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25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9"/>
            <a:ext cx="8147247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be-BY" sz="1800" b="1" dirty="0">
                <a:latin typeface="Arial Black" panose="020B0A04020102020204" pitchFamily="34" charset="0"/>
              </a:rPr>
              <a:t>Общенаучный уровень / </a:t>
            </a:r>
            <a:r>
              <a:rPr lang="be-BY" sz="1800" b="1" i="1" dirty="0">
                <a:latin typeface="Arial Black" panose="020B0A04020102020204" pitchFamily="34" charset="0"/>
              </a:rPr>
              <a:t>Общенаучная методология </a:t>
            </a:r>
            <a:r>
              <a:rPr lang="be-BY" sz="1800" b="1" dirty="0">
                <a:latin typeface="Arial Black" panose="020B0A04020102020204" pitchFamily="34" charset="0"/>
              </a:rPr>
              <a:t>– </a:t>
            </a:r>
            <a:br>
              <a:rPr lang="be-BY" sz="1800" b="1" dirty="0">
                <a:latin typeface="Arial Black" panose="020B0A04020102020204" pitchFamily="34" charset="0"/>
              </a:rPr>
            </a:br>
            <a:r>
              <a:rPr lang="be-BY" sz="1800" b="1" dirty="0"/>
              <a:t>	</a:t>
            </a:r>
            <a:r>
              <a:rPr lang="ru-RU" sz="1800" b="1" dirty="0"/>
              <a:t>теоретические положения, методы, применяемые во всех или большинстве наук</a:t>
            </a:r>
            <a:br>
              <a:rPr lang="be-BY" sz="1800" b="1" dirty="0"/>
            </a:b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2797" y="1412776"/>
            <a:ext cx="8579296" cy="5256584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/>
              <a:t>кибернетика </a:t>
            </a:r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r>
              <a:rPr lang="ru-RU" sz="2600" dirty="0"/>
              <a:t>синергетика</a:t>
            </a:r>
            <a:endParaRPr lang="ru-RU" sz="36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Логика</a:t>
            </a:r>
          </a:p>
          <a:p>
            <a:pPr marL="0" indent="0">
              <a:buNone/>
            </a:pPr>
            <a:r>
              <a:rPr lang="ru-RU" sz="2400" dirty="0"/>
              <a:t>Теория систем </a:t>
            </a:r>
          </a:p>
          <a:p>
            <a:pPr marL="0" indent="0">
              <a:buNone/>
            </a:pPr>
            <a:r>
              <a:rPr lang="ru-RU" sz="2400" i="1" dirty="0">
                <a:solidFill>
                  <a:schemeClr val="accent4">
                    <a:lumMod val="50000"/>
                  </a:schemeClr>
                </a:solidFill>
              </a:rPr>
              <a:t>	</a:t>
            </a:r>
          </a:p>
          <a:p>
            <a:pPr marL="0" indent="0">
              <a:buNone/>
            </a:pPr>
            <a:endParaRPr lang="ru-RU" sz="24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0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000" b="1" i="1" dirty="0">
                <a:solidFill>
                  <a:srgbClr val="C00000"/>
                </a:solidFill>
              </a:rPr>
              <a:t>	Системный подход</a:t>
            </a:r>
            <a:r>
              <a:rPr lang="ru-RU" sz="2000" i="1" dirty="0">
                <a:solidFill>
                  <a:srgbClr val="C00000"/>
                </a:solidFill>
              </a:rPr>
              <a:t> ориентирует исследователя и практика рассматривать явления и объекты как системы, имеющие определенное строение и законы функционирования </a:t>
            </a:r>
          </a:p>
          <a:p>
            <a:endParaRPr lang="ru-RU" sz="3600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4F40E84F-965C-4B6A-9313-4468670B1DF8}"/>
              </a:ext>
            </a:extLst>
          </p:cNvPr>
          <p:cNvSpPr/>
          <p:nvPr/>
        </p:nvSpPr>
        <p:spPr>
          <a:xfrm>
            <a:off x="3131839" y="1052736"/>
            <a:ext cx="5472607" cy="108795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solidFill>
                  <a:schemeClr val="tx1"/>
                </a:solidFill>
              </a:rPr>
              <a:t>	</a:t>
            </a:r>
            <a:r>
              <a:rPr lang="ru-RU" sz="1600" dirty="0">
                <a:solidFill>
                  <a:schemeClr val="tx1"/>
                </a:solidFill>
              </a:rPr>
              <a:t>Наука об общих закономерностях процессов управления и связи в организованных системах: в машинах, живых организмах и в обществе</a:t>
            </a:r>
            <a:endParaRPr lang="ru-RU" sz="16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9316735A-953E-4D08-AAAD-64174811C188}"/>
              </a:ext>
            </a:extLst>
          </p:cNvPr>
          <p:cNvSpPr/>
          <p:nvPr/>
        </p:nvSpPr>
        <p:spPr>
          <a:xfrm>
            <a:off x="3275856" y="2140692"/>
            <a:ext cx="5664426" cy="122413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solidFill>
                  <a:schemeClr val="tx1"/>
                </a:solidFill>
              </a:rPr>
              <a:t>	</a:t>
            </a:r>
            <a:r>
              <a:rPr lang="ru-RU" sz="1600" dirty="0">
                <a:solidFill>
                  <a:schemeClr val="tx1"/>
                </a:solidFill>
              </a:rPr>
              <a:t>междисциплинарное направление научных исследований, которое изучает образование и организацию моделей и структур в открытых системах</a:t>
            </a:r>
            <a:endParaRPr lang="ru-RU" sz="16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2C118CF-A4CC-4A3E-9A65-02E018E887FF}"/>
              </a:ext>
            </a:extLst>
          </p:cNvPr>
          <p:cNvSpPr/>
          <p:nvPr/>
        </p:nvSpPr>
        <p:spPr>
          <a:xfrm>
            <a:off x="3158022" y="3429000"/>
            <a:ext cx="5160370" cy="15043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solidFill>
                  <a:schemeClr val="tx1"/>
                </a:solidFill>
              </a:rPr>
              <a:t>	</a:t>
            </a:r>
            <a:r>
              <a:rPr lang="ru-RU" sz="1400" dirty="0">
                <a:solidFill>
                  <a:schemeClr val="tx1"/>
                </a:solidFill>
              </a:rPr>
              <a:t>междисциплинарное направление научных исследований, которое изучает закономерности и принципы, лежащие в основе процессов самоорганизации в системах разной природы: физических, химических, биологических, технических, социальных и д</a:t>
            </a:r>
            <a:endParaRPr lang="ru-RU" sz="1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7"/>
            <a:ext cx="8136903" cy="50405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Методологические подходы в педагогике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7704856" cy="5616624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ts val="1400"/>
              </a:lnSpc>
            </a:pPr>
            <a:endParaRPr lang="ru-RU" sz="1400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>
              <a:lnSpc>
                <a:spcPts val="1400"/>
              </a:lnSpc>
            </a:pPr>
            <a:r>
              <a:rPr lang="ru-RU" sz="14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Системный  (</a:t>
            </a:r>
            <a:r>
              <a:rPr lang="ru-RU" sz="1400" b="1" i="1" dirty="0">
                <a:solidFill>
                  <a:srgbClr val="C00000"/>
                </a:solidFill>
              </a:rPr>
              <a:t>явления и объекты педагогической деятельности рассматриваются как системы, имеющие определенное строение и законы функционирования)</a:t>
            </a:r>
          </a:p>
          <a:p>
            <a:pPr>
              <a:lnSpc>
                <a:spcPts val="1400"/>
              </a:lnSpc>
            </a:pPr>
            <a:r>
              <a:rPr lang="ru-RU" sz="14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Деятельностный -</a:t>
            </a:r>
            <a:r>
              <a:rPr lang="ru-RU" sz="1400" b="1" i="1" dirty="0">
                <a:solidFill>
                  <a:srgbClr val="C00000"/>
                </a:solidFill>
              </a:rPr>
              <a:t> </a:t>
            </a:r>
            <a:r>
              <a:rPr lang="ru-RU" sz="1400" b="1" dirty="0">
                <a:solidFill>
                  <a:srgbClr val="C00000"/>
                </a:solidFill>
              </a:rPr>
              <a:t>рассмотрение исследуемого объекта в рамках деятельности, ее генезиса, эволюции, развития</a:t>
            </a:r>
            <a:r>
              <a:rPr lang="ru-RU" sz="1400" b="1" i="1" dirty="0">
                <a:solidFill>
                  <a:srgbClr val="C00000"/>
                </a:solidFill>
              </a:rPr>
              <a:t>; </a:t>
            </a:r>
          </a:p>
          <a:p>
            <a:pPr>
              <a:lnSpc>
                <a:spcPts val="1400"/>
              </a:lnSpc>
            </a:pPr>
            <a:r>
              <a:rPr lang="ru-RU" sz="14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Системно-деятельностный</a:t>
            </a:r>
          </a:p>
          <a:p>
            <a:r>
              <a:rPr lang="ru-RU" sz="1400" b="1" i="1" dirty="0">
                <a:latin typeface="Arial Black" panose="020B0A04020102020204" pitchFamily="34" charset="0"/>
              </a:rPr>
              <a:t>Личностный</a:t>
            </a:r>
            <a:r>
              <a:rPr lang="ru-RU" sz="1400" b="1" i="1" dirty="0"/>
              <a:t> - </a:t>
            </a:r>
            <a:r>
              <a:rPr lang="ru-RU" sz="1400" b="1" dirty="0"/>
              <a:t>представления о социальной, деятельной и творческой сущности человека как личности, ориентация на личность при конструировании и осуществлении педагогического процесса</a:t>
            </a:r>
          </a:p>
          <a:p>
            <a:pPr>
              <a:lnSpc>
                <a:spcPts val="1400"/>
              </a:lnSpc>
            </a:pPr>
            <a:r>
              <a:rPr lang="ru-RU" sz="1400" b="1" i="1" dirty="0" err="1">
                <a:latin typeface="Arial Black" panose="020B0A04020102020204" pitchFamily="34" charset="0"/>
              </a:rPr>
              <a:t>Полисубъектный</a:t>
            </a:r>
            <a:r>
              <a:rPr lang="ru-RU" sz="1400" b="1" i="1" dirty="0">
                <a:latin typeface="Arial Black" panose="020B0A04020102020204" pitchFamily="34" charset="0"/>
              </a:rPr>
              <a:t> (диалогический) </a:t>
            </a:r>
            <a:r>
              <a:rPr lang="ru-RU" sz="1400" b="1" i="1" dirty="0"/>
              <a:t>- </a:t>
            </a:r>
            <a:r>
              <a:rPr lang="ru-RU" sz="1400" b="1" dirty="0"/>
              <a:t>сущность личности разностороннее и сложнее, чем процесс деятельности, в которую включена личность, она продукт и результат общения с окружающими людьми, носитель взаимоотношений и взаимодействий социальной группы </a:t>
            </a:r>
            <a:r>
              <a:rPr lang="ru-RU" sz="1400" b="1" i="1" dirty="0"/>
              <a:t>; </a:t>
            </a:r>
          </a:p>
          <a:p>
            <a:pPr>
              <a:lnSpc>
                <a:spcPts val="1400"/>
              </a:lnSpc>
            </a:pPr>
            <a:r>
              <a:rPr lang="ru-RU" sz="1400" b="1" i="1" dirty="0">
                <a:latin typeface="Arial Black" panose="020B0A04020102020204" pitchFamily="34" charset="0"/>
              </a:rPr>
              <a:t>Аксиологический -</a:t>
            </a:r>
            <a:r>
              <a:rPr lang="ru-RU" sz="1400" b="1" i="1" dirty="0"/>
              <a:t> </a:t>
            </a:r>
            <a:r>
              <a:rPr lang="ru-RU" sz="1400" b="1" dirty="0"/>
              <a:t>признание и реализация ценностей человеческой жизни: воспитания и обучения, педагогической деятельности, образования в целом. И</a:t>
            </a:r>
            <a:r>
              <a:rPr lang="ru-RU" sz="1400" b="1" i="1" dirty="0"/>
              <a:t>дея гармонично развитой личности</a:t>
            </a:r>
            <a:r>
              <a:rPr lang="ru-RU" sz="1400" b="1" dirty="0"/>
              <a:t>, связана с идеей справедливого общества: каждому человеку -  условия для реализации его потенциала</a:t>
            </a:r>
            <a:r>
              <a:rPr lang="ru-RU" sz="1400" b="1" i="1" dirty="0"/>
              <a:t>; </a:t>
            </a:r>
          </a:p>
          <a:p>
            <a:pPr>
              <a:lnSpc>
                <a:spcPts val="1400"/>
              </a:lnSpc>
            </a:pPr>
            <a:r>
              <a:rPr lang="ru-RU" sz="1400" b="1" i="1" dirty="0">
                <a:latin typeface="Arial Black" panose="020B0A04020102020204" pitchFamily="34" charset="0"/>
              </a:rPr>
              <a:t>Культурологический </a:t>
            </a:r>
            <a:r>
              <a:rPr lang="ru-RU" sz="1400" b="1" i="1" dirty="0"/>
              <a:t>(</a:t>
            </a:r>
            <a:r>
              <a:rPr lang="ru-RU" sz="1400" b="1" dirty="0"/>
              <a:t>освоение ребенком культуры современного общества во всех ее аспектах)</a:t>
            </a:r>
            <a:r>
              <a:rPr lang="ru-RU" sz="1400" b="1" i="1" dirty="0"/>
              <a:t>; </a:t>
            </a:r>
          </a:p>
          <a:p>
            <a:pPr>
              <a:lnSpc>
                <a:spcPts val="1400"/>
              </a:lnSpc>
            </a:pPr>
            <a:r>
              <a:rPr lang="ru-RU" sz="1400" b="1" i="1" dirty="0">
                <a:latin typeface="Arial Black" panose="020B0A04020102020204" pitchFamily="34" charset="0"/>
              </a:rPr>
              <a:t>Антропологический </a:t>
            </a:r>
            <a:r>
              <a:rPr lang="ru-RU" sz="1400" b="1" i="1" dirty="0">
                <a:cs typeface="Times New Roman" panose="02020603050405020304" pitchFamily="18" charset="0"/>
              </a:rPr>
              <a:t>– </a:t>
            </a:r>
            <a:r>
              <a:rPr lang="ru-RU" sz="1400" b="1" dirty="0">
                <a:cs typeface="Times New Roman" panose="02020603050405020304" pitchFamily="18" charset="0"/>
              </a:rPr>
              <a:t>образование как способ существования и развития личности, при котором самореализация и самоутверждение осуществляются посредством свободного выбора действий, через волевое становление, внимание, восприятие, умение справится с трудностями, препятствиями и противоречиями на основе протекания мыслительной деятельности</a:t>
            </a:r>
            <a:r>
              <a:rPr lang="ru-RU" sz="1400" b="1" i="1" dirty="0">
                <a:cs typeface="Times New Roman" panose="02020603050405020304" pitchFamily="18" charset="0"/>
              </a:rPr>
              <a:t>;   </a:t>
            </a:r>
            <a:r>
              <a:rPr lang="ru-RU" sz="1400" b="1" i="1" dirty="0"/>
              <a:t>         </a:t>
            </a:r>
          </a:p>
          <a:p>
            <a:r>
              <a:rPr lang="ru-RU" sz="1400" b="1" i="1" dirty="0" err="1">
                <a:latin typeface="Arial Black" panose="020B0A04020102020204" pitchFamily="34" charset="0"/>
              </a:rPr>
              <a:t>Этнопедагогический</a:t>
            </a:r>
            <a:r>
              <a:rPr lang="ru-RU" sz="1400" b="1" i="1" dirty="0">
                <a:latin typeface="Arial Black" panose="020B0A04020102020204" pitchFamily="34" charset="0"/>
              </a:rPr>
              <a:t> ?</a:t>
            </a:r>
            <a:endParaRPr lang="ru-RU" sz="1400" b="1" dirty="0">
              <a:latin typeface="Arial Black" panose="020B0A04020102020204" pitchFamily="34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50FFEB24-BDBE-4F97-889B-909CBAF3ED3D}"/>
              </a:ext>
            </a:extLst>
          </p:cNvPr>
          <p:cNvSpPr/>
          <p:nvPr/>
        </p:nvSpPr>
        <p:spPr>
          <a:xfrm>
            <a:off x="4530823" y="3719551"/>
            <a:ext cx="4680520" cy="44097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аксиология – учение о ценностях и ценностной структуре мира</a:t>
            </a:r>
            <a:endParaRPr lang="ru-RU" sz="1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585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2. </a:t>
            </a:r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МЕТОДЫ ПЕДАГОГИЧЕСКОГО ИССЛЕДОВАНИЯ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это способы </a:t>
            </a:r>
            <a:r>
              <a:rPr lang="ru-RU" sz="2800" dirty="0">
                <a:solidFill>
                  <a:srgbClr val="C00000"/>
                </a:solidFill>
              </a:rPr>
              <a:t>изучения педагогических явлений, получения новой информации о них </a:t>
            </a:r>
          </a:p>
        </p:txBody>
      </p:sp>
      <p:pic>
        <p:nvPicPr>
          <p:cNvPr id="5" name="Рисунок 4" descr="Исследование">
            <a:extLst>
              <a:ext uri="{FF2B5EF4-FFF2-40B4-BE49-F238E27FC236}">
                <a16:creationId xmlns:a16="http://schemas.microsoft.com/office/drawing/2014/main" id="{41D685BD-8125-49D9-A3B5-1528EB33B6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2685" y="3741039"/>
            <a:ext cx="914400" cy="914400"/>
          </a:xfrm>
          <a:prstGeom prst="rect">
            <a:avLst/>
          </a:prstGeom>
        </p:spPr>
      </p:pic>
      <p:pic>
        <p:nvPicPr>
          <p:cNvPr id="7" name="Рисунок 6" descr="Голова с шестеренками">
            <a:extLst>
              <a:ext uri="{FF2B5EF4-FFF2-40B4-BE49-F238E27FC236}">
                <a16:creationId xmlns:a16="http://schemas.microsoft.com/office/drawing/2014/main" id="{60CD74DB-45BD-4288-9D62-5371D99255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5326" y="3667302"/>
            <a:ext cx="914400" cy="914400"/>
          </a:xfrm>
          <a:prstGeom prst="rect">
            <a:avLst/>
          </a:prstGeom>
        </p:spPr>
      </p:pic>
      <p:pic>
        <p:nvPicPr>
          <p:cNvPr id="9" name="Рисунок 8" descr="Вопросы">
            <a:extLst>
              <a:ext uri="{FF2B5EF4-FFF2-40B4-BE49-F238E27FC236}">
                <a16:creationId xmlns:a16="http://schemas.microsoft.com/office/drawing/2014/main" id="{98421F66-92BA-4532-8FB9-ABF2D1D8E0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15313" y="3564600"/>
            <a:ext cx="914400" cy="914400"/>
          </a:xfrm>
          <a:prstGeom prst="rect">
            <a:avLst/>
          </a:prstGeom>
        </p:spPr>
      </p:pic>
      <p:pic>
        <p:nvPicPr>
          <p:cNvPr id="11" name="Рисунок 10" descr="Конференц-зал">
            <a:extLst>
              <a:ext uri="{FF2B5EF4-FFF2-40B4-BE49-F238E27FC236}">
                <a16:creationId xmlns:a16="http://schemas.microsoft.com/office/drawing/2014/main" id="{5497A6DC-15AD-4043-B814-E24954E564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72000" y="4730232"/>
            <a:ext cx="914400" cy="914400"/>
          </a:xfrm>
          <a:prstGeom prst="rect">
            <a:avLst/>
          </a:prstGeom>
        </p:spPr>
      </p:pic>
      <p:pic>
        <p:nvPicPr>
          <p:cNvPr id="13" name="Рисунок 12" descr="Преподаватель">
            <a:extLst>
              <a:ext uri="{FF2B5EF4-FFF2-40B4-BE49-F238E27FC236}">
                <a16:creationId xmlns:a16="http://schemas.microsoft.com/office/drawing/2014/main" id="{BD93A7DB-130D-4312-A4F1-7C8471B9E9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10697" y="3548933"/>
            <a:ext cx="914400" cy="914400"/>
          </a:xfrm>
          <a:prstGeom prst="rect">
            <a:avLst/>
          </a:prstGeom>
        </p:spPr>
      </p:pic>
      <p:pic>
        <p:nvPicPr>
          <p:cNvPr id="15" name="Рисунок 14" descr="Человек ест">
            <a:extLst>
              <a:ext uri="{FF2B5EF4-FFF2-40B4-BE49-F238E27FC236}">
                <a16:creationId xmlns:a16="http://schemas.microsoft.com/office/drawing/2014/main" id="{2EDFDC2D-828E-45B3-81BB-CDAD53A5398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48679" y="4610873"/>
            <a:ext cx="914400" cy="914400"/>
          </a:xfrm>
          <a:prstGeom prst="rect">
            <a:avLst/>
          </a:prstGeom>
        </p:spPr>
      </p:pic>
      <p:pic>
        <p:nvPicPr>
          <p:cNvPr id="17" name="Рисунок 16" descr="Мозг в голове">
            <a:extLst>
              <a:ext uri="{FF2B5EF4-FFF2-40B4-BE49-F238E27FC236}">
                <a16:creationId xmlns:a16="http://schemas.microsoft.com/office/drawing/2014/main" id="{DCF78DC5-6B62-4B25-8201-87CDE22D97E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336345" y="3647845"/>
            <a:ext cx="914400" cy="914400"/>
          </a:xfrm>
          <a:prstGeom prst="rect">
            <a:avLst/>
          </a:prstGeom>
        </p:spPr>
      </p:pic>
      <p:pic>
        <p:nvPicPr>
          <p:cNvPr id="19" name="Рисунок 18" descr="Аудитория">
            <a:extLst>
              <a:ext uri="{FF2B5EF4-FFF2-40B4-BE49-F238E27FC236}">
                <a16:creationId xmlns:a16="http://schemas.microsoft.com/office/drawing/2014/main" id="{BAFA8BAA-D939-4FDE-B863-CDF09A4DCEE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13037" y="4655439"/>
            <a:ext cx="914400" cy="914400"/>
          </a:xfrm>
          <a:prstGeom prst="rect">
            <a:avLst/>
          </a:prstGeom>
        </p:spPr>
      </p:pic>
      <p:pic>
        <p:nvPicPr>
          <p:cNvPr id="21" name="Рисунок 20" descr="Книги на полке">
            <a:extLst>
              <a:ext uri="{FF2B5EF4-FFF2-40B4-BE49-F238E27FC236}">
                <a16:creationId xmlns:a16="http://schemas.microsoft.com/office/drawing/2014/main" id="{81FEA076-008B-4922-A921-6657541C517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756706" y="352415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47148" cy="157018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Группы методов исследования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844824"/>
            <a:ext cx="6264696" cy="4104496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1800" dirty="0"/>
          </a:p>
          <a:p>
            <a:r>
              <a:rPr lang="ru-RU" sz="1800" b="1" dirty="0"/>
              <a:t>Теоретические методы</a:t>
            </a:r>
          </a:p>
          <a:p>
            <a:endParaRPr lang="ru-RU" sz="1800" b="1" dirty="0"/>
          </a:p>
          <a:p>
            <a:r>
              <a:rPr lang="ru-RU" sz="1800" b="1" dirty="0"/>
              <a:t>Эмпирические методы </a:t>
            </a:r>
          </a:p>
          <a:p>
            <a:pPr marL="0" indent="0">
              <a:buNone/>
            </a:pPr>
            <a:r>
              <a:rPr lang="ru-RU" sz="1800" b="1" dirty="0"/>
              <a:t>	(т.е. основанные на опыте, изучении фактов, на 	непосредственном наблюдении)</a:t>
            </a:r>
          </a:p>
          <a:p>
            <a:endParaRPr lang="ru-RU" sz="1800" b="1" dirty="0"/>
          </a:p>
          <a:p>
            <a:r>
              <a:rPr lang="ru-RU" sz="1800" b="1" dirty="0"/>
              <a:t>Математические и статистические методы</a:t>
            </a:r>
          </a:p>
          <a:p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43608" y="2564904"/>
            <a:ext cx="7200800" cy="3744456"/>
          </a:xfr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342900" lvl="1" indent="0">
              <a:buNone/>
            </a:pP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Понятие методологии педагогической науки.</a:t>
            </a:r>
          </a:p>
          <a:p>
            <a:pPr marL="342900" lvl="1" indent="0">
              <a:buNone/>
            </a:pP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Теоретические концепции и подходы - теоретический фундамент проведения педагогических исследований. </a:t>
            </a:r>
          </a:p>
          <a:p>
            <a:pPr marL="342900" lvl="1" indent="0">
              <a:buNone/>
            </a:pP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Методы педагогических исследований.</a:t>
            </a:r>
          </a:p>
          <a:p>
            <a:pPr marL="342900" lvl="1" indent="0">
              <a:buNone/>
            </a:pP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Педагогический эксперимент и его разновидности. </a:t>
            </a:r>
          </a:p>
          <a:p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8AF4B505-C189-43F8-8743-399CD9B2443C}"/>
              </a:ext>
            </a:extLst>
          </p:cNvPr>
          <p:cNvSpPr/>
          <p:nvPr/>
        </p:nvSpPr>
        <p:spPr>
          <a:xfrm>
            <a:off x="2337430" y="541425"/>
            <a:ext cx="4613156" cy="1613185"/>
          </a:xfrm>
          <a:prstGeom prst="ellipse">
            <a:avLst/>
          </a:prstGeom>
          <a:solidFill>
            <a:schemeClr val="accent3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Вопросы: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2.infourok.ru/uploads/ex/0d11/0003f128-46bba9da/hello_html_m7423cf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027234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491" y="404665"/>
            <a:ext cx="6571343" cy="36004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3100" dirty="0">
                <a:solidFill>
                  <a:srgbClr val="C00000"/>
                </a:solidFill>
                <a:latin typeface="Arial Black" panose="020B0A04020102020204" pitchFamily="34" charset="0"/>
              </a:rPr>
              <a:t>ЭМПИРИЧЕСКИЕ МЕТОДЫ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84783"/>
            <a:ext cx="7886700" cy="4300627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ru-RU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latin typeface="Arial Black" panose="020B0A04020102020204" pitchFamily="34" charset="0"/>
              </a:rPr>
              <a:t>Наблюдение –</a:t>
            </a:r>
            <a:r>
              <a:rPr lang="ru-RU" sz="1800" dirty="0"/>
              <a:t> организованное целенаправленное восприятие и фиксация педагогических явлений (</a:t>
            </a:r>
            <a:r>
              <a:rPr lang="be-BY" sz="1800" dirty="0"/>
              <a:t>ведутся записи –</a:t>
            </a:r>
            <a:r>
              <a:rPr lang="be-BY" sz="1800" i="1" dirty="0"/>
              <a:t>протоколы -</a:t>
            </a:r>
            <a:r>
              <a:rPr lang="be-BY" sz="1800" dirty="0"/>
              <a:t> наблюдений</a:t>
            </a:r>
            <a:r>
              <a:rPr lang="ru-RU" sz="1800" dirty="0"/>
              <a:t>)</a:t>
            </a:r>
            <a:r>
              <a:rPr lang="be-BY" sz="1800" dirty="0"/>
              <a:t>.</a:t>
            </a:r>
          </a:p>
          <a:p>
            <a:pPr>
              <a:lnSpc>
                <a:spcPct val="100000"/>
              </a:lnSpc>
            </a:pPr>
            <a:endParaRPr lang="ru-RU" sz="2400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22FE3821-F685-4FE8-9C6F-797FAD85DE90}"/>
              </a:ext>
            </a:extLst>
          </p:cNvPr>
          <p:cNvSpPr/>
          <p:nvPr/>
        </p:nvSpPr>
        <p:spPr>
          <a:xfrm>
            <a:off x="5091400" y="3250981"/>
            <a:ext cx="2088232" cy="115117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Открытое /</a:t>
            </a:r>
          </a:p>
          <a:p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скрытое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7E9D5ECE-C480-4B8C-A6F5-4259B899940F}"/>
              </a:ext>
            </a:extLst>
          </p:cNvPr>
          <p:cNvSpPr/>
          <p:nvPr/>
        </p:nvSpPr>
        <p:spPr>
          <a:xfrm>
            <a:off x="3131840" y="2623465"/>
            <a:ext cx="2736304" cy="118032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Включенное /</a:t>
            </a:r>
            <a:r>
              <a:rPr lang="ru-RU" b="1" dirty="0" err="1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невключенное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A48BA30-7108-47EE-8555-FB219B44601C}"/>
              </a:ext>
            </a:extLst>
          </p:cNvPr>
          <p:cNvSpPr/>
          <p:nvPr/>
        </p:nvSpPr>
        <p:spPr>
          <a:xfrm>
            <a:off x="592662" y="3353531"/>
            <a:ext cx="3283934" cy="153175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Непосредственное/ </a:t>
            </a:r>
          </a:p>
          <a:p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опосредованное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394A2194-CA67-49D4-B193-F736FF553B0F}"/>
              </a:ext>
            </a:extLst>
          </p:cNvPr>
          <p:cNvSpPr/>
          <p:nvPr/>
        </p:nvSpPr>
        <p:spPr>
          <a:xfrm>
            <a:off x="5004048" y="4352624"/>
            <a:ext cx="3427950" cy="115117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Непрерывное /</a:t>
            </a:r>
          </a:p>
          <a:p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дискретное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Этапы наблюдения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7747" y="1690689"/>
            <a:ext cx="7886700" cy="3775657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ru-RU" sz="2200" b="1" dirty="0">
              <a:solidFill>
                <a:srgbClr val="0070C0"/>
              </a:solidFill>
            </a:endParaRPr>
          </a:p>
          <a:p>
            <a:r>
              <a:rPr lang="ru-RU" sz="2200" b="1" dirty="0">
                <a:solidFill>
                  <a:schemeClr val="tx1"/>
                </a:solidFill>
              </a:rPr>
              <a:t>определение цели и задач наблюдения </a:t>
            </a:r>
            <a:r>
              <a:rPr lang="ru-RU" sz="2200" dirty="0">
                <a:solidFill>
                  <a:schemeClr val="tx1"/>
                </a:solidFill>
              </a:rPr>
              <a:t>(для чего наблюдать?); </a:t>
            </a:r>
          </a:p>
          <a:p>
            <a:r>
              <a:rPr lang="ru-RU" sz="2200" b="1" dirty="0">
                <a:solidFill>
                  <a:schemeClr val="tx1"/>
                </a:solidFill>
              </a:rPr>
              <a:t>выбор объекта, предмета наблюдения </a:t>
            </a:r>
            <a:r>
              <a:rPr lang="ru-RU" sz="2200" dirty="0">
                <a:solidFill>
                  <a:schemeClr val="tx1"/>
                </a:solidFill>
              </a:rPr>
              <a:t>(что наблюдать?); </a:t>
            </a:r>
          </a:p>
          <a:p>
            <a:r>
              <a:rPr lang="ru-RU" sz="2200" b="1" dirty="0">
                <a:solidFill>
                  <a:schemeClr val="tx1"/>
                </a:solidFill>
              </a:rPr>
              <a:t>выбор способа наблюдения </a:t>
            </a:r>
            <a:r>
              <a:rPr lang="ru-RU" sz="2200" dirty="0">
                <a:solidFill>
                  <a:schemeClr val="tx1"/>
                </a:solidFill>
              </a:rPr>
              <a:t>(как наблюдать?); </a:t>
            </a:r>
          </a:p>
          <a:p>
            <a:r>
              <a:rPr lang="ru-RU" sz="2200" b="1" dirty="0">
                <a:solidFill>
                  <a:schemeClr val="tx1"/>
                </a:solidFill>
              </a:rPr>
              <a:t>выбор способов регистрации наблюдаемого </a:t>
            </a:r>
            <a:r>
              <a:rPr lang="ru-RU" sz="2200" dirty="0">
                <a:solidFill>
                  <a:schemeClr val="tx1"/>
                </a:solidFill>
              </a:rPr>
              <a:t>(как вести записи?); </a:t>
            </a:r>
          </a:p>
          <a:p>
            <a:r>
              <a:rPr lang="ru-RU" sz="2200" b="1" dirty="0">
                <a:solidFill>
                  <a:schemeClr val="tx1"/>
                </a:solidFill>
              </a:rPr>
              <a:t>обработка и интерпретация полученной информации</a:t>
            </a:r>
            <a:r>
              <a:rPr lang="ru-RU" sz="2200" dirty="0">
                <a:solidFill>
                  <a:schemeClr val="tx1"/>
                </a:solidFill>
              </a:rPr>
              <a:t> (каков результат?).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65126"/>
            <a:ext cx="8784976" cy="132556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Беседа, устный опрос, интервьюирование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51620" y="1699246"/>
            <a:ext cx="6840760" cy="3294635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ru-RU" sz="1800" dirty="0"/>
          </a:p>
          <a:p>
            <a:r>
              <a:rPr lang="ru-RU" sz="1800" dirty="0"/>
              <a:t>диалог исследователя с испытуемым по заранее составленному плану. </a:t>
            </a:r>
          </a:p>
          <a:p>
            <a:pPr marL="0" indent="0">
              <a:buNone/>
            </a:pPr>
            <a:r>
              <a:rPr lang="ru-RU" sz="1800" dirty="0"/>
              <a:t>	</a:t>
            </a:r>
          </a:p>
          <a:p>
            <a:pPr marL="0" indent="0">
              <a:buNone/>
            </a:pPr>
            <a:r>
              <a:rPr lang="ru-RU" sz="1800" dirty="0"/>
              <a:t>	Это наиболее эффективные методы для выявления мотивов поведения, ценностных ориентаций, чувств, переживаний опрашиваемого.</a:t>
            </a:r>
          </a:p>
        </p:txBody>
      </p:sp>
      <p:pic>
        <p:nvPicPr>
          <p:cNvPr id="51202" name="Picture 2" descr="http://weblogru.com/uploads/faq/icon_7c2ecf89e1efec070af3bea9367a5f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4109" y="4257092"/>
            <a:ext cx="2700300" cy="270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084" y="365126"/>
            <a:ext cx="7331266" cy="1325563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Анкетирование –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690689"/>
            <a:ext cx="6827210" cy="3244708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000" dirty="0"/>
          </a:p>
          <a:p>
            <a:r>
              <a:rPr lang="ru-RU" sz="2000" dirty="0"/>
              <a:t>Это письменный опрос большого количества людей с помощью опросных листов (анкет).</a:t>
            </a:r>
          </a:p>
          <a:p>
            <a:endParaRPr lang="ru-RU" sz="2000" dirty="0"/>
          </a:p>
          <a:p>
            <a:r>
              <a:rPr lang="ru-RU" sz="2000" b="1" dirty="0"/>
              <a:t>Важно правильно разработать анкету !! Открытые и/или закрытые (с вариантами ответов) вопросы</a:t>
            </a:r>
          </a:p>
          <a:p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1E2A85-F6A1-4B38-8C3C-1E4925D21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330" y="4509120"/>
            <a:ext cx="3600400" cy="234888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272808" cy="1049235"/>
          </a:xfrm>
        </p:spPr>
        <p:txBody>
          <a:bodyPr>
            <a:normAutofit fontScale="90000"/>
          </a:bodyPr>
          <a:lstStyle/>
          <a:p>
            <a:b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Педагогическое моделирование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12776"/>
            <a:ext cx="6696744" cy="3018565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200" dirty="0"/>
          </a:p>
          <a:p>
            <a:r>
              <a:rPr lang="ru-RU" sz="2200" dirty="0"/>
              <a:t>Метод познания педагогических явлений на моделях (применяется при проведении мысленного эксперимента).</a:t>
            </a:r>
          </a:p>
          <a:p>
            <a:endParaRPr lang="ru-RU" sz="2200" dirty="0"/>
          </a:p>
          <a:p>
            <a:r>
              <a:rPr lang="ru-RU" sz="2200" b="1" dirty="0">
                <a:solidFill>
                  <a:schemeClr val="tx1"/>
                </a:solidFill>
              </a:rPr>
              <a:t>Модель </a:t>
            </a:r>
            <a:r>
              <a:rPr lang="ru-RU" sz="2200" dirty="0">
                <a:solidFill>
                  <a:schemeClr val="tx1"/>
                </a:solidFill>
              </a:rPr>
              <a:t>– </a:t>
            </a:r>
            <a:r>
              <a:rPr lang="ru-RU" sz="2200" dirty="0"/>
              <a:t>это схематическое воплощение в действительности идеального состояния процесса или явления, которое изучается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5706FB-5ADE-4163-A156-72BDBACC1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4509120"/>
            <a:ext cx="3329670" cy="234888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Анализ документов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7747" y="1988840"/>
            <a:ext cx="7454653" cy="3477507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	</a:t>
            </a:r>
          </a:p>
          <a:p>
            <a:pPr marL="0" indent="0">
              <a:buNone/>
            </a:pPr>
            <a:r>
              <a:rPr lang="ru-RU" sz="2800" b="1" dirty="0"/>
              <a:t>	</a:t>
            </a:r>
            <a:r>
              <a:rPr lang="ru-RU" sz="2000" b="1" dirty="0"/>
              <a:t>это метод изучения деятельности учащегося, образовательного процесса  на основе содержания различных документов (классного журнала, дневника, характеристик, рекомендаций и др.).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4E104F-3757-4A65-81F7-21330E1EA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149080"/>
            <a:ext cx="2160241" cy="212482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B8752D-A292-41FD-96C4-00DC0B57B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609" y="4149080"/>
            <a:ext cx="2026915" cy="208482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Анализ результатов деятельности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060848"/>
            <a:ext cx="6840760" cy="2952328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2"/>
            <a:endParaRPr lang="ru-RU" sz="2200" dirty="0"/>
          </a:p>
          <a:p>
            <a:pPr lvl="2"/>
            <a:r>
              <a:rPr lang="ru-RU" sz="2200" dirty="0"/>
              <a:t>это изучение личности на основе анализа качества выполняемой ей учебной, трудовой, общественной и других видов деятельности (домашних и классных работ, сочинений, результатов эстетического творчества, продуктов хобби-занятий и др.).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Метод экспертной оценки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5" y="2060849"/>
            <a:ext cx="7344817" cy="2448272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2800" dirty="0"/>
              <a:t>	</a:t>
            </a:r>
          </a:p>
          <a:p>
            <a:pPr marL="0" indent="0">
              <a:buNone/>
            </a:pPr>
            <a:r>
              <a:rPr lang="ru-RU" sz="2800" b="1" dirty="0"/>
              <a:t>	</a:t>
            </a:r>
            <a:r>
              <a:rPr lang="x-none" sz="2000" b="1" dirty="0"/>
              <a:t>изучение </a:t>
            </a:r>
            <a:r>
              <a:rPr lang="ru-RU" sz="2000" b="1" dirty="0"/>
              <a:t>педагогических явлений </a:t>
            </a:r>
            <a:r>
              <a:rPr lang="x-none" sz="2000" b="1" dirty="0"/>
              <a:t>на основе анализа оценочных суждений о н</a:t>
            </a:r>
            <a:r>
              <a:rPr lang="ru-RU" sz="2000" b="1" dirty="0"/>
              <a:t>их</a:t>
            </a:r>
            <a:r>
              <a:rPr lang="x-none" sz="2000" b="1" dirty="0"/>
              <a:t> других лиц (учителей, воспитателя, родителей).</a:t>
            </a:r>
            <a:endParaRPr lang="ru-RU" sz="2000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bigslide.ru/images/2/1090/96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900018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>
                <a:latin typeface="Arial Black" panose="020B0A04020102020204" pitchFamily="34" charset="0"/>
              </a:rPr>
              <a:t>Литература: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84784"/>
            <a:ext cx="7488832" cy="4641379"/>
          </a:xfr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Арон, И. С. Педагогика : учебное пособие / И. С. Арон // Университетская библиотека: электронная библиотечная система. – URL: https://biblioclub.ru (доступ в библиотеке ИСЗ). </a:t>
            </a:r>
          </a:p>
          <a:p>
            <a:pPr lvl="1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Педагогика: ЭУМК / Институт современных знаний имени А.М.Широкова  // Репозиторий  Института современных знаний имени А.М.Широкова. – Минск, 2016. </a:t>
            </a:r>
          </a:p>
          <a:p>
            <a:pPr lvl="1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Подласый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И.П. Педагогика: учебник / И.П.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Подласый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 2 т. – Т. 1: Теоретическая педагогика. – М.: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2013. –784 с.</a:t>
            </a:r>
          </a:p>
          <a:p>
            <a:pPr lvl="1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345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Математические методы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Ранжирование </a:t>
            </a:r>
            <a:r>
              <a:rPr lang="ru-RU" sz="2000" b="1" dirty="0"/>
              <a:t>– расположение собранных данных в определенной последовательности (убывания или нарастания), определение места в этом ряду изучаемых объектов (составление списка учеников по количеству пропусков).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Регистрация </a:t>
            </a:r>
            <a:r>
              <a:rPr lang="ru-RU" sz="2000" b="1" dirty="0"/>
              <a:t>– выявление определенного качества у явлений данного класса и подсчет количества по наличию или отсутствию данного качества (например, количества успевающих и неуспевающих учеников)</a:t>
            </a:r>
          </a:p>
          <a:p>
            <a:r>
              <a:rPr lang="ru-RU" sz="2000" b="1" dirty="0" err="1">
                <a:solidFill>
                  <a:srgbClr val="C00000"/>
                </a:solidFill>
              </a:rPr>
              <a:t>Шкалирование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/>
              <a:t>– метод субъективной количественной оценки (измерения) свойств педагогических явлений (исследуемым характеристикам присваиваются баллы или др. цифровые показатели).</a:t>
            </a:r>
          </a:p>
          <a:p>
            <a:endParaRPr lang="ru-RU" sz="2000" b="1" dirty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52718"/>
            <a:ext cx="5420816" cy="683994"/>
          </a:xfrm>
        </p:spPr>
        <p:txBody>
          <a:bodyPr>
            <a:normAutofit fontScale="90000"/>
          </a:bodyPr>
          <a:lstStyle/>
          <a:p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Виды шкал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772816"/>
            <a:ext cx="7249616" cy="4373563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45460" y="2061569"/>
            <a:ext cx="4042792" cy="158417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Шкала наименований –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цифровые показатели присваиваются символически (например, список учеников, список проблем и др.)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59832" y="3935413"/>
            <a:ext cx="4256841" cy="201622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Интервальные –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отображает отношение расстояний (разностей) между парами объектов, позволяет ответить на вопрос, на сколько лучше (хуже), больше (меньше)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В педагогике – при измерении успеваемости, интеллекта и др.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47806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Педагогический эксперимент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690689"/>
            <a:ext cx="7039694" cy="3322487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b="1" dirty="0">
                <a:solidFill>
                  <a:srgbClr val="C00000"/>
                </a:solidFill>
              </a:rPr>
              <a:t>Педагогический эксперимент </a:t>
            </a:r>
            <a:r>
              <a:rPr lang="ru-RU" sz="2000" dirty="0"/>
              <a:t>- метод исследования педагогических явлений в управляемых экспериментатором условиях</a:t>
            </a:r>
          </a:p>
          <a:p>
            <a:endParaRPr lang="ru-RU" sz="2000" dirty="0"/>
          </a:p>
          <a:p>
            <a:r>
              <a:rPr lang="ru-RU" sz="2000" b="1" dirty="0">
                <a:solidFill>
                  <a:schemeClr val="tx1"/>
                </a:solidFill>
              </a:rPr>
              <a:t>Педагогический эксперимент </a:t>
            </a:r>
            <a:r>
              <a:rPr lang="ru-RU" sz="2000" dirty="0"/>
              <a:t>– это научно- поставленный опыт преобразования образовательного процесса в точно учитываемых условиях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65126"/>
            <a:ext cx="7920880" cy="132556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Виды педагогического эксперимента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276872"/>
            <a:ext cx="7272808" cy="3096344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000" b="1" dirty="0"/>
          </a:p>
          <a:p>
            <a:pPr lvl="1"/>
            <a:r>
              <a:rPr lang="ru-RU" sz="1700" b="1" dirty="0"/>
              <a:t>По продолжительности</a:t>
            </a:r>
            <a:r>
              <a:rPr lang="ru-RU" sz="1700" dirty="0"/>
              <a:t>:</a:t>
            </a:r>
          </a:p>
          <a:p>
            <a:pPr marL="342900" lvl="1" indent="0">
              <a:buNone/>
            </a:pPr>
            <a:r>
              <a:rPr lang="ru-RU" sz="1700" dirty="0">
                <a:latin typeface="Arial Black" panose="020B0A04020102020204" pitchFamily="34" charset="0"/>
              </a:rPr>
              <a:t>длительный / кратковременный</a:t>
            </a:r>
          </a:p>
          <a:p>
            <a:pPr lvl="1"/>
            <a:endParaRPr lang="ru-RU" sz="1700" dirty="0">
              <a:latin typeface="Arial Black" panose="020B0A04020102020204" pitchFamily="34" charset="0"/>
            </a:endParaRPr>
          </a:p>
          <a:p>
            <a:pPr lvl="1"/>
            <a:endParaRPr lang="ru-RU" sz="1700" dirty="0">
              <a:latin typeface="Arial Black" panose="020B0A04020102020204" pitchFamily="34" charset="0"/>
            </a:endParaRPr>
          </a:p>
          <a:p>
            <a:pPr lvl="1"/>
            <a:r>
              <a:rPr lang="ru-RU" sz="1700" dirty="0"/>
              <a:t>В зависимости </a:t>
            </a:r>
            <a:r>
              <a:rPr lang="ru-RU" sz="1700" b="1" dirty="0"/>
              <a:t>от условий проведения</a:t>
            </a:r>
            <a:r>
              <a:rPr lang="ru-RU" sz="1700" dirty="0"/>
              <a:t>:</a:t>
            </a:r>
          </a:p>
          <a:p>
            <a:pPr marL="342900" lvl="1" indent="0">
              <a:buNone/>
            </a:pPr>
            <a:r>
              <a:rPr lang="ru-RU" sz="1700" dirty="0">
                <a:latin typeface="Arial Black" panose="020B0A04020102020204" pitchFamily="34" charset="0"/>
              </a:rPr>
              <a:t>лабораторный / естественный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65126"/>
            <a:ext cx="8352928" cy="132556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Виды педагогического эксперимента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988840"/>
            <a:ext cx="7128792" cy="3744416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b="1" dirty="0">
              <a:solidFill>
                <a:srgbClr val="7030A0"/>
              </a:solidFill>
            </a:endParaRPr>
          </a:p>
          <a:p>
            <a:r>
              <a:rPr lang="ru-RU" sz="1900" b="1" dirty="0">
                <a:solidFill>
                  <a:srgbClr val="7030A0"/>
                </a:solidFill>
              </a:rPr>
              <a:t>По целям:</a:t>
            </a:r>
          </a:p>
          <a:p>
            <a:r>
              <a:rPr lang="ru-RU" sz="1900" b="1" dirty="0"/>
              <a:t>Констатирующий </a:t>
            </a:r>
          </a:p>
          <a:p>
            <a:r>
              <a:rPr lang="ru-RU" sz="1900" b="1" dirty="0"/>
              <a:t>Формирующий (преобразующий)</a:t>
            </a:r>
          </a:p>
          <a:p>
            <a:r>
              <a:rPr lang="ru-RU" sz="1900" b="1" dirty="0"/>
              <a:t>Контрольный</a:t>
            </a:r>
          </a:p>
          <a:p>
            <a:r>
              <a:rPr lang="ru-RU" sz="1900" b="1" dirty="0">
                <a:solidFill>
                  <a:srgbClr val="7030A0"/>
                </a:solidFill>
              </a:rPr>
              <a:t>Это и этапы практической части педагогического эксперимента !!!!</a:t>
            </a:r>
          </a:p>
          <a:p>
            <a:endParaRPr lang="ru-RU" sz="1900" b="1" dirty="0"/>
          </a:p>
          <a:p>
            <a:r>
              <a:rPr lang="ru-RU" sz="1900" b="1" dirty="0"/>
              <a:t>Пилотажный </a:t>
            </a:r>
            <a:r>
              <a:rPr lang="ru-RU" sz="1900" dirty="0"/>
              <a:t>(предварительный) – для предварительной проверки  проработанности методики эксперимента (в сокращенном виде).</a:t>
            </a:r>
          </a:p>
          <a:p>
            <a:endParaRPr lang="ru-RU" sz="1900" b="1" dirty="0">
              <a:solidFill>
                <a:srgbClr val="7030A0"/>
              </a:solidFill>
            </a:endParaRPr>
          </a:p>
          <a:p>
            <a:endParaRPr lang="ru-RU" sz="19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Констатирующий эксперимент </a:t>
            </a:r>
            <a:endParaRPr lang="ru-RU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060847"/>
            <a:ext cx="7344816" cy="3816425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	</a:t>
            </a:r>
          </a:p>
          <a:p>
            <a:pPr marL="0" indent="0">
              <a:buNone/>
            </a:pPr>
            <a:r>
              <a:rPr lang="ru-RU" sz="3600" b="1" dirty="0"/>
              <a:t>	</a:t>
            </a:r>
            <a:r>
              <a:rPr lang="ru-RU" sz="2000" b="1" dirty="0"/>
              <a:t>устанавливает только </a:t>
            </a:r>
            <a:r>
              <a:rPr lang="ru-RU" sz="2000" b="1" u="sng" dirty="0"/>
              <a:t>реальное состояние дел</a:t>
            </a:r>
            <a:r>
              <a:rPr lang="ru-RU" sz="2000" b="1" dirty="0"/>
              <a:t> в образовательном процессе; </a:t>
            </a:r>
          </a:p>
          <a:p>
            <a:pPr marL="0" indent="0">
              <a:buNone/>
            </a:pPr>
            <a:r>
              <a:rPr lang="ru-RU" sz="2000" b="1" dirty="0"/>
              <a:t>	</a:t>
            </a:r>
          </a:p>
          <a:p>
            <a:pPr marL="0" indent="0">
              <a:buNone/>
            </a:pPr>
            <a:r>
              <a:rPr lang="ru-RU" sz="2000" b="1" dirty="0"/>
              <a:t>	определяет актуальный уровень развития изучаемого свойства </a:t>
            </a:r>
            <a:br>
              <a:rPr lang="ru-RU" sz="2000" b="1" dirty="0"/>
            </a:br>
            <a:endParaRPr lang="ru-RU" sz="20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Преобразующий эксперимент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348881"/>
            <a:ext cx="7200800" cy="3168351"/>
          </a:xfr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sz="2000" b="1" u="sng" dirty="0"/>
          </a:p>
          <a:p>
            <a:pPr marL="0" indent="0">
              <a:buNone/>
            </a:pPr>
            <a:r>
              <a:rPr lang="ru-RU" sz="2000" b="1" u="sng" dirty="0"/>
              <a:t>Выявляет возможность внесения изменений </a:t>
            </a:r>
            <a:r>
              <a:rPr lang="ru-RU" sz="2000" b="1" dirty="0"/>
              <a:t>в организацию образовательного процесса для выявления наиболее эффективных педагогических средств (методик, технологий, учебного обеспечения и др.).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Контрольный</a:t>
            </a:r>
            <a:r>
              <a:rPr lang="ru-RU" sz="2800" i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эксперимент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825625"/>
            <a:ext cx="7056784" cy="3115543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000" b="1" dirty="0"/>
          </a:p>
          <a:p>
            <a:r>
              <a:rPr lang="ru-RU" sz="2000" b="1" dirty="0"/>
              <a:t>проверка степени достоверности полученных выводов и результатов (например, разработанной методики).</a:t>
            </a:r>
          </a:p>
          <a:p>
            <a:pPr>
              <a:buNone/>
            </a:pPr>
            <a:endParaRPr lang="ru-RU" sz="2000" b="1" dirty="0"/>
          </a:p>
          <a:p>
            <a:r>
              <a:rPr lang="ru-RU" sz="2000" b="1" dirty="0"/>
              <a:t> организуется повторный эксперимент;</a:t>
            </a:r>
          </a:p>
          <a:p>
            <a:pPr marL="0" indent="0">
              <a:buNone/>
            </a:pPr>
            <a:r>
              <a:rPr lang="ru-RU" sz="2000" b="1" dirty="0"/>
              <a:t> </a:t>
            </a:r>
          </a:p>
          <a:p>
            <a:r>
              <a:rPr lang="ru-RU" sz="2000" b="1" dirty="0"/>
              <a:t>осуществляется замена экспериментальной группы на контрольную и наоборот (перекрестный эксперимент).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Спасибо за внимание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888472"/>
          </a:xfrm>
        </p:spPr>
        <p:txBody>
          <a:bodyPr>
            <a:normAutofit/>
          </a:bodyPr>
          <a:lstStyle/>
          <a:p>
            <a:pPr lvl="0"/>
            <a:r>
              <a:rPr lang="ru-RU" b="1" i="1" dirty="0"/>
              <a:t>Методология педагогической науки, ее уровни.</a:t>
            </a:r>
            <a:endParaRPr lang="ru-RU" b="1" dirty="0"/>
          </a:p>
          <a:p>
            <a:pPr lvl="0"/>
            <a:r>
              <a:rPr lang="ru-RU" b="1" i="1" dirty="0"/>
              <a:t> Теоретические концепции и подходы теоретический фундамент проведения педагогических исследований. </a:t>
            </a:r>
            <a:endParaRPr lang="ru-RU" b="1" dirty="0"/>
          </a:p>
          <a:p>
            <a:pPr lvl="0"/>
            <a:r>
              <a:rPr lang="ru-RU" b="1" i="1" dirty="0"/>
              <a:t>Основные методологические подходы в педагогике, образующие конкретно-научный уровень методологии педагогической науки.</a:t>
            </a:r>
            <a:endParaRPr lang="ru-RU" b="1" dirty="0"/>
          </a:p>
          <a:p>
            <a:pPr lvl="0"/>
            <a:r>
              <a:rPr lang="ru-RU" b="1" i="1" dirty="0"/>
              <a:t>Методы педагогических исследований.</a:t>
            </a:r>
            <a:endParaRPr lang="ru-RU" b="1" dirty="0"/>
          </a:p>
          <a:p>
            <a:pPr marL="651510" lvl="0" indent="-514350">
              <a:buFont typeface="+mj-lt"/>
              <a:buAutoNum type="arabicPeriod"/>
            </a:pPr>
            <a:endParaRPr lang="ru-RU" sz="32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1339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426170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738" y="548680"/>
            <a:ext cx="8257054" cy="5976663"/>
          </a:xfr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endParaRPr lang="be-BY" sz="28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be-BY" sz="32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Педагогика,</a:t>
            </a:r>
            <a:r>
              <a:rPr lang="be-BY" sz="3200" dirty="0">
                <a:latin typeface="Arial Black" panose="020B0A04020102020204" pitchFamily="34" charset="0"/>
                <a:cs typeface="Times New Roman" panose="02020603050405020304" pitchFamily="18" charset="0"/>
              </a:rPr>
              <a:t> как наука </a:t>
            </a:r>
          </a:p>
          <a:p>
            <a:pPr algn="ctr">
              <a:buNone/>
            </a:pPr>
            <a:endParaRPr lang="be-BY" sz="28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be-BY" sz="2000" b="1" dirty="0">
                <a:latin typeface="Calibri" panose="020F0502020204030204" pitchFamily="34" charset="0"/>
                <a:cs typeface="Calibri" panose="020F0502020204030204" pitchFamily="34" charset="0"/>
              </a:rPr>
              <a:t>обеспечивает получение новых научных знаний </a:t>
            </a:r>
          </a:p>
          <a:p>
            <a:pPr lvl="1"/>
            <a:r>
              <a:rPr lang="be-BY" sz="2000" b="1" dirty="0">
                <a:latin typeface="Calibri" panose="020F0502020204030204" pitchFamily="34" charset="0"/>
                <a:cs typeface="Calibri" panose="020F0502020204030204" pitchFamily="34" charset="0"/>
              </a:rPr>
              <a:t>осуществляет описание, анализ  и прогнозирование педагогической практики</a:t>
            </a:r>
          </a:p>
          <a:p>
            <a:pPr lvl="1"/>
            <a:r>
              <a:rPr lang="be-BY" sz="2000" b="1" dirty="0">
                <a:latin typeface="Calibri" panose="020F0502020204030204" pitchFamily="34" charset="0"/>
                <a:cs typeface="Calibri" panose="020F0502020204030204" pitchFamily="34" charset="0"/>
              </a:rPr>
              <a:t>базируется на  проведении разнообразных научных, практико-ориентированных исследований  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be-BY" sz="2000" b="1" dirty="0">
                <a:latin typeface="Calibri" panose="020F0502020204030204" pitchFamily="34" charset="0"/>
                <a:cs typeface="Calibri" panose="020F0502020204030204" pitchFamily="34" charset="0"/>
              </a:rPr>
              <a:t>							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be-BY" sz="2000" b="1" dirty="0">
                <a:latin typeface="Calibri" panose="020F0502020204030204" pitchFamily="34" charset="0"/>
                <a:cs typeface="Calibri" panose="020F0502020204030204" pitchFamily="34" charset="0"/>
              </a:rPr>
              <a:t>		Педагогика, как любая из наук,  опирается на определенную методологию и методику, построения теоретической (научной) деятельности </a:t>
            </a:r>
          </a:p>
          <a:p>
            <a:pPr>
              <a:buNone/>
            </a:pP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5E41ECE-BD45-40AA-BDB4-C172F342032C}"/>
              </a:ext>
            </a:extLst>
          </p:cNvPr>
          <p:cNvSpPr/>
          <p:nvPr/>
        </p:nvSpPr>
        <p:spPr>
          <a:xfrm>
            <a:off x="8614792" y="2636912"/>
            <a:ext cx="144016" cy="323892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ysClr val="windowText" lastClr="000000"/>
                  </a:solidFill>
                </a:ln>
              </a:rPr>
              <a:t>!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4" y="5373216"/>
            <a:ext cx="3312368" cy="6480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ИССЛЕДОВАНИЯ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2B870-7C63-40CB-A776-3CB242956C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46F006-5CC4-4D47-BD1B-CBAD5CC3E5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6BB46F-41A0-4DD3-9938-7AD824BDA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900213"/>
            <a:ext cx="8136904" cy="518457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A570541-F1BE-44E9-8A5D-F124B838DC04}"/>
              </a:ext>
            </a:extLst>
          </p:cNvPr>
          <p:cNvSpPr/>
          <p:nvPr/>
        </p:nvSpPr>
        <p:spPr>
          <a:xfrm>
            <a:off x="2919576" y="471016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)</a:t>
            </a:r>
            <a:endParaRPr lang="ru-RU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05576" y="5561569"/>
            <a:ext cx="3370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5DCEAF">
                    <a:lumMod val="50000"/>
                  </a:srgbClr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(Сидоров С.В. </a:t>
            </a:r>
          </a:p>
          <a:p>
            <a:r>
              <a:rPr lang="ru-RU" sz="1400" b="1" dirty="0">
                <a:solidFill>
                  <a:srgbClr val="5DCEAF">
                    <a:lumMod val="50000"/>
                  </a:srgbClr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Теоретическая педагогика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240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e-BY" sz="3600" b="1" dirty="0">
                <a:latin typeface="Arial Black" panose="020B0A04020102020204" pitchFamily="34" charset="0"/>
              </a:rPr>
              <a:t>Методология педагогики</a:t>
            </a:r>
            <a:endParaRPr lang="ru-RU" sz="3600" b="1" dirty="0"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be-BY" sz="2400" dirty="0"/>
          </a:p>
          <a:p>
            <a:r>
              <a:rPr lang="be-BY" sz="2400" dirty="0"/>
              <a:t>учение о принципах и методах познания и преобразования педагогической действительности </a:t>
            </a:r>
          </a:p>
          <a:p>
            <a:pPr marL="0" indent="0">
              <a:buNone/>
            </a:pPr>
            <a:endParaRPr lang="ru-RU" sz="2400" dirty="0"/>
          </a:p>
          <a:p>
            <a:r>
              <a:rPr lang="ru-RU" sz="2400" dirty="0"/>
              <a:t>совокупность теоретических положений о педагогическом познании и преобразовании действительности</a:t>
            </a:r>
          </a:p>
          <a:p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40CCE3B0-AC58-4D4E-B6EB-B63A86A8134F}"/>
              </a:ext>
            </a:extLst>
          </p:cNvPr>
          <p:cNvSpPr/>
          <p:nvPr/>
        </p:nvSpPr>
        <p:spPr>
          <a:xfrm>
            <a:off x="7740352" y="1772816"/>
            <a:ext cx="301582" cy="432048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ysClr val="windowText" lastClr="000000"/>
                  </a:solidFill>
                </a:ln>
              </a:rPr>
              <a:t>!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6F9AA202-70C4-4DE6-808F-870A62D870B6}"/>
              </a:ext>
            </a:extLst>
          </p:cNvPr>
          <p:cNvSpPr/>
          <p:nvPr/>
        </p:nvSpPr>
        <p:spPr>
          <a:xfrm>
            <a:off x="8041934" y="3741039"/>
            <a:ext cx="301582" cy="432048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ysClr val="windowText" lastClr="000000"/>
                  </a:solidFill>
                </a:ln>
              </a:rPr>
              <a:t>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64096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be-BY" sz="3600" dirty="0">
                <a:solidFill>
                  <a:srgbClr val="C00000"/>
                </a:solidFill>
                <a:latin typeface="Arial Black" panose="020B0A04020102020204" pitchFamily="34" charset="0"/>
              </a:rPr>
              <a:t>Уровни методологического знания </a:t>
            </a:r>
            <a:br>
              <a:rPr lang="be-BY" sz="36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be-BY" sz="2700" b="1" dirty="0"/>
              <a:t>(Э.Г. Юдин) </a:t>
            </a:r>
            <a:br>
              <a:rPr lang="ru-RU" sz="2700" b="1" dirty="0"/>
            </a:br>
            <a:endParaRPr lang="ru-RU" sz="2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0238"/>
            <a:ext cx="8229600" cy="4392528"/>
          </a:xfr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37160" indent="0">
              <a:buNone/>
            </a:pPr>
            <a:endParaRPr lang="be-BY" sz="2800" b="1" dirty="0">
              <a:solidFill>
                <a:srgbClr val="C00000"/>
              </a:solidFill>
            </a:endParaRPr>
          </a:p>
          <a:p>
            <a:pPr marL="594360" indent="-457200"/>
            <a:r>
              <a:rPr lang="be-BY" sz="2800" b="1" dirty="0">
                <a:solidFill>
                  <a:srgbClr val="C00000"/>
                </a:solidFill>
              </a:rPr>
              <a:t>Философский уровень</a:t>
            </a:r>
          </a:p>
          <a:p>
            <a:pPr marL="594360" indent="-457200"/>
            <a:endParaRPr lang="be-BY" sz="2800" b="1" dirty="0">
              <a:solidFill>
                <a:srgbClr val="C00000"/>
              </a:solidFill>
            </a:endParaRPr>
          </a:p>
          <a:p>
            <a:pPr marL="594360" indent="-457200"/>
            <a:r>
              <a:rPr lang="be-BY" sz="2800" b="1" dirty="0">
                <a:solidFill>
                  <a:srgbClr val="C00000"/>
                </a:solidFill>
              </a:rPr>
              <a:t>Общенаучный</a:t>
            </a:r>
          </a:p>
          <a:p>
            <a:pPr marL="594360" indent="-457200"/>
            <a:endParaRPr lang="be-BY" sz="2800" b="1" dirty="0">
              <a:solidFill>
                <a:srgbClr val="C00000"/>
              </a:solidFill>
            </a:endParaRPr>
          </a:p>
          <a:p>
            <a:pPr marL="594360" indent="-457200"/>
            <a:r>
              <a:rPr lang="be-BY" sz="2800" b="1" dirty="0">
                <a:solidFill>
                  <a:srgbClr val="C00000"/>
                </a:solidFill>
              </a:rPr>
              <a:t>Конкретно-научный </a:t>
            </a:r>
          </a:p>
          <a:p>
            <a:pPr marL="594360" indent="-457200"/>
            <a:endParaRPr lang="be-BY" sz="2800" b="1" dirty="0">
              <a:solidFill>
                <a:srgbClr val="C00000"/>
              </a:solidFill>
            </a:endParaRPr>
          </a:p>
          <a:p>
            <a:pPr marL="594360" indent="-457200"/>
            <a:r>
              <a:rPr lang="be-BY" sz="2800" b="1" dirty="0">
                <a:solidFill>
                  <a:srgbClr val="C00000"/>
                </a:solidFill>
              </a:rPr>
              <a:t>Технологический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27077BE6-A7AD-4DDB-A0DA-C815A0D629BE}"/>
              </a:ext>
            </a:extLst>
          </p:cNvPr>
          <p:cNvSpPr/>
          <p:nvPr/>
        </p:nvSpPr>
        <p:spPr>
          <a:xfrm>
            <a:off x="4870376" y="1550238"/>
            <a:ext cx="3816424" cy="439252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Юдин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Arial Black" panose="020B0A04020102020204" pitchFamily="34" charset="0"/>
              </a:rPr>
              <a:t>Эрик Григорьевич</a:t>
            </a:r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 · </a:t>
            </a:r>
            <a:r>
              <a:rPr lang="ru-RU" b="1" dirty="0">
                <a:solidFill>
                  <a:schemeClr val="tx1"/>
                </a:solidFill>
              </a:rPr>
              <a:t>(1930-1976).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Философ, специалист в области философии и методологии науки,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один из основоположников системных исследований в СССР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br>
              <a:rPr lang="be-BY" i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be-BY" dirty="0">
                <a:latin typeface="Arial Black" panose="020B0A04020102020204" pitchFamily="34" charset="0"/>
              </a:rPr>
              <a:t>Уровни методологического знания </a:t>
            </a:r>
            <a:br>
              <a:rPr lang="be-BY" dirty="0">
                <a:latin typeface="Arial Black" panose="020B0A04020102020204" pitchFamily="34" charset="0"/>
              </a:rPr>
            </a:br>
            <a:r>
              <a:rPr lang="be-BY" dirty="0">
                <a:solidFill>
                  <a:schemeClr val="accent4">
                    <a:lumMod val="75000"/>
                  </a:schemeClr>
                </a:solidFill>
              </a:rPr>
              <a:t>								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32448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137160" indent="0">
              <a:buNone/>
            </a:pPr>
            <a:endParaRPr lang="be-BY" sz="2000" b="1" dirty="0"/>
          </a:p>
          <a:p>
            <a:pPr marL="137160" indent="0">
              <a:buNone/>
            </a:pPr>
            <a:r>
              <a:rPr lang="be-BY" sz="2000" b="1" dirty="0"/>
              <a:t>Философский уровень - </a:t>
            </a:r>
            <a:r>
              <a:rPr lang="ru-RU" sz="2000" dirty="0"/>
              <a:t>общие принципы познания и категориальный строй </a:t>
            </a:r>
            <a:r>
              <a:rPr lang="ru-RU" sz="2000" b="1" dirty="0"/>
              <a:t>любой науки и сферы деятельности </a:t>
            </a:r>
            <a:r>
              <a:rPr lang="ru-RU" sz="2000" dirty="0"/>
              <a:t>человека</a:t>
            </a:r>
            <a:endParaRPr lang="be-BY" sz="2000" b="1" dirty="0"/>
          </a:p>
          <a:p>
            <a:pPr marL="0" indent="0">
              <a:buNone/>
            </a:pPr>
            <a:r>
              <a:rPr lang="be-BY" sz="2000" b="1" dirty="0"/>
              <a:t>  </a:t>
            </a:r>
          </a:p>
          <a:p>
            <a:pPr marL="0" indent="0">
              <a:buNone/>
            </a:pPr>
            <a:r>
              <a:rPr lang="be-BY" sz="2000" b="1" dirty="0"/>
              <a:t>Общенаучный - </a:t>
            </a:r>
            <a:r>
              <a:rPr lang="ru-RU" sz="2000" dirty="0"/>
              <a:t>теоретические положения,    применяемые </a:t>
            </a:r>
            <a:r>
              <a:rPr lang="ru-RU" sz="2000" b="1" dirty="0"/>
              <a:t>во всех или большинстве наук</a:t>
            </a:r>
            <a:endParaRPr lang="be-BY" sz="2000" b="1" dirty="0"/>
          </a:p>
          <a:p>
            <a:pPr marL="137160" indent="0">
              <a:buNone/>
            </a:pPr>
            <a:endParaRPr lang="be-BY" sz="2000" b="1" dirty="0"/>
          </a:p>
          <a:p>
            <a:pPr marL="137160" indent="0">
              <a:buNone/>
            </a:pPr>
            <a:r>
              <a:rPr lang="be-BY" sz="2000" b="1" dirty="0"/>
              <a:t>Конкретно-научный -  </a:t>
            </a:r>
            <a:r>
              <a:rPr lang="ru-RU" sz="2000" dirty="0"/>
              <a:t>совокупность методов, принципов исследования и процедур </a:t>
            </a:r>
            <a:r>
              <a:rPr lang="ru-RU" sz="2000" b="1" dirty="0"/>
              <a:t>конкретной науки / ее раздела</a:t>
            </a:r>
            <a:endParaRPr lang="be-BY" sz="2000" b="1" dirty="0"/>
          </a:p>
          <a:p>
            <a:pPr marL="137160" indent="0">
              <a:buNone/>
            </a:pPr>
            <a:endParaRPr lang="be-BY" sz="2000" b="1" dirty="0"/>
          </a:p>
          <a:p>
            <a:pPr marL="137160" indent="0">
              <a:buNone/>
            </a:pPr>
            <a:r>
              <a:rPr lang="be-BY" sz="2000" b="1" dirty="0"/>
              <a:t>Технологический - </a:t>
            </a:r>
            <a:r>
              <a:rPr lang="ru-RU" sz="2000" b="1" dirty="0"/>
              <a:t>методика и техника исследования, </a:t>
            </a:r>
            <a:r>
              <a:rPr lang="ru-RU" sz="2000" dirty="0"/>
              <a:t>сбора научных данных и их обработки</a:t>
            </a:r>
          </a:p>
          <a:p>
            <a:pPr marL="137160" indent="0">
              <a:buNone/>
            </a:pPr>
            <a:endParaRPr lang="be-BY" sz="2000" b="1" dirty="0"/>
          </a:p>
          <a:p>
            <a:pPr marL="137160" indent="0">
              <a:buNone/>
            </a:pPr>
            <a:endParaRPr lang="ru-RU" sz="2800" b="1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27077BE6-A7AD-4DDB-A0DA-C815A0D629BE}"/>
              </a:ext>
            </a:extLst>
          </p:cNvPr>
          <p:cNvSpPr/>
          <p:nvPr/>
        </p:nvSpPr>
        <p:spPr>
          <a:xfrm>
            <a:off x="71500" y="1978974"/>
            <a:ext cx="576064" cy="36004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F836E3BD-BA10-44D4-B865-5120E00A5DBD}"/>
              </a:ext>
            </a:extLst>
          </p:cNvPr>
          <p:cNvSpPr/>
          <p:nvPr/>
        </p:nvSpPr>
        <p:spPr>
          <a:xfrm>
            <a:off x="88433" y="3210832"/>
            <a:ext cx="576064" cy="36004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8EF70AAC-ACA9-45B2-B132-54C83528CC4F}"/>
              </a:ext>
            </a:extLst>
          </p:cNvPr>
          <p:cNvSpPr/>
          <p:nvPr/>
        </p:nvSpPr>
        <p:spPr>
          <a:xfrm>
            <a:off x="313184" y="4070405"/>
            <a:ext cx="288032" cy="3600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4F855F5-A2E7-4A4A-AF48-8F183E39F3F4}"/>
              </a:ext>
            </a:extLst>
          </p:cNvPr>
          <p:cNvSpPr/>
          <p:nvPr/>
        </p:nvSpPr>
        <p:spPr>
          <a:xfrm>
            <a:off x="408135" y="5301208"/>
            <a:ext cx="216024" cy="36004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10983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2800" i="1" dirty="0">
                <a:latin typeface="Arial Black" panose="020B0A04020102020204" pitchFamily="34" charset="0"/>
              </a:rPr>
              <a:t>Философский уровень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4388" y="1682588"/>
            <a:ext cx="6719900" cy="4373563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be-BY" sz="2400" dirty="0"/>
          </a:p>
          <a:p>
            <a:pPr marL="0" indent="0">
              <a:buNone/>
            </a:pPr>
            <a:r>
              <a:rPr lang="be-BY" sz="2000" dirty="0"/>
              <a:t>наиболее общие законы развития природы, общества, мышления, общие принципы познания, установленные философией</a:t>
            </a:r>
          </a:p>
          <a:p>
            <a:pPr marL="0" indent="0">
              <a:buNone/>
            </a:pPr>
            <a:endParaRPr lang="be-BY" sz="2000" dirty="0"/>
          </a:p>
          <a:p>
            <a:pPr marL="342900" lvl="1" indent="0">
              <a:buNone/>
            </a:pPr>
            <a:r>
              <a:rPr lang="be-BY" sz="1700" dirty="0"/>
              <a:t>(</a:t>
            </a:r>
            <a:r>
              <a:rPr lang="ru-RU" sz="1700" dirty="0"/>
              <a:t>принцип всеобщей взаимосвязи явлений, </a:t>
            </a:r>
          </a:p>
          <a:p>
            <a:pPr marL="342900" lvl="1" indent="0">
              <a:buNone/>
            </a:pPr>
            <a:r>
              <a:rPr lang="ru-RU" sz="1700" dirty="0"/>
              <a:t>принцип развития, </a:t>
            </a:r>
          </a:p>
          <a:p>
            <a:pPr marL="342900" lvl="1" indent="0">
              <a:buNone/>
            </a:pPr>
            <a:r>
              <a:rPr lang="ru-RU" sz="1700" dirty="0"/>
              <a:t>закон единства и борьбы противоположностей, </a:t>
            </a:r>
          </a:p>
          <a:p>
            <a:pPr marL="342900" lvl="1" indent="0">
              <a:buNone/>
            </a:pPr>
            <a:r>
              <a:rPr lang="ru-RU" sz="1700" dirty="0"/>
              <a:t>закон перехода количественных изменений в качественные и др.) 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0DA531F9-2B80-4579-9CAD-A1025DC6D70D}"/>
              </a:ext>
            </a:extLst>
          </p:cNvPr>
          <p:cNvSpPr/>
          <p:nvPr/>
        </p:nvSpPr>
        <p:spPr>
          <a:xfrm>
            <a:off x="4067944" y="5013176"/>
            <a:ext cx="2556131" cy="85190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ysClr val="windowText" lastClr="000000"/>
                  </a:solidFill>
                </a:ln>
              </a:rPr>
              <a:t>Во всех исследованиях?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6F65A8-0293-451E-AC46-9BA17B660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832" y="-10291"/>
            <a:ext cx="1512168" cy="43924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1653</TotalTime>
  <Words>1473</Words>
  <Application>Microsoft Office PowerPoint</Application>
  <PresentationFormat>Экран (4:3)</PresentationFormat>
  <Paragraphs>276</Paragraphs>
  <Slides>38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Times New Roman</vt:lpstr>
      <vt:lpstr>Тема Office</vt:lpstr>
      <vt:lpstr> Раздел 1.    Тема 2.  Методология педагогики и методы педагогических исследований </vt:lpstr>
      <vt:lpstr>Презентация PowerPoint</vt:lpstr>
      <vt:lpstr>Литература:</vt:lpstr>
      <vt:lpstr>Презентация PowerPoint</vt:lpstr>
      <vt:lpstr>Презентация PowerPoint</vt:lpstr>
      <vt:lpstr>Методология педагогики</vt:lpstr>
      <vt:lpstr>Уровни методологического знания  (Э.Г. Юдин)  </vt:lpstr>
      <vt:lpstr> Уровни методологического знания          </vt:lpstr>
      <vt:lpstr>Философский уровень</vt:lpstr>
      <vt:lpstr>Философский уровень развития педагогической науки</vt:lpstr>
      <vt:lpstr>Наиболее используемые педагогами и психологами философские направления</vt:lpstr>
      <vt:lpstr>Наиболее используемые педагогами и психологами философские направления</vt:lpstr>
      <vt:lpstr>Наиболее используемые педагогами и психологами философские направления</vt:lpstr>
      <vt:lpstr>Наиболее используемые педагогами и психологами философские направления</vt:lpstr>
      <vt:lpstr>Наиболее используемые педагогами и психологами философские направления</vt:lpstr>
      <vt:lpstr>Общенаучный уровень / Общенаучная методология –   теоретические положения, методы, применяемые во всех или большинстве наук </vt:lpstr>
      <vt:lpstr>Методологические подходы в педагогике</vt:lpstr>
      <vt:lpstr>2. МЕТОДЫ ПЕДАГОГИЧЕСКОГО ИССЛЕДОВАНИЯ </vt:lpstr>
      <vt:lpstr>Группы методов исследования</vt:lpstr>
      <vt:lpstr>Презентация PowerPoint</vt:lpstr>
      <vt:lpstr> ЭМПИРИЧЕСКИЕ МЕТОДЫ</vt:lpstr>
      <vt:lpstr>Этапы наблюдения</vt:lpstr>
      <vt:lpstr>Беседа, устный опрос, интервьюирование </vt:lpstr>
      <vt:lpstr>Анкетирование –</vt:lpstr>
      <vt:lpstr> Педагогическое моделирование</vt:lpstr>
      <vt:lpstr>Анализ документов</vt:lpstr>
      <vt:lpstr>Анализ результатов деятельности</vt:lpstr>
      <vt:lpstr>Метод экспертной оценки</vt:lpstr>
      <vt:lpstr>Презентация PowerPoint</vt:lpstr>
      <vt:lpstr>Математические методы</vt:lpstr>
      <vt:lpstr> Виды шкал</vt:lpstr>
      <vt:lpstr>Педагогический эксперимент</vt:lpstr>
      <vt:lpstr>Виды педагогического эксперимента</vt:lpstr>
      <vt:lpstr>Виды педагогического эксперимента</vt:lpstr>
      <vt:lpstr>Констатирующий эксперимент </vt:lpstr>
      <vt:lpstr>Преобразующий эксперимент </vt:lpstr>
      <vt:lpstr>Контрольный эксперимент </vt:lpstr>
      <vt:lpstr>Спасибо за внимание</vt:lpstr>
    </vt:vector>
  </TitlesOfParts>
  <Company>VashAdmin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Методология педагогики и методы педагогических  исследований</dc:title>
  <dc:creator>User</dc:creator>
  <cp:lastModifiedBy>Татьяна Кузьминич</cp:lastModifiedBy>
  <cp:revision>163</cp:revision>
  <dcterms:created xsi:type="dcterms:W3CDTF">2016-12-08T09:31:31Z</dcterms:created>
  <dcterms:modified xsi:type="dcterms:W3CDTF">2025-04-12T10:33:24Z</dcterms:modified>
</cp:coreProperties>
</file>