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8"/>
  </p:notesMasterIdLst>
  <p:sldIdLst>
    <p:sldId id="256" r:id="rId2"/>
    <p:sldId id="257" r:id="rId3"/>
    <p:sldId id="497" r:id="rId4"/>
    <p:sldId id="296" r:id="rId5"/>
    <p:sldId id="309" r:id="rId6"/>
    <p:sldId id="325" r:id="rId7"/>
    <p:sldId id="310" r:id="rId8"/>
    <p:sldId id="324" r:id="rId9"/>
    <p:sldId id="329" r:id="rId10"/>
    <p:sldId id="327" r:id="rId11"/>
    <p:sldId id="328" r:id="rId12"/>
    <p:sldId id="323" r:id="rId13"/>
    <p:sldId id="322" r:id="rId14"/>
    <p:sldId id="340" r:id="rId15"/>
    <p:sldId id="339" r:id="rId16"/>
    <p:sldId id="338" r:id="rId17"/>
    <p:sldId id="337" r:id="rId18"/>
    <p:sldId id="336" r:id="rId19"/>
    <p:sldId id="348" r:id="rId20"/>
    <p:sldId id="346" r:id="rId21"/>
    <p:sldId id="343" r:id="rId22"/>
    <p:sldId id="341" r:id="rId23"/>
    <p:sldId id="362" r:id="rId24"/>
    <p:sldId id="361" r:id="rId25"/>
    <p:sldId id="359" r:id="rId26"/>
    <p:sldId id="366" r:id="rId27"/>
    <p:sldId id="375" r:id="rId28"/>
    <p:sldId id="372" r:id="rId29"/>
    <p:sldId id="379" r:id="rId30"/>
    <p:sldId id="378" r:id="rId31"/>
    <p:sldId id="380" r:id="rId32"/>
    <p:sldId id="382" r:id="rId33"/>
    <p:sldId id="400" r:id="rId34"/>
    <p:sldId id="316" r:id="rId35"/>
    <p:sldId id="405" r:id="rId36"/>
    <p:sldId id="313" r:id="rId37"/>
  </p:sldIdLst>
  <p:sldSz cx="12192000" cy="6858000"/>
  <p:notesSz cx="6761163" cy="98821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256"/>
            <p14:sldId id="257"/>
            <p14:sldId id="497"/>
            <p14:sldId id="296"/>
            <p14:sldId id="309"/>
            <p14:sldId id="325"/>
            <p14:sldId id="310"/>
            <p14:sldId id="324"/>
            <p14:sldId id="329"/>
            <p14:sldId id="327"/>
            <p14:sldId id="328"/>
            <p14:sldId id="323"/>
            <p14:sldId id="322"/>
            <p14:sldId id="340"/>
            <p14:sldId id="339"/>
            <p14:sldId id="338"/>
            <p14:sldId id="337"/>
            <p14:sldId id="336"/>
            <p14:sldId id="348"/>
            <p14:sldId id="346"/>
            <p14:sldId id="343"/>
            <p14:sldId id="341"/>
            <p14:sldId id="362"/>
            <p14:sldId id="361"/>
            <p14:sldId id="359"/>
            <p14:sldId id="366"/>
            <p14:sldId id="375"/>
            <p14:sldId id="372"/>
            <p14:sldId id="379"/>
            <p14:sldId id="378"/>
            <p14:sldId id="380"/>
            <p14:sldId id="382"/>
            <p14:sldId id="400"/>
            <p14:sldId id="316"/>
            <p14:sldId id="405"/>
            <p14:sldId id="31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964" autoAdjust="0"/>
    <p:restoredTop sz="95401" autoAdjust="0"/>
  </p:normalViewPr>
  <p:slideViewPr>
    <p:cSldViewPr snapToGrid="0">
      <p:cViewPr varScale="1">
        <p:scale>
          <a:sx n="77" d="100"/>
          <a:sy n="77" d="100"/>
        </p:scale>
        <p:origin x="132" y="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570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62EDC9-606C-45D4-A142-1169FF8C16F3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241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6148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8916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440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8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45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133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10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337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741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640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79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673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75000"/>
              </a:schemeClr>
            </a:gs>
            <a:gs pos="52000">
              <a:srgbClr val="B0DDE6">
                <a:alpha val="24000"/>
              </a:srgbClr>
            </a:gs>
            <a:gs pos="5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6000">
              <a:schemeClr val="tx2">
                <a:lumMod val="75000"/>
                <a:alpha val="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2718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44057" y="1146083"/>
            <a:ext cx="9694842" cy="5447841"/>
          </a:xfr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Раздел 1. </a:t>
            </a:r>
            <a:br>
              <a:rPr lang="ru-RU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Общие основы педагогики </a:t>
            </a:r>
            <a:br>
              <a:rPr lang="ru-RU" sz="20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0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0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Тема 1.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cap="none" dirty="0">
                <a:latin typeface="Arial Black" panose="020B0A04020102020204" pitchFamily="34" charset="0"/>
                <a:cs typeface="Times New Roman" panose="02020603050405020304" pitchFamily="18" charset="0"/>
              </a:rPr>
              <a:t>Введение в учебную дисциплину «Педагогика» </a:t>
            </a:r>
            <a:endParaRPr lang="ru-RU" sz="3600" cap="none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97427" y="5142045"/>
            <a:ext cx="5684702" cy="1139744"/>
          </a:xfrm>
        </p:spPr>
        <p:txBody>
          <a:bodyPr>
            <a:noAutofit/>
          </a:bodyPr>
          <a:lstStyle/>
          <a:p>
            <a:pPr algn="r"/>
            <a:endParaRPr lang="ru-RU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ru-RU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Кузьминич Татьяна Васильевна, </a:t>
            </a:r>
          </a:p>
          <a:p>
            <a:pPr algn="r"/>
            <a:r>
              <a:rPr lang="ru-RU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1263132" y="264076"/>
            <a:ext cx="34375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Педагогика</a:t>
            </a:r>
          </a:p>
          <a:p>
            <a:r>
              <a:rPr lang="ru-RU" sz="2400" b="1" dirty="0">
                <a:solidFill>
                  <a:schemeClr val="bg1"/>
                </a:solidFill>
              </a:rPr>
              <a:t>ЭУМК</a:t>
            </a:r>
            <a:r>
              <a:rPr lang="ru-RU" sz="2400" b="1" dirty="0"/>
              <a:t> </a:t>
            </a:r>
            <a:endParaRPr lang="ru-RU" sz="2400" dirty="0"/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73607" y="283745"/>
            <a:ext cx="665732" cy="665732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9C10C48E-2AE4-4298-BAC1-F53264F5C79C}"/>
              </a:ext>
            </a:extLst>
          </p:cNvPr>
          <p:cNvSpPr/>
          <p:nvPr/>
        </p:nvSpPr>
        <p:spPr>
          <a:xfrm>
            <a:off x="9032299" y="264076"/>
            <a:ext cx="2006600" cy="6569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319440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0665" y="506777"/>
            <a:ext cx="8207566" cy="5585551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/>
            <a:r>
              <a:rPr lang="ru-RU" sz="3200" dirty="0">
                <a:latin typeface="Arial Black" panose="020B0A04020102020204" pitchFamily="34" charset="0"/>
              </a:rPr>
              <a:t>Предпосылки выделения </a:t>
            </a:r>
            <a:r>
              <a:rPr lang="ru-RU" sz="3200" b="1" dirty="0">
                <a:latin typeface="Arial Black" panose="020B0A04020102020204" pitchFamily="34" charset="0"/>
              </a:rPr>
              <a:t>педагогики</a:t>
            </a:r>
            <a:r>
              <a:rPr lang="ru-RU" sz="3200" dirty="0">
                <a:latin typeface="Arial Black" panose="020B0A04020102020204" pitchFamily="34" charset="0"/>
              </a:rPr>
              <a:t> в отдельную отрасль знания:</a:t>
            </a:r>
          </a:p>
          <a:p>
            <a:pPr indent="450215"/>
            <a:endParaRPr lang="ru-RU" sz="3600" dirty="0">
              <a:latin typeface="Arial Black" panose="020B0A04020102020204" pitchFamily="34" charset="0"/>
            </a:endParaRPr>
          </a:p>
          <a:p>
            <a:pPr indent="450215"/>
            <a:endParaRPr lang="ru-RU" sz="3600" dirty="0">
              <a:latin typeface="Arial Black" panose="020B0A04020102020204" pitchFamily="34" charset="0"/>
            </a:endParaRPr>
          </a:p>
          <a:p>
            <a:pPr marL="1028700" lvl="1" indent="-571500">
              <a:buFontTx/>
              <a:buChar char="-"/>
            </a:pPr>
            <a:r>
              <a:rPr lang="ru-RU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потребность общества </a:t>
            </a:r>
            <a:r>
              <a:rPr lang="ru-RU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в знаниях;</a:t>
            </a:r>
          </a:p>
          <a:p>
            <a:pPr marL="1028700" lvl="1" indent="-571500">
              <a:buFontTx/>
              <a:buChar char="-"/>
            </a:pPr>
            <a:endParaRPr 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 indent="-571500">
              <a:buFontTx/>
              <a:buChar char="-"/>
            </a:pPr>
            <a:r>
              <a:rPr lang="ru-RU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достаточно четкое </a:t>
            </a:r>
          </a:p>
          <a:p>
            <a:pPr lvl="1"/>
            <a:r>
              <a:rPr lang="ru-RU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	  </a:t>
            </a:r>
            <a:r>
              <a:rPr lang="ru-RU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вычленение предмета научного знания.</a:t>
            </a:r>
          </a:p>
          <a:p>
            <a:pPr marL="571500" indent="-571500">
              <a:buFontTx/>
              <a:buChar char="-"/>
            </a:pPr>
            <a:endParaRPr lang="ru-RU" sz="3600" b="1" i="1" dirty="0">
              <a:effectLst/>
            </a:endParaRPr>
          </a:p>
          <a:p>
            <a:pPr marL="571500" indent="-571500">
              <a:buFontTx/>
              <a:buChar char="-"/>
            </a:pPr>
            <a:endParaRPr lang="ru-RU" sz="3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32313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8294" y="1718630"/>
            <a:ext cx="9450636" cy="4585871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/>
            <a:endParaRPr lang="ru-RU" sz="3200" dirty="0"/>
          </a:p>
          <a:p>
            <a:pPr indent="450215"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Дальнейшее развитие педагогическая наука получила в трудах </a:t>
            </a:r>
          </a:p>
          <a:p>
            <a:pPr indent="450215" algn="just"/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Дж. Локка</a:t>
            </a:r>
            <a:r>
              <a:rPr lang="ru-RU" sz="2000" i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Ж-Ж. Руссо, </a:t>
            </a:r>
            <a:r>
              <a:rPr lang="ru-RU" sz="20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И.Г.Песталоцци</a:t>
            </a:r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, И.Ф. </a:t>
            </a:r>
            <a:r>
              <a:rPr lang="ru-RU" sz="20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Гербарта</a:t>
            </a:r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, А.В. </a:t>
            </a:r>
            <a:r>
              <a:rPr lang="ru-RU" sz="2000" b="1" i="1" dirty="0" err="1">
                <a:latin typeface="Calibri" panose="020F0502020204030204" pitchFamily="34" charset="0"/>
                <a:cs typeface="Calibri" panose="020F0502020204030204" pitchFamily="34" charset="0"/>
              </a:rPr>
              <a:t>Дистервега</a:t>
            </a:r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и др.</a:t>
            </a:r>
          </a:p>
          <a:p>
            <a:pPr indent="450215" algn="just"/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just"/>
            <a:endParaRPr lang="ru-RU" sz="2000" b="1" i="1" dirty="0"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 indent="450215" algn="just"/>
            <a:r>
              <a:rPr lang="ru-RU" sz="2000" b="1" i="1" dirty="0">
                <a:latin typeface="Arial Black" panose="020B0A04020102020204" pitchFamily="34" charset="0"/>
                <a:cs typeface="Calibri" panose="020F0502020204030204" pitchFamily="34" charset="0"/>
              </a:rPr>
              <a:t>К.Д. Ушинский</a:t>
            </a:r>
            <a:r>
              <a:rPr lang="ru-RU" sz="2000" dirty="0">
                <a:latin typeface="Arial Black" panose="020B0A04020102020204" pitchFamily="34" charset="0"/>
                <a:cs typeface="Calibri" panose="020F0502020204030204" pitchFamily="34" charset="0"/>
              </a:rPr>
              <a:t> (1824-1870)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внес значимый вклад в развитие </a:t>
            </a:r>
          </a:p>
          <a:p>
            <a:pPr indent="450215" algn="just"/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педагогики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	как науки:</a:t>
            </a:r>
          </a:p>
          <a:p>
            <a:pPr indent="450215" algn="just"/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обосновал принципы антропологизма и народности в воспитании,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высказал мысль о единстве педагогической теории и практики,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раскрыл цели, принципы, методы обучения и воспитания,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выступил против эмпиризма в педагогике,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педагогическую практику без теории сравнивал со знахарством в медицине.</a:t>
            </a:r>
            <a:endParaRPr lang="ru-RU" sz="2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764268E-9AB6-40B6-91ED-D09693D5E297}"/>
              </a:ext>
            </a:extLst>
          </p:cNvPr>
          <p:cNvSpPr/>
          <p:nvPr/>
        </p:nvSpPr>
        <p:spPr>
          <a:xfrm>
            <a:off x="716096" y="253388"/>
            <a:ext cx="105651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/>
              <a:t>	</a:t>
            </a:r>
            <a:r>
              <a:rPr lang="ru-RU" sz="2400" b="1" i="1" dirty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Исторические предпосылки возникновения и развития педагогической науки</a:t>
            </a:r>
            <a:endParaRPr lang="ru-RU" sz="28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106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9148" y="451691"/>
            <a:ext cx="9981282" cy="6186309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/>
            <a:r>
              <a:rPr lang="ru-RU" sz="2800" b="1" dirty="0">
                <a:latin typeface="Arial Black" panose="020B0A04020102020204" pitchFamily="34" charset="0"/>
              </a:rPr>
              <a:t>III этап развития педагогики (XX в.)</a:t>
            </a:r>
          </a:p>
          <a:p>
            <a:pPr indent="450215" algn="just"/>
            <a:endParaRPr lang="ru-RU" sz="28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lvl="1"/>
            <a:r>
              <a:rPr lang="ru-RU" sz="2000" b="1" dirty="0">
                <a:solidFill>
                  <a:srgbClr val="C00000"/>
                </a:solidFill>
                <a:latin typeface="Arial Black" panose="020B0A04020102020204" pitchFamily="34" charset="0"/>
              </a:rPr>
              <a:t>Интенсивное развитие педагогической нау</a:t>
            </a:r>
            <a:r>
              <a:rPr lang="ru-RU" sz="2000" b="1" dirty="0">
                <a:solidFill>
                  <a:srgbClr val="C00000"/>
                </a:solidFill>
              </a:rPr>
              <a:t>ки, </a:t>
            </a:r>
            <a:r>
              <a:rPr lang="ru-RU" sz="2000" dirty="0"/>
              <a:t>обусловленное: интенсивным развитием педагогической практики, </a:t>
            </a:r>
          </a:p>
          <a:p>
            <a:pPr lvl="1"/>
            <a:r>
              <a:rPr lang="ru-RU" sz="2000" dirty="0"/>
              <a:t>необходимостью соответствия ее требованиям экономического</a:t>
            </a:r>
          </a:p>
          <a:p>
            <a:pPr indent="450215"/>
            <a:r>
              <a:rPr lang="ru-RU" sz="2000" dirty="0"/>
              <a:t>прогресса общества.</a:t>
            </a:r>
          </a:p>
          <a:p>
            <a:pPr indent="450215"/>
            <a:r>
              <a:rPr lang="ru-RU" sz="2000" dirty="0"/>
              <a:t> </a:t>
            </a:r>
          </a:p>
          <a:p>
            <a:pPr indent="450215"/>
            <a:r>
              <a:rPr lang="ru-RU" sz="2000" dirty="0">
                <a:latin typeface="Arial Black" panose="020B0A04020102020204" pitchFamily="34" charset="0"/>
              </a:rPr>
              <a:t>Создание эффективных систем обучения </a:t>
            </a:r>
            <a:r>
              <a:rPr lang="ru-RU" sz="2000" dirty="0"/>
              <a:t>и подготовки специалистов </a:t>
            </a:r>
          </a:p>
          <a:p>
            <a:pPr indent="450215"/>
            <a:r>
              <a:rPr lang="ru-RU" sz="2000" dirty="0"/>
              <a:t>конкретного профиля. </a:t>
            </a:r>
          </a:p>
          <a:p>
            <a:pPr indent="450215" algn="just"/>
            <a:r>
              <a:rPr lang="ru-RU" sz="2000" dirty="0"/>
              <a:t>	</a:t>
            </a:r>
          </a:p>
          <a:p>
            <a:pPr indent="450215" algn="just"/>
            <a:r>
              <a:rPr lang="ru-RU" sz="2000" dirty="0">
                <a:latin typeface="Arial Black" panose="020B0A04020102020204" pitchFamily="34" charset="0"/>
              </a:rPr>
              <a:t>Дифференциация</a:t>
            </a:r>
            <a:r>
              <a:rPr lang="ru-RU" sz="2000" dirty="0"/>
              <a:t> педагогического знания.</a:t>
            </a:r>
          </a:p>
          <a:p>
            <a:pPr indent="450215"/>
            <a:endParaRPr lang="ru-RU" sz="2000" dirty="0"/>
          </a:p>
          <a:p>
            <a:pPr indent="450215"/>
            <a:r>
              <a:rPr lang="ru-RU" sz="2000" dirty="0"/>
              <a:t>В начале ХХ в. </a:t>
            </a:r>
            <a:r>
              <a:rPr lang="ru-RU" sz="2000" dirty="0">
                <a:latin typeface="Arial Black" panose="020B0A04020102020204" pitchFamily="34" charset="0"/>
              </a:rPr>
              <a:t>интенсивные исследования </a:t>
            </a:r>
            <a:r>
              <a:rPr lang="ru-RU" sz="2000" dirty="0"/>
              <a:t>педагогических проблем: 	</a:t>
            </a:r>
          </a:p>
          <a:p>
            <a:pPr indent="450215"/>
            <a:r>
              <a:rPr lang="ru-RU" sz="2000" dirty="0">
                <a:latin typeface="Arial Black" panose="020B0A04020102020204" pitchFamily="34" charset="0"/>
              </a:rPr>
              <a:t>в США </a:t>
            </a:r>
            <a:r>
              <a:rPr lang="ru-RU" sz="2000" dirty="0"/>
              <a:t>(</a:t>
            </a:r>
            <a:r>
              <a:rPr lang="ru-RU" sz="2000" b="1" i="1" dirty="0"/>
              <a:t>Джон Дьюи и Эдвард </a:t>
            </a:r>
            <a:r>
              <a:rPr lang="ru-RU" sz="2000" b="1" i="1" dirty="0" err="1"/>
              <a:t>Торндайк</a:t>
            </a:r>
            <a:r>
              <a:rPr lang="ru-RU" sz="2000" dirty="0"/>
              <a:t>):</a:t>
            </a:r>
          </a:p>
          <a:p>
            <a:pPr indent="450215"/>
            <a:r>
              <a:rPr lang="ru-RU" sz="2000" dirty="0"/>
              <a:t>сформированы общие принципы, закономерности воспитания человека, 	разработаны и внедрены эффективные технологии образования. </a:t>
            </a:r>
          </a:p>
          <a:p>
            <a:pPr indent="450215" algn="just"/>
            <a:endParaRPr lang="ru-RU" sz="2000" dirty="0"/>
          </a:p>
          <a:p>
            <a:pPr indent="450215"/>
            <a:r>
              <a:rPr lang="ru-RU" sz="2000" dirty="0">
                <a:latin typeface="Arial Black" panose="020B0A04020102020204" pitchFamily="34" charset="0"/>
              </a:rPr>
              <a:t>В СССР – </a:t>
            </a:r>
            <a:r>
              <a:rPr lang="ru-RU" sz="2000" b="1" dirty="0">
                <a:solidFill>
                  <a:srgbClr val="C00000"/>
                </a:solidFill>
              </a:rPr>
              <a:t>Станислав </a:t>
            </a:r>
            <a:r>
              <a:rPr lang="ru-RU" sz="2000" b="1" dirty="0" err="1">
                <a:solidFill>
                  <a:srgbClr val="C00000"/>
                </a:solidFill>
              </a:rPr>
              <a:t>Шацкий</a:t>
            </a:r>
            <a:r>
              <a:rPr lang="ru-RU" sz="2000" b="1" dirty="0">
                <a:solidFill>
                  <a:srgbClr val="C00000"/>
                </a:solidFill>
              </a:rPr>
              <a:t>, Антон Макаренко, Василий Сухомлинский 	</a:t>
            </a:r>
            <a:r>
              <a:rPr lang="ru-RU" sz="2000" dirty="0"/>
              <a:t>(система воспитания, нравственное воспитание, воспитание в коллективе).</a:t>
            </a:r>
          </a:p>
        </p:txBody>
      </p:sp>
    </p:spTree>
    <p:extLst>
      <p:ext uri="{BB962C8B-B14F-4D97-AF65-F5344CB8AC3E}">
        <p14:creationId xmlns:p14="http://schemas.microsoft.com/office/powerpoint/2010/main" val="17722647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3720" y="1200838"/>
            <a:ext cx="9705861" cy="3847207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Arial Black" panose="020B0A04020102020204" pitchFamily="34" charset="0"/>
              </a:rPr>
              <a:t>Современный этап развития педагогики </a:t>
            </a:r>
          </a:p>
          <a:p>
            <a:endParaRPr lang="ru-RU" sz="3200" dirty="0">
              <a:latin typeface="Arial Black" panose="020B0A04020102020204" pitchFamily="34" charset="0"/>
            </a:endParaRPr>
          </a:p>
          <a:p>
            <a:pPr algn="ctr"/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основан на саморазвитии научной отрасли, сочетающей процессы интеграции и дифференциации </a:t>
            </a:r>
          </a:p>
          <a:p>
            <a:pPr algn="ctr"/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со взаимодействием с другими науками</a:t>
            </a:r>
          </a:p>
          <a:p>
            <a:pPr algn="ctr"/>
            <a:r>
              <a:rPr lang="ru-RU" sz="3200" dirty="0"/>
              <a:t>  </a:t>
            </a:r>
          </a:p>
          <a:p>
            <a:pPr algn="ctr"/>
            <a:r>
              <a:rPr lang="ru-RU" sz="3200" b="1" dirty="0"/>
              <a:t>Определения понятия </a:t>
            </a:r>
            <a:r>
              <a:rPr lang="ru-RU" sz="3200" b="1" dirty="0">
                <a:latin typeface="Arial Black" panose="020B0A04020102020204" pitchFamily="34" charset="0"/>
              </a:rPr>
              <a:t>«педагогика»</a:t>
            </a:r>
          </a:p>
          <a:p>
            <a:pPr algn="ctr"/>
            <a:endParaRPr lang="ru-RU" sz="3200" b="1" dirty="0">
              <a:effectLst/>
              <a:latin typeface="Arial Black" panose="020B0A04020102020204" pitchFamily="34" charset="0"/>
            </a:endParaRPr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AC3EF29C-D140-4057-AB90-15E81A5B000B}"/>
              </a:ext>
            </a:extLst>
          </p:cNvPr>
          <p:cNvSpPr/>
          <p:nvPr/>
        </p:nvSpPr>
        <p:spPr>
          <a:xfrm>
            <a:off x="4456952" y="5169272"/>
            <a:ext cx="2769326" cy="14499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537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7648" y="947451"/>
            <a:ext cx="10256704" cy="5570756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Педагогика – </a:t>
            </a:r>
          </a:p>
          <a:p>
            <a:pPr indent="450215" algn="just">
              <a:spcAft>
                <a:spcPts val="0"/>
              </a:spcAft>
            </a:pPr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наука о том, как воспитывать и обучать ребенка, подростка, молодых людей – человека; </a:t>
            </a:r>
          </a:p>
          <a:p>
            <a:pPr indent="450215" algn="just">
              <a:spcAft>
                <a:spcPts val="0"/>
              </a:spcAft>
            </a:pPr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как и какие методы, средства и технологии следует применять в процессе обучения и воспитания человека, </a:t>
            </a:r>
          </a:p>
          <a:p>
            <a:pPr indent="450215" algn="just">
              <a:spcAft>
                <a:spcPts val="0"/>
              </a:spcAft>
            </a:pPr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как помочь ему стать духовно богатым, творчески активным, удовлетворенным жизнью (</a:t>
            </a:r>
            <a:r>
              <a:rPr lang="ru-RU" sz="2000" b="1" i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Л.И. </a:t>
            </a:r>
            <a:r>
              <a:rPr lang="ru-RU" sz="2000" b="1" i="1" dirty="0" err="1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Лесун</a:t>
            </a:r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).</a:t>
            </a:r>
          </a:p>
          <a:p>
            <a:pPr indent="450215" algn="just">
              <a:spcAft>
                <a:spcPts val="0"/>
              </a:spcAft>
            </a:pPr>
            <a:endParaRPr lang="ru-RU" sz="2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Arial Black" panose="020B0A04020102020204" pitchFamily="34" charset="0"/>
                <a:cs typeface="Calibri" panose="020F0502020204030204" pitchFamily="34" charset="0"/>
              </a:rPr>
              <a:t>Педагогика –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indent="450215" algn="just">
              <a:spcAft>
                <a:spcPts val="0"/>
              </a:spcAft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это «совокупность знаний и умений по обучению </a:t>
            </a:r>
            <a:r>
              <a:rPr lang="ru-RU" sz="2000" b="1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и воспитанию, эффективных способов передачи накопленного опыта и оптимальной подготовки подрастающего поколения к жизни и деятельности» (</a:t>
            </a:r>
            <a:r>
              <a:rPr lang="ru-RU" sz="2000" b="1" i="1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Н.В. </a:t>
            </a:r>
            <a:r>
              <a:rPr lang="ru-RU" sz="2000" b="1" i="1" dirty="0" err="1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Бордовская</a:t>
            </a:r>
            <a:r>
              <a:rPr lang="ru-RU" sz="2000" b="1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).</a:t>
            </a:r>
          </a:p>
          <a:p>
            <a:pPr indent="450215" algn="just">
              <a:spcAft>
                <a:spcPts val="0"/>
              </a:spcAft>
            </a:pPr>
            <a:endParaRPr lang="ru-R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Педагогика – </a:t>
            </a:r>
          </a:p>
          <a:p>
            <a:pPr indent="450215" algn="just">
              <a:spcAft>
                <a:spcPts val="0"/>
              </a:spcAft>
            </a:pP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это «наука о целенаправленном процессе передачи человеческого опыта и подготовки подрастающего поколения к жизни и деятельности» (</a:t>
            </a:r>
            <a:r>
              <a:rPr lang="ru-RU" sz="2000" b="1" i="1" dirty="0">
                <a:solidFill>
                  <a:srgbClr val="C00000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Н.В. </a:t>
            </a:r>
            <a:r>
              <a:rPr lang="ru-RU" sz="2000" b="1" i="1" dirty="0" err="1">
                <a:solidFill>
                  <a:srgbClr val="C00000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Бордовская</a:t>
            </a:r>
            <a:r>
              <a:rPr lang="ru-RU" sz="2000" b="1" dirty="0">
                <a:solidFill>
                  <a:srgbClr val="C00000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).</a:t>
            </a:r>
          </a:p>
          <a:p>
            <a:pPr indent="450215" algn="just">
              <a:spcAft>
                <a:spcPts val="0"/>
              </a:spcAft>
            </a:pPr>
            <a:endParaRPr lang="ru-RU" sz="2000" b="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448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4395" y="1178805"/>
            <a:ext cx="9022816" cy="5262979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2400" b="1" dirty="0">
              <a:latin typeface="Arial Black" panose="020B0A04020102020204" pitchFamily="34" charset="0"/>
              <a:ea typeface="Times-Roman"/>
              <a:cs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Педагогика</a:t>
            </a:r>
            <a:r>
              <a:rPr lang="ru-RU" sz="2400" dirty="0"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 –</a:t>
            </a: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 </a:t>
            </a:r>
          </a:p>
          <a:p>
            <a:pPr indent="450215"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это «наука о воспитании, о закономерностях развития подрастающего 	поколения» (</a:t>
            </a:r>
            <a:r>
              <a:rPr lang="ru-RU" sz="2000" b="1" i="1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А.П. </a:t>
            </a:r>
            <a:r>
              <a:rPr lang="ru-RU" sz="2000" b="1" i="1" dirty="0" err="1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Сманцер</a:t>
            </a: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).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endParaRPr lang="ru-RU" sz="20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Arial Black" panose="020B0A04020102020204" pitchFamily="34" charset="0"/>
                <a:cs typeface="Calibri" panose="020F0502020204030204" pitchFamily="34" charset="0"/>
              </a:rPr>
              <a:t>Педагогика</a:t>
            </a:r>
            <a:r>
              <a:rPr lang="ru-RU" sz="2400" dirty="0">
                <a:latin typeface="Arial Black" panose="020B0A04020102020204" pitchFamily="34" charset="0"/>
                <a:cs typeface="Calibri" panose="020F0502020204030204" pitchFamily="34" charset="0"/>
              </a:rPr>
              <a:t> –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indent="450215"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это «наука о специально организованной целенаправленной и 	систематической деятельности по формированию человека, о содержании, 	формах и методах воспитания, образования и обучения» (</a:t>
            </a:r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Российская 	педагогическая энциклопедия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Arial Black" panose="020B0A04020102020204" pitchFamily="34" charset="0"/>
                <a:cs typeface="Calibri" panose="020F0502020204030204" pitchFamily="34" charset="0"/>
              </a:rPr>
              <a:t>Педагогика</a:t>
            </a:r>
            <a:r>
              <a:rPr lang="ru-RU" sz="2400" dirty="0">
                <a:latin typeface="Arial Black" panose="020B0A04020102020204" pitchFamily="34" charset="0"/>
                <a:cs typeface="Calibri" panose="020F0502020204030204" pitchFamily="34" charset="0"/>
              </a:rPr>
              <a:t> –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indent="450215"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это «наука о развитии жизненного опыта человека (обучающегося)» 	(</a:t>
            </a:r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А.М. Новиков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indent="450215" algn="just">
              <a:spcAft>
                <a:spcPts val="0"/>
              </a:spcAft>
            </a:pPr>
            <a:endParaRPr lang="ru-RU" sz="2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endParaRPr lang="ru-RU" sz="2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955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1518" y="275422"/>
            <a:ext cx="10025350" cy="6308288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Педагогика</a:t>
            </a:r>
            <a:r>
              <a:rPr lang="ru-RU" sz="2400" dirty="0"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 –</a:t>
            </a:r>
            <a:endParaRPr lang="ru-RU" sz="2000" dirty="0">
              <a:latin typeface="Calibri" panose="020F0502020204030204" pitchFamily="34" charset="0"/>
              <a:ea typeface="Times-Roman"/>
              <a:cs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это «наука, изучающая объективные законы развития конкретно-исторического 	процесса воспитания, органически связанные с законами развития общественных 	отношений и становления детской личности, а также опыт реальной общественной 	воспитательно-обучающей практики формирования подрастающих поколений, 	особенности и условия организации педагогического процесса (</a:t>
            </a:r>
            <a:r>
              <a:rPr lang="ru-RU" sz="2000" b="1" i="1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Г.М. Коджаспирова</a:t>
            </a: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);</a:t>
            </a:r>
          </a:p>
          <a:p>
            <a:pPr lvl="2" indent="450215" algn="just"/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Педагогика</a:t>
            </a:r>
            <a:r>
              <a:rPr lang="ru-RU" sz="2400" dirty="0">
                <a:solidFill>
                  <a:srgbClr val="FF0000"/>
                </a:solidFill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 –</a:t>
            </a:r>
            <a:r>
              <a:rPr lang="ru-RU" sz="2000" dirty="0">
                <a:solidFill>
                  <a:srgbClr val="FF0000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 </a:t>
            </a:r>
          </a:p>
          <a:p>
            <a:pPr indent="450215">
              <a:spcAft>
                <a:spcPts val="0"/>
              </a:spcAft>
            </a:pPr>
            <a:r>
              <a:rPr lang="ru-RU" sz="2000" dirty="0">
                <a:solidFill>
                  <a:srgbClr val="FF0000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это «совокупность теоретических и прикладных наук, изучающих воспитание, 	образование и обучение» </a:t>
            </a: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(</a:t>
            </a:r>
            <a:r>
              <a:rPr lang="ru-RU" sz="2000" b="1" i="1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Г.М. Коджаспирова</a:t>
            </a: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);</a:t>
            </a: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Педагогика</a:t>
            </a:r>
            <a:r>
              <a:rPr lang="ru-RU" sz="2400" dirty="0"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 – </a:t>
            </a:r>
          </a:p>
          <a:p>
            <a:pPr indent="450215"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это «наука о воспитательных отношениях, возникающих в процессе взаимосвязи 	воспитания, образования и обучения с самовоспитанием, самообразованием и 	самообучением и направленных на развитие человека (</a:t>
            </a:r>
            <a:r>
              <a:rPr lang="ru-RU" sz="2000" b="1" i="1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Г.М. Коджаспирова</a:t>
            </a: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);</a:t>
            </a:r>
          </a:p>
          <a:p>
            <a:pPr indent="450215" algn="just">
              <a:spcAft>
                <a:spcPts val="0"/>
              </a:spcAft>
            </a:pP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b="1" dirty="0"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Педагогика</a:t>
            </a:r>
            <a:r>
              <a:rPr lang="ru-RU" sz="2400" dirty="0"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 –</a:t>
            </a: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 </a:t>
            </a:r>
          </a:p>
          <a:p>
            <a:pPr indent="450215" algn="just"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это «учебный курс, который преподается в педагогических учебных заведениях и 	других</a:t>
            </a:r>
            <a:r>
              <a:rPr lang="ru-RU" sz="2000" dirty="0">
                <a:latin typeface="Times New Roman" panose="02020603050405020304" pitchFamily="18" charset="0"/>
                <a:ea typeface="Times-Roman"/>
              </a:rPr>
              <a:t> учреждениях по профилирующим программам (</a:t>
            </a:r>
            <a:r>
              <a:rPr lang="ru-RU" sz="2000" b="1" i="1" dirty="0">
                <a:latin typeface="Times New Roman" panose="02020603050405020304" pitchFamily="18" charset="0"/>
                <a:ea typeface="Times-Roman"/>
              </a:rPr>
              <a:t>Г.М. </a:t>
            </a:r>
            <a:r>
              <a:rPr lang="ru-RU" sz="2000" b="1" i="1" dirty="0" err="1">
                <a:latin typeface="Times New Roman" panose="02020603050405020304" pitchFamily="18" charset="0"/>
                <a:ea typeface="Times-Roman"/>
              </a:rPr>
              <a:t>Коджаспирова</a:t>
            </a:r>
            <a:r>
              <a:rPr lang="ru-RU" sz="2000" dirty="0">
                <a:latin typeface="Times New Roman" panose="02020603050405020304" pitchFamily="18" charset="0"/>
                <a:ea typeface="Times-Roman"/>
              </a:rPr>
              <a:t>).</a:t>
            </a:r>
            <a:endParaRPr lang="ru-RU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84656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6603" y="532822"/>
            <a:ext cx="9540608" cy="5484578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latin typeface="Calibri" panose="020F0502020204030204" pitchFamily="34" charset="0"/>
              <a:ea typeface="Times-Roman"/>
              <a:cs typeface="Calibri" panose="020F0502020204030204" pitchFamily="34" charset="0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Наличие различных трактовок понятия «</a:t>
            </a:r>
            <a:r>
              <a:rPr lang="ru-RU" sz="2000" b="1" dirty="0"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педагогика</a:t>
            </a:r>
            <a:r>
              <a:rPr lang="ru-RU" sz="2000" dirty="0">
                <a:latin typeface="Arial Black" panose="020B0A04020102020204" pitchFamily="34" charset="0"/>
                <a:ea typeface="Times-Roman"/>
                <a:cs typeface="Calibri" panose="020F0502020204030204" pitchFamily="34" charset="0"/>
              </a:rPr>
              <a:t>» </a:t>
            </a:r>
            <a:r>
              <a:rPr lang="ru-RU" sz="2000" dirty="0"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свидетельствует о значимости педагогического знания в различных сферах жизнедеятельности человека. </a:t>
            </a: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Приведенные определения </a:t>
            </a:r>
            <a:r>
              <a:rPr lang="ru-RU" sz="2000" b="1" dirty="0">
                <a:latin typeface="Arial Black" panose="020B0A040201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 противоречат друг другу, а отражают разные подходы к ней:</a:t>
            </a:r>
          </a:p>
          <a:p>
            <a:pPr indent="450215" algn="ctr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Arial Black" panose="020B0A040201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перечисление того, что изучается педагогикой;</a:t>
            </a:r>
          </a:p>
          <a:p>
            <a:pPr indent="450215"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понимание педагогики как отрасли знаний о человеке;</a:t>
            </a:r>
          </a:p>
          <a:p>
            <a:pPr indent="450215">
              <a:spcAft>
                <a:spcPts val="0"/>
              </a:spcAft>
            </a:pP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изучение взаимосвязи процессов воспитания и обучения с самовоспитанием 		и самообучением;</a:t>
            </a:r>
          </a:p>
          <a:p>
            <a:pPr marL="800100" lvl="1" indent="-342900">
              <a:buFontTx/>
              <a:buChar char="-"/>
            </a:pP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научное обоснование знания о воспитании и развитии человека, процессах     управления ими.</a:t>
            </a: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06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1854" y="1112704"/>
            <a:ext cx="9595693" cy="5201424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sz="28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Понятие «Педагогика»</a:t>
            </a:r>
            <a:r>
              <a:rPr lang="ru-RU" sz="2800" dirty="0">
                <a:latin typeface="Arial Black" panose="020B0A04020102020204" pitchFamily="34" charset="0"/>
                <a:ea typeface="Times New Roman" panose="02020603050405020304" pitchFamily="18" charset="0"/>
              </a:rPr>
              <a:t> употребляется </a:t>
            </a:r>
          </a:p>
          <a:p>
            <a:pPr indent="450215">
              <a:spcAft>
                <a:spcPts val="0"/>
              </a:spcAft>
            </a:pPr>
            <a:r>
              <a:rPr lang="ru-RU" sz="28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в нескольких значениях </a:t>
            </a:r>
            <a:r>
              <a:rPr lang="ru-RU" sz="20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(Н.В. </a:t>
            </a:r>
            <a:r>
              <a:rPr lang="ru-RU" sz="2000" b="1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Бордовская</a:t>
            </a:r>
            <a:r>
              <a:rPr lang="ru-RU" sz="20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)</a:t>
            </a:r>
            <a:r>
              <a:rPr lang="ru-RU" sz="2800" dirty="0">
                <a:latin typeface="Arial Black" panose="020B0A04020102020204" pitchFamily="34" charset="0"/>
                <a:ea typeface="Times New Roman" panose="02020603050405020304" pitchFamily="18" charset="0"/>
              </a:rPr>
              <a:t>:</a:t>
            </a:r>
          </a:p>
          <a:p>
            <a:pPr indent="450215">
              <a:spcAft>
                <a:spcPts val="0"/>
              </a:spcAft>
            </a:pP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57300" lvl="2" indent="-342900">
              <a:buFontTx/>
              <a:buChar char="-"/>
            </a:pPr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Бытовое значение педагогики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257300" lvl="2" indent="-342900">
              <a:buFontTx/>
              <a:buChar char="-"/>
            </a:pP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257300" lvl="2" indent="-342900">
              <a:buFontTx/>
              <a:buChar char="-"/>
            </a:pPr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Практическое значение педагогики</a:t>
            </a:r>
          </a:p>
          <a:p>
            <a:pPr marL="1257300" lvl="2" indent="-342900">
              <a:buFontTx/>
              <a:buChar char="-"/>
            </a:pP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257300" lvl="2" indent="-342900">
              <a:buFontTx/>
              <a:buChar char="-"/>
            </a:pPr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Педагогика как наука и отрасль человековедения</a:t>
            </a:r>
          </a:p>
          <a:p>
            <a:pPr marL="1257300" lvl="2" indent="-342900">
              <a:buFontTx/>
              <a:buChar char="-"/>
            </a:pP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257300" lvl="2" indent="-342900">
              <a:buFontTx/>
              <a:buChar char="-"/>
            </a:pPr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Педагогика как учебная дисциплина</a:t>
            </a:r>
          </a:p>
          <a:p>
            <a:pPr marL="1257300" lvl="2" indent="-342900">
              <a:buFontTx/>
              <a:buChar char="-"/>
            </a:pP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257300" lvl="2" indent="-342900">
              <a:buFontTx/>
              <a:buChar char="-"/>
            </a:pPr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Педагогика как отрасль гуманитарного знания, </a:t>
            </a:r>
          </a:p>
          <a:p>
            <a:pPr lvl="2"/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которая входит в общекультурный контекст современной жизни</a:t>
            </a:r>
          </a:p>
          <a:p>
            <a:pPr marL="342900" indent="-342900">
              <a:spcAft>
                <a:spcPts val="0"/>
              </a:spcAft>
              <a:buFontTx/>
              <a:buChar char="-"/>
            </a:pPr>
            <a:endParaRPr lang="ru-RU" sz="2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Tx/>
              <a:buChar char="-"/>
            </a:pP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415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65243" y="925416"/>
            <a:ext cx="8978747" cy="5262979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</a:p>
          <a:p>
            <a:pPr algn="just">
              <a:spcAft>
                <a:spcPts val="0"/>
              </a:spcAft>
            </a:pPr>
            <a:endParaRPr lang="ru-RU" sz="2400" b="1" dirty="0">
              <a:latin typeface="Arial Black" panose="020B0A0402010202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Бытовое понимание педагогики</a:t>
            </a:r>
            <a:r>
              <a:rPr lang="ru-RU" sz="2400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</a:t>
            </a:r>
          </a:p>
          <a:p>
            <a:pPr lvl="1" algn="just"/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каждый человек на протяжении жизни выступает в роли педагога, т.е. обучает и воспитывает детей, членов семьи, оказывает влияние на коллег, занимается самовоспитанием.</a:t>
            </a:r>
          </a:p>
          <a:p>
            <a:pPr lvl="1" algn="just"/>
            <a:endParaRPr lang="ru-RU" sz="2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lvl="1" algn="just"/>
            <a:r>
              <a:rPr lang="ru-RU" sz="2400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Практическое значение педагогики –</a:t>
            </a:r>
            <a:r>
              <a:rPr lang="ru-RU" sz="2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lvl="1" algn="just"/>
            <a:r>
              <a:rPr lang="ru-RU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педагогика рассматривается как одна из сфер деятельности человека, связанная с передачей культурно-исторического опыта от старшего поколения к младшему с целью подготовки его к самостоятельной жизни и труду. </a:t>
            </a: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spcAft>
                <a:spcPts val="0"/>
              </a:spcAft>
              <a:buFontTx/>
              <a:buChar char="-"/>
            </a:pP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595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22024" y="1090670"/>
            <a:ext cx="9584675" cy="5245491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3600" i="1" dirty="0"/>
              <a:t>	</a:t>
            </a:r>
          </a:p>
          <a:p>
            <a:pPr algn="just"/>
            <a:endParaRPr lang="ru-RU" sz="3600" i="1" dirty="0">
              <a:solidFill>
                <a:schemeClr val="bg1"/>
              </a:solidFill>
            </a:endParaRPr>
          </a:p>
          <a:p>
            <a:pPr algn="just"/>
            <a:r>
              <a:rPr lang="ru-RU" sz="3600" i="1" dirty="0">
                <a:solidFill>
                  <a:schemeClr val="bg1"/>
                </a:solidFill>
                <a:latin typeface="Arial Black" panose="020B0A04020102020204" pitchFamily="34" charset="0"/>
              </a:rPr>
              <a:t>Вопросы:</a:t>
            </a:r>
          </a:p>
          <a:p>
            <a:pPr algn="just"/>
            <a:r>
              <a:rPr lang="ru-RU" sz="2800" b="1" i="1" dirty="0">
                <a:solidFill>
                  <a:srgbClr val="002060"/>
                </a:solidFill>
              </a:rPr>
              <a:t>	</a:t>
            </a:r>
            <a:r>
              <a:rPr lang="ru-RU" sz="2800" b="1" i="1" dirty="0">
                <a:solidFill>
                  <a:schemeClr val="bg1"/>
                </a:solidFill>
              </a:rPr>
              <a:t>1.	Понятие «педагогика». </a:t>
            </a:r>
          </a:p>
          <a:p>
            <a:pPr algn="just"/>
            <a:r>
              <a:rPr lang="ru-RU" sz="2800" b="1" i="1" dirty="0">
                <a:solidFill>
                  <a:schemeClr val="bg1"/>
                </a:solidFill>
              </a:rPr>
              <a:t>	2.	Исторические предпосылки возникновения и развития педагогической науки.</a:t>
            </a:r>
          </a:p>
          <a:p>
            <a:pPr algn="just"/>
            <a:r>
              <a:rPr lang="ru-RU" sz="2800" b="1" i="1" dirty="0">
                <a:solidFill>
                  <a:schemeClr val="bg1"/>
                </a:solidFill>
              </a:rPr>
              <a:t>	3.	Определение, объект, предмет, функции педагогики, ее основные категории.</a:t>
            </a:r>
          </a:p>
          <a:p>
            <a:pPr algn="just"/>
            <a:r>
              <a:rPr lang="ru-RU" sz="2800" b="1" i="1" dirty="0">
                <a:solidFill>
                  <a:schemeClr val="bg1"/>
                </a:solidFill>
              </a:rPr>
              <a:t>	4.	Структура педагогики, ее основные отрасли.</a:t>
            </a:r>
          </a:p>
          <a:p>
            <a:pPr algn="just"/>
            <a:r>
              <a:rPr lang="ru-RU" sz="2800" b="1" i="1" dirty="0">
                <a:solidFill>
                  <a:schemeClr val="bg1"/>
                </a:solidFill>
              </a:rPr>
              <a:t>	5.	Связь педагогики с другими науками.</a:t>
            </a:r>
          </a:p>
          <a:p>
            <a:pPr algn="just"/>
            <a:r>
              <a:rPr lang="ru-RU" sz="2800" b="1" i="1" dirty="0">
                <a:solidFill>
                  <a:schemeClr val="bg1"/>
                </a:solidFill>
              </a:rPr>
              <a:t>	6.	Общекультурное значение педагогики.</a:t>
            </a:r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6282" y="188973"/>
            <a:ext cx="665732" cy="665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166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0502" y="749147"/>
            <a:ext cx="10245686" cy="5704883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/>
            <a:r>
              <a:rPr lang="ru-RU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4. Определение, объект, предмет функции педагогики, ее основные категории</a:t>
            </a:r>
          </a:p>
          <a:p>
            <a:pPr indent="450215" algn="just"/>
            <a:endParaRPr lang="ru-RU" sz="3600" b="1" dirty="0"/>
          </a:p>
          <a:p>
            <a:pPr indent="450215"/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</a:rPr>
              <a:t>Педагогика – </a:t>
            </a:r>
          </a:p>
          <a:p>
            <a:pPr indent="450215"/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наука о законах и закономерностях образования 	(обучения, воспитания, развития) 	человека </a:t>
            </a:r>
          </a:p>
          <a:p>
            <a:pPr indent="450215"/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</a:rPr>
              <a:t>во всех возрастных периодах</a:t>
            </a:r>
            <a:r>
              <a:rPr lang="ru-RU" sz="2400" dirty="0">
                <a:solidFill>
                  <a:srgbClr val="C00000"/>
                </a:solidFill>
                <a:latin typeface="Arial Black" panose="020B0A04020102020204" pitchFamily="34" charset="0"/>
              </a:rPr>
              <a:t>.</a:t>
            </a:r>
          </a:p>
          <a:p>
            <a:pPr indent="450215" algn="just"/>
            <a:endParaRPr lang="ru-RU" sz="3600" dirty="0">
              <a:solidFill>
                <a:srgbClr val="C00000"/>
              </a:solidFill>
            </a:endParaRPr>
          </a:p>
          <a:p>
            <a:pPr indent="450215" algn="just"/>
            <a:endParaRPr lang="ru-RU" sz="3600" dirty="0">
              <a:solidFill>
                <a:srgbClr val="C00000"/>
              </a:solidFill>
            </a:endParaRPr>
          </a:p>
          <a:p>
            <a:pPr indent="450215" algn="just"/>
            <a:endParaRPr lang="ru-RU" sz="3600" dirty="0">
              <a:solidFill>
                <a:srgbClr val="C00000"/>
              </a:solidFill>
            </a:endParaRPr>
          </a:p>
          <a:p>
            <a:pPr indent="450215" algn="just"/>
            <a:endParaRPr lang="ru-RU" sz="3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3200" i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743F280E-C632-486D-AA41-7C588F6DBF8E}"/>
              </a:ext>
            </a:extLst>
          </p:cNvPr>
          <p:cNvSpPr/>
          <p:nvPr/>
        </p:nvSpPr>
        <p:spPr>
          <a:xfrm>
            <a:off x="3657601" y="3910987"/>
            <a:ext cx="6885542" cy="23006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Справочно</a:t>
            </a:r>
            <a:r>
              <a:rPr lang="ru-RU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Объект науки</a:t>
            </a:r>
            <a:r>
              <a:rPr lang="ru-RU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область действительности, которую исследует данная наука. </a:t>
            </a:r>
          </a:p>
          <a:p>
            <a:pPr algn="just"/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Предмет науки</a:t>
            </a:r>
            <a:r>
              <a:rPr lang="ru-RU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способ видения объекта с позиций этой науки.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just"/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Функции 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науки </a:t>
            </a:r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назначение. </a:t>
            </a:r>
          </a:p>
          <a:p>
            <a:pPr algn="just"/>
            <a:r>
              <a:rPr lang="ru-RU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Категории</a:t>
            </a:r>
            <a:r>
              <a:rPr lang="ru-RU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общие наиболее существенные понятия.</a:t>
            </a: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8852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6375" y="766732"/>
            <a:ext cx="9959249" cy="5324535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/>
            <a:endParaRPr lang="ru-RU" sz="2800" b="1" dirty="0"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b="1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Объектом </a:t>
            </a:r>
            <a:r>
              <a:rPr lang="ru-RU" sz="28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педагогики являются </a:t>
            </a:r>
          </a:p>
          <a:p>
            <a:pPr lvl="1"/>
            <a:r>
              <a:rPr lang="ru-RU" sz="20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явления действительности, обусловливающие </a:t>
            </a:r>
            <a:r>
              <a:rPr lang="ru-RU" sz="2000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человеческого индивида в процессе целенаправленной деятельности общества. </a:t>
            </a:r>
          </a:p>
          <a:p>
            <a:pPr algn="ctr">
              <a:spcAft>
                <a:spcPts val="0"/>
              </a:spcAft>
            </a:pP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b="1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sz="28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педагогики – </a:t>
            </a:r>
          </a:p>
          <a:p>
            <a:pPr lvl="1"/>
            <a:r>
              <a:rPr lang="ru-RU" sz="2000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образование как реальный целостный конкретно-исторический педагогический процесс, </a:t>
            </a:r>
          </a:p>
          <a:p>
            <a:pPr lvl="1"/>
            <a:r>
              <a:rPr lang="ru-RU" sz="2000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целенаправленно организуемый в социальных институтах (семье, образовательных учреждениях различного типа, культурно-воспитательных учреждениях и т.д.), </a:t>
            </a:r>
          </a:p>
          <a:p>
            <a:pPr lvl="1"/>
            <a:r>
              <a:rPr lang="ru-RU" sz="2000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органически связанный с законами развития общественных отношений.</a:t>
            </a:r>
          </a:p>
          <a:p>
            <a:pPr algn="ctr">
              <a:spcAft>
                <a:spcPts val="0"/>
              </a:spcAft>
            </a:pP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0646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8033" y="716096"/>
            <a:ext cx="9635933" cy="5816977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ru-RU" sz="2400" b="1" dirty="0"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800" b="1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Педагогика</a:t>
            </a:r>
            <a:r>
              <a:rPr lang="ru-RU" sz="28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как наука изучает </a:t>
            </a:r>
          </a:p>
          <a:p>
            <a:pPr lvl="1"/>
            <a:endParaRPr lang="ru-RU" sz="2400" dirty="0"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0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сущность, закономерности, тенденции и перспективы развития педагогического процесса (образования) </a:t>
            </a:r>
          </a:p>
          <a:p>
            <a:pPr lvl="1"/>
            <a:r>
              <a:rPr lang="ru-RU" sz="20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фактора и средства развития человека </a:t>
            </a:r>
          </a:p>
          <a:p>
            <a:pPr lvl="1"/>
            <a:r>
              <a:rPr lang="ru-RU" sz="20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протяжении всей его жизни. </a:t>
            </a:r>
          </a:p>
          <a:p>
            <a:pPr lvl="1"/>
            <a:endParaRPr lang="ru-RU" sz="2000" dirty="0"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ru-RU" sz="2000" dirty="0"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0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этой основе </a:t>
            </a:r>
            <a:r>
              <a:rPr lang="ru-RU" sz="2800" b="1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педагогика</a:t>
            </a:r>
            <a:r>
              <a:rPr lang="ru-RU" sz="28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разрабатывает </a:t>
            </a:r>
          </a:p>
          <a:p>
            <a:pPr lvl="1"/>
            <a:endParaRPr lang="ru-RU" sz="2800" dirty="0"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2000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теорию и технологию педагогического процесса,  </a:t>
            </a:r>
          </a:p>
          <a:p>
            <a:pPr lvl="1"/>
            <a:r>
              <a:rPr lang="ru-RU" sz="20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его </a:t>
            </a:r>
            <a:r>
              <a:rPr lang="ru-RU" sz="2000" dirty="0">
                <a:solidFill>
                  <a:srgbClr val="C0000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организации, формы и методы </a:t>
            </a:r>
            <a:r>
              <a:rPr lang="ru-RU" sz="20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совершенствования деятельности педагога (педагогическая деятельность) и </a:t>
            </a:r>
          </a:p>
          <a:p>
            <a:pPr lvl="1"/>
            <a:r>
              <a:rPr lang="ru-RU" sz="20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различных видов деятельности обучающихся, а также </a:t>
            </a:r>
          </a:p>
          <a:p>
            <a:pPr lvl="1"/>
            <a:r>
              <a:rPr lang="ru-RU" sz="2000" dirty="0"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стратегий и способов их взаимодействия.</a:t>
            </a:r>
          </a:p>
          <a:p>
            <a:pPr>
              <a:spcAft>
                <a:spcPts val="0"/>
              </a:spcAft>
            </a:pPr>
            <a:endParaRPr lang="ru-RU" sz="20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48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8288" y="1597446"/>
            <a:ext cx="7998247" cy="3477875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/>
            <a:endParaRPr lang="ru-RU" sz="2800" dirty="0">
              <a:solidFill>
                <a:srgbClr val="FF000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lvl="1"/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Основная цель </a:t>
            </a:r>
            <a:r>
              <a:rPr lang="ru-RU" sz="2800" b="1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педагогики</a:t>
            </a:r>
            <a:r>
              <a:rPr lang="ru-RU" sz="2800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– </a:t>
            </a:r>
          </a:p>
          <a:p>
            <a:pPr lvl="1"/>
            <a:endParaRPr lang="ru-RU" sz="2000" dirty="0">
              <a:solidFill>
                <a:srgbClr val="FF000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выявление и познание объективных закономерностей </a:t>
            </a:r>
            <a:r>
              <a:rPr lang="ru-RU" sz="2400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образования </a:t>
            </a:r>
            <a:r>
              <a:rPr lang="ru-RU" sz="2000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(воспитания, обучения, развития) и самосовершенствования человека </a:t>
            </a:r>
          </a:p>
          <a:p>
            <a:pPr lvl="1"/>
            <a:r>
              <a:rPr lang="ru-RU" sz="2000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    на всех этапах его жизни </a:t>
            </a:r>
          </a:p>
          <a:p>
            <a:pPr lvl="1"/>
            <a:endParaRPr lang="ru-RU" sz="2000" dirty="0">
              <a:solidFill>
                <a:srgbClr val="FF0000"/>
              </a:solidFill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lvl="1"/>
            <a:endParaRPr lang="ru-RU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1784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3548" y="308472"/>
            <a:ext cx="8890612" cy="5991384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ts val="3400"/>
              </a:lnSpc>
              <a:spcAft>
                <a:spcPts val="0"/>
              </a:spcAft>
            </a:pPr>
            <a:r>
              <a:rPr lang="ru-RU" sz="2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Основная цель </a:t>
            </a:r>
            <a:r>
              <a:rPr lang="ru-RU" sz="28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педагогики</a:t>
            </a:r>
            <a:r>
              <a:rPr lang="ru-RU" sz="2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 науки </a:t>
            </a:r>
            <a:r>
              <a:rPr lang="ru-RU" sz="28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обуславливает постановку следующих задач:</a:t>
            </a:r>
          </a:p>
          <a:p>
            <a:pPr algn="just">
              <a:lnSpc>
                <a:spcPts val="3400"/>
              </a:lnSpc>
              <a:spcAft>
                <a:spcPts val="0"/>
              </a:spcAft>
            </a:pPr>
            <a:endParaRPr lang="ru-RU" sz="2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исследование сущности,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особенностей и закономерностей</a:t>
            </a: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педагогического процесса, его структуры и функций;</a:t>
            </a: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b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уточнение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 </a:t>
            </a:r>
            <a:r>
              <a:rPr lang="ru-RU" b="1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развитие понятийно-категориального аппарата педагогической</a:t>
            </a:r>
            <a:r>
              <a:rPr lang="ru-RU" b="1" spc="-4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науки;</a:t>
            </a:r>
          </a:p>
          <a:p>
            <a:pPr marL="914400" lvl="1" indent="-457200" algn="just">
              <a:buFontTx/>
              <a:buChar char="-"/>
            </a:pP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исследование особенностей и содержания деятельности педагога и путей формирования и развития его профессионального мастерства;</a:t>
            </a:r>
          </a:p>
          <a:p>
            <a:pPr marL="914400" lvl="1" indent="-457200" algn="just">
              <a:buFontTx/>
              <a:buChar char="-"/>
            </a:pPr>
            <a:endParaRPr lang="ru-RU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разработка целей, концепций, технологий обучения и воспитания для различных возрастных групп обучающихся;</a:t>
            </a:r>
          </a:p>
          <a:p>
            <a:pPr marL="742950" lvl="1" indent="-285750" algn="just">
              <a:buFontTx/>
              <a:buChar char="-"/>
            </a:pP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научное обоснование развития систем образования, содержания обучения и воспитания;</a:t>
            </a:r>
          </a:p>
          <a:p>
            <a:pPr marL="285750" indent="-285750" algn="just">
              <a:buFontTx/>
              <a:buChar char="-"/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2017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7306" y="374574"/>
            <a:ext cx="9399224" cy="5888536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ru-RU" b="1" spc="-15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b="1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исследование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социальных, </a:t>
            </a:r>
            <a:r>
              <a:rPr lang="ru-RU" b="1" spc="-1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психолого-педагогических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проблем обучающихся (устранение перегрузки, укрепление здоровья</a:t>
            </a:r>
            <a:r>
              <a:rPr lang="ru-RU" b="1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 т.д.);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ru-RU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поиск приемов, способов и средств активизации познавательной деятельности обучающихся;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ru-RU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обоснование трудовой и профессиональной подготовки обучающихся на разных ступенях</a:t>
            </a:r>
            <a:r>
              <a:rPr lang="ru-RU" b="1" spc="-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образования;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ru-RU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исследование перспективных направлений развития системы непрерывного образования;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ru-RU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разработка методики изучения, обобщения и распространения передового практического опыта педагогической деятельности, научный анализ педагогический инноваций, разработка содержания, методики и условий повышения эффективности самообразования и самовоспитания людей;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ru-RU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внедрение результатов педагогических исследований в практику, расширение связей теории и практики и др.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ru-RU" sz="2000" b="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300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68915" y="1520329"/>
            <a:ext cx="9254169" cy="4462760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ru-RU" sz="2800" dirty="0">
              <a:solidFill>
                <a:srgbClr val="FF0000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3200" spc="-45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процессе </a:t>
            </a:r>
            <a:r>
              <a:rPr lang="ru-RU" sz="3200" spc="-4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решения </a:t>
            </a:r>
            <a:r>
              <a:rPr lang="ru-RU" sz="3200" spc="-35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перечисленных задач </a:t>
            </a:r>
            <a:r>
              <a:rPr lang="ru-RU" sz="3200" spc="-4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происходит</a:t>
            </a:r>
          </a:p>
          <a:p>
            <a:pPr algn="ctr">
              <a:spcAft>
                <a:spcPts val="0"/>
              </a:spcAft>
            </a:pPr>
            <a:r>
              <a:rPr lang="ru-RU" sz="2800" spc="-4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0"/>
              </a:spcAft>
            </a:pPr>
            <a:r>
              <a:rPr lang="ru-RU" sz="2000" spc="-45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переосмысление педагогической </a:t>
            </a:r>
            <a:r>
              <a:rPr lang="ru-RU" sz="2000" spc="-4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наукой самой </a:t>
            </a:r>
            <a:r>
              <a:rPr lang="ru-RU" sz="2000" spc="-35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себя </a:t>
            </a:r>
          </a:p>
          <a:p>
            <a:pPr algn="ctr">
              <a:spcAft>
                <a:spcPts val="0"/>
              </a:spcAft>
            </a:pPr>
            <a:r>
              <a:rPr lang="ru-RU" sz="2000" spc="-4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(способов получения объективного знания </a:t>
            </a:r>
            <a:r>
              <a:rPr lang="ru-RU" sz="20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 </a:t>
            </a:r>
            <a:r>
              <a:rPr lang="ru-RU" sz="2000" spc="-45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педагогической действительности, </a:t>
            </a:r>
            <a:r>
              <a:rPr lang="ru-RU" sz="20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 </a:t>
            </a:r>
            <a:r>
              <a:rPr lang="ru-RU" sz="2000" spc="-4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структуре </a:t>
            </a:r>
            <a:r>
              <a:rPr lang="ru-RU" sz="2000" spc="-35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науки,</a:t>
            </a:r>
          </a:p>
          <a:p>
            <a:pPr algn="ctr">
              <a:spcAft>
                <a:spcPts val="0"/>
              </a:spcAft>
            </a:pPr>
            <a:r>
              <a:rPr lang="ru-RU" sz="2000" spc="-25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ее </a:t>
            </a:r>
            <a:r>
              <a:rPr lang="ru-RU" sz="2000" spc="-4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связи </a:t>
            </a:r>
            <a:r>
              <a:rPr lang="ru-RU" sz="20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 </a:t>
            </a:r>
            <a:r>
              <a:rPr lang="ru-RU" sz="2000" spc="-4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практикой, </a:t>
            </a:r>
            <a:r>
              <a:rPr lang="ru-RU" sz="20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 </a:t>
            </a:r>
            <a:r>
              <a:rPr lang="ru-RU" sz="2000" spc="-2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ее </a:t>
            </a:r>
            <a:r>
              <a:rPr lang="ru-RU" sz="2000" spc="-4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понятийном составе </a:t>
            </a:r>
            <a:r>
              <a:rPr lang="ru-RU" sz="200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2000" spc="-35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др.), </a:t>
            </a:r>
          </a:p>
          <a:p>
            <a:pPr algn="ctr">
              <a:spcAft>
                <a:spcPts val="0"/>
              </a:spcAft>
            </a:pPr>
            <a:endParaRPr lang="ru-RU" sz="2800" spc="-35" dirty="0">
              <a:solidFill>
                <a:srgbClr val="FF0000"/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spc="-3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что </a:t>
            </a:r>
            <a:r>
              <a:rPr lang="ru-RU" sz="2800" spc="-4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выступает движущей силой </a:t>
            </a:r>
            <a:r>
              <a:rPr lang="ru-RU" sz="2800" spc="-2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ее</a:t>
            </a:r>
            <a:r>
              <a:rPr lang="ru-RU" sz="2800" spc="-125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spc="-40" dirty="0">
                <a:solidFill>
                  <a:srgbClr val="FF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развития</a:t>
            </a:r>
          </a:p>
          <a:p>
            <a:pPr algn="ctr">
              <a:spcAft>
                <a:spcPts val="0"/>
              </a:spcAft>
            </a:pPr>
            <a:endParaRPr lang="ru-RU" sz="2800" dirty="0">
              <a:solidFill>
                <a:srgbClr val="FF000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7941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5441" y="374573"/>
            <a:ext cx="9832932" cy="5663089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/>
            <a:endParaRPr lang="ru-RU" b="1" dirty="0"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 indent="450215" algn="ctr"/>
            <a:r>
              <a:rPr lang="ru-RU" sz="3200" b="1" dirty="0">
                <a:latin typeface="Arial Black" panose="020B0A04020102020204" pitchFamily="34" charset="0"/>
                <a:cs typeface="Calibri" panose="020F0502020204030204" pitchFamily="34" charset="0"/>
              </a:rPr>
              <a:t>С</a:t>
            </a:r>
            <a:r>
              <a:rPr lang="ru-RU" sz="3200" b="1" dirty="0">
                <a:solidFill>
                  <a:srgbClr val="0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истема </a:t>
            </a:r>
            <a:r>
              <a:rPr lang="ru-RU" sz="3200" b="1" dirty="0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функций педагогики </a:t>
            </a:r>
          </a:p>
          <a:p>
            <a:pPr indent="450215" algn="ctr"/>
            <a:r>
              <a:rPr lang="ru-RU" sz="2000" b="1" dirty="0">
                <a:solidFill>
                  <a:srgbClr val="0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(предложена </a:t>
            </a:r>
            <a:r>
              <a:rPr lang="ru-RU" sz="2000" b="1" dirty="0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П.И. </a:t>
            </a:r>
            <a:r>
              <a:rPr lang="ru-RU" sz="2000" b="1" dirty="0" err="1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Пидкасистым</a:t>
            </a:r>
            <a:r>
              <a:rPr lang="ru-RU" sz="2000" b="1" dirty="0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)</a:t>
            </a:r>
            <a:r>
              <a:rPr lang="ru-RU" sz="2000" b="1" dirty="0">
                <a:solidFill>
                  <a:srgbClr val="0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 </a:t>
            </a:r>
          </a:p>
          <a:p>
            <a:pPr indent="450215" algn="ctr"/>
            <a:endParaRPr lang="ru-RU" b="1" dirty="0">
              <a:solidFill>
                <a:srgbClr val="000000"/>
              </a:solidFill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 lvl="1" indent="450215"/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Учёный подчеркнул, что процесс получения педагогического знания 	подчиняется общим 	закономерностям научного познания, а </a:t>
            </a:r>
          </a:p>
          <a:p>
            <a:pPr lvl="1" indent="450215"/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педагогическая наука осуществляет те функции, что и любая другая научная 	дисциплина:</a:t>
            </a:r>
          </a:p>
          <a:p>
            <a:pPr lvl="1" indent="450215"/>
            <a:endParaRPr lang="ru-R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функция описания,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функция объяснения,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функция предсказания</a:t>
            </a:r>
            <a:r>
              <a:rPr lang="ru-RU" sz="2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явлений изучаемой действительности.</a:t>
            </a:r>
          </a:p>
          <a:p>
            <a:pPr lvl="2" algn="just"/>
            <a:endParaRPr lang="ru-RU" b="1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 algn="just"/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Эти функции взаимосвязаны, так как предпосылкой для предсказания </a:t>
            </a:r>
          </a:p>
          <a:p>
            <a:pPr lvl="2" algn="just"/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(прогностической функции) является объяснение явления путем поиска закономерностей, </a:t>
            </a:r>
          </a:p>
          <a:p>
            <a:pPr lvl="2" algn="just"/>
            <a:r>
              <a:rPr lang="ru-RU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из которых это положение вытекает в данных условиях.</a:t>
            </a:r>
          </a:p>
          <a:p>
            <a:pPr lvl="2" algn="just"/>
            <a:endParaRPr lang="ru-RU" sz="2000" b="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6707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2020 ИПКиП КА\1 разное всякое 2020\4 учебно-методическое пособие 2020\литература\№№№№№№№№№№№№№№№№\20200524_17160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915" y="1366092"/>
            <a:ext cx="9254170" cy="5056743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</p:pic>
      <p:sp>
        <p:nvSpPr>
          <p:cNvPr id="3" name="Прямоугольник 2"/>
          <p:cNvSpPr/>
          <p:nvPr/>
        </p:nvSpPr>
        <p:spPr>
          <a:xfrm>
            <a:off x="177800" y="88900"/>
            <a:ext cx="1186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Arial Black" panose="020B0A04020102020204" pitchFamily="34" charset="0"/>
                <a:ea typeface="Times New Roman" panose="02020603050405020304" pitchFamily="18" charset="0"/>
              </a:rPr>
              <a:t>Ядро </a:t>
            </a:r>
            <a:r>
              <a:rPr lang="ru-RU" sz="28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понятийного состава педагогики</a:t>
            </a:r>
            <a:r>
              <a:rPr lang="ru-RU" sz="2800" dirty="0"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ru-RU" sz="1600" dirty="0">
                <a:latin typeface="Arial Black" panose="020B0A04020102020204" pitchFamily="34" charset="0"/>
                <a:ea typeface="Times New Roman" panose="02020603050405020304" pitchFamily="18" charset="0"/>
              </a:rPr>
              <a:t>составляют </a:t>
            </a:r>
            <a:r>
              <a:rPr lang="ru-RU" sz="16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собственно педагогические категории</a:t>
            </a:r>
            <a:r>
              <a:rPr lang="ru-RU" sz="1600" dirty="0">
                <a:latin typeface="Arial Black" panose="020B0A04020102020204" pitchFamily="34" charset="0"/>
                <a:ea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16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категории общенаучные, </a:t>
            </a:r>
            <a:r>
              <a:rPr lang="ru-RU" sz="1600" b="1" dirty="0" err="1">
                <a:latin typeface="Arial Black" panose="020B0A04020102020204" pitchFamily="34" charset="0"/>
                <a:ea typeface="Times New Roman" panose="02020603050405020304" pitchFamily="18" charset="0"/>
              </a:rPr>
              <a:t>неспецифически</a:t>
            </a:r>
            <a:r>
              <a:rPr lang="ru-RU" sz="16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 педагогические</a:t>
            </a:r>
            <a:r>
              <a:rPr lang="ru-RU" sz="1600" dirty="0">
                <a:latin typeface="Arial Black" panose="020B0A04020102020204" pitchFamily="34" charset="0"/>
                <a:ea typeface="Times New Roman" panose="02020603050405020304" pitchFamily="18" charset="0"/>
              </a:rPr>
              <a:t>, </a:t>
            </a:r>
            <a:r>
              <a:rPr lang="ru-RU" sz="16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основные педагогические понятия</a:t>
            </a:r>
            <a:r>
              <a:rPr lang="ru-RU" sz="1600" dirty="0"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endParaRPr lang="ru-RU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3728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5600" y="444500"/>
            <a:ext cx="11417300" cy="5570756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4400" i="1" dirty="0">
                <a:solidFill>
                  <a:srgbClr val="002060"/>
                </a:solidFill>
              </a:rPr>
              <a:t>	</a:t>
            </a:r>
            <a:r>
              <a:rPr lang="ru-RU" sz="3200" b="1" dirty="0">
                <a:solidFill>
                  <a:srgbClr val="002060"/>
                </a:solidFill>
                <a:latin typeface="Arial Black" panose="020B0A04020102020204" pitchFamily="34" charset="0"/>
                <a:cs typeface="Times New Roman" pitchFamily="18" charset="0"/>
              </a:rPr>
              <a:t>5.	Структура педагогической науки, ее основные отрасли</a:t>
            </a:r>
          </a:p>
          <a:p>
            <a:pPr algn="ctr"/>
            <a:endParaRPr lang="ru-RU" sz="4000" b="1" i="1" dirty="0">
              <a:solidFill>
                <a:srgbClr val="002060"/>
              </a:solidFill>
              <a:latin typeface="Arial Black" panose="020B0A04020102020204" pitchFamily="34" charset="0"/>
              <a:cs typeface="Times New Roman" pitchFamily="18" charset="0"/>
            </a:endParaRPr>
          </a:p>
          <a:p>
            <a:r>
              <a:rPr lang="ru-RU" sz="32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		</a:t>
            </a:r>
            <a:r>
              <a:rPr lang="ru-RU" sz="2400" b="1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Педагогика</a:t>
            </a:r>
            <a:r>
              <a:rPr lang="ru-RU" sz="2400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представляет собой </a:t>
            </a:r>
          </a:p>
          <a:p>
            <a:pPr lvl="2"/>
            <a:r>
              <a:rPr lang="ru-RU" sz="2400" b="1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систему педагогических наук</a:t>
            </a:r>
            <a:r>
              <a:rPr lang="ru-RU" sz="2400" b="1" i="1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</a:t>
            </a:r>
            <a:r>
              <a:rPr lang="ru-RU" sz="2400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lvl="2"/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общим для которых выступает </a:t>
            </a:r>
          </a:p>
          <a:p>
            <a:pPr lvl="2"/>
            <a:r>
              <a:rPr lang="ru-RU" sz="2400" b="1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объект педагогики </a:t>
            </a:r>
            <a:r>
              <a:rPr lang="ru-RU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образование человека.</a:t>
            </a:r>
          </a:p>
          <a:p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ru-RU" sz="3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	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Каждая из научных дисциплин педагогики рассматривает 		определенную сторону образования, </a:t>
            </a:r>
          </a:p>
          <a:p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выделяя </a:t>
            </a:r>
            <a:r>
              <a:rPr lang="ru-RU" sz="2400" dirty="0">
                <a:latin typeface="Arial Black" panose="020B0A040201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собственный предмет.</a:t>
            </a:r>
          </a:p>
          <a:p>
            <a:endParaRPr lang="ru-RU" sz="2400" dirty="0">
              <a:latin typeface="Arial Black" panose="020B0A040201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27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46265" y="303358"/>
            <a:ext cx="10782793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Литература:</a:t>
            </a: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Орлова</a:t>
            </a:r>
            <a:r>
              <a:rPr lang="be-BY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А.П.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История педагогики: учеб. пособие для студентов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высш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учеб.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завед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специальностям /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А.П.Орлова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Н.К.Зинькова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В.В.Тетерина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под общ. ред.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А.П.Орловой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– Минск: ИВЦ Мин­фина, 2009. </a:t>
            </a:r>
            <a:r>
              <a:rPr lang="be-BY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380 с.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ru-RU" sz="2400" dirty="0">
                <a:solidFill>
                  <a:schemeClr val="tx1"/>
                </a:solidFill>
              </a:rPr>
              <a:t>	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61804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2020 ИПКиП КА\1 разное всякое 2020\4 учебно-методическое пособие 2020\литература\№№№№№№№№№№№№№№№№\ЦыркунИИ 6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01" y="1095108"/>
            <a:ext cx="10840597" cy="554699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3" name="Прямоугольник 2"/>
          <p:cNvSpPr/>
          <p:nvPr/>
        </p:nvSpPr>
        <p:spPr>
          <a:xfrm>
            <a:off x="355600" y="215900"/>
            <a:ext cx="114935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FF0000"/>
                </a:solidFill>
                <a:latin typeface="Arial Black" panose="020B0A04020102020204" pitchFamily="34" charset="0"/>
                <a:ea typeface="Times New Roman" panose="02020603050405020304" pitchFamily="18" charset="0"/>
              </a:rPr>
              <a:t>Основные отрасли педагогического знания</a:t>
            </a:r>
            <a:endParaRPr lang="ru-RU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2727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D:\2020 ИПКиП КА\1 разное всякое 2020\4 учебно-методическое пособие 2020\литература\№№№№№№№№№№№№№№№№\егоров связь с науками\20200527_14262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046" y="1046602"/>
            <a:ext cx="10609243" cy="5646297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3" name="Прямоугольник 2"/>
          <p:cNvSpPr/>
          <p:nvPr/>
        </p:nvSpPr>
        <p:spPr>
          <a:xfrm>
            <a:off x="266700" y="152400"/>
            <a:ext cx="116967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Связь педагогики с другими науками</a:t>
            </a:r>
            <a:endParaRPr lang="ru-RU" sz="32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0778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500" y="203200"/>
            <a:ext cx="11836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Arial Black" panose="020B0A04020102020204" pitchFamily="34" charset="0"/>
              </a:rPr>
              <a:t>6. Связь педагогики с другими науками </a:t>
            </a:r>
          </a:p>
          <a:p>
            <a:pPr algn="ctr"/>
            <a:r>
              <a:rPr lang="ru-RU" sz="2000" b="1" dirty="0">
                <a:latin typeface="Arial Black" panose="020B0A04020102020204" pitchFamily="34" charset="0"/>
                <a:ea typeface="Times New Roman" panose="02020603050405020304" pitchFamily="18" charset="0"/>
              </a:rPr>
              <a:t>Место педагогики в системе наук</a:t>
            </a:r>
            <a:r>
              <a:rPr lang="ru-RU" sz="2000" dirty="0">
                <a:latin typeface="Arial Black" panose="020B0A04020102020204" pitchFamily="34" charset="0"/>
                <a:ea typeface="Times New Roman" panose="02020603050405020304" pitchFamily="18" charset="0"/>
              </a:rPr>
              <a:t> о человеке можно выделить путем рассмотрения ее двусторонних (диалектических) связей с другими науками 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268754"/>
              </p:ext>
            </p:extLst>
          </p:nvPr>
        </p:nvGraphicFramePr>
        <p:xfrm>
          <a:off x="838200" y="1644703"/>
          <a:ext cx="10068499" cy="4863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2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7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8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32493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П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Д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Г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Г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К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002060"/>
                          </a:solidFill>
                          <a:effectLst/>
                        </a:rPr>
                        <a:t>А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24" marR="67924" marT="0" marB="0"/>
                </a:tc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24" marR="6792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Человек как личность: философия, психология и др.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24" marR="6792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8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24" marR="6792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51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Человек как индивид: биология (анатомия и физиология человека), антропология, медицина и др.</a:t>
                      </a:r>
                    </a:p>
                  </a:txBody>
                  <a:tcPr marL="67924" marR="6792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0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924" marR="6792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43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Человек как носитель социально-экономических связей и отношений: социология, политология и др.</a:t>
                      </a:r>
                    </a:p>
                  </a:txBody>
                  <a:tcPr marL="67924" marR="6792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Двойная стрелка влево/вправо 7"/>
          <p:cNvSpPr/>
          <p:nvPr/>
        </p:nvSpPr>
        <p:spPr>
          <a:xfrm>
            <a:off x="1984284" y="2487793"/>
            <a:ext cx="1333500" cy="460374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838200" y="294816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Двойная стрелка влево/вправо 12"/>
          <p:cNvSpPr/>
          <p:nvPr/>
        </p:nvSpPr>
        <p:spPr>
          <a:xfrm>
            <a:off x="1984284" y="5482314"/>
            <a:ext cx="1333500" cy="460374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14" name="Двойная стрелка влево/вправо 13"/>
          <p:cNvSpPr/>
          <p:nvPr/>
        </p:nvSpPr>
        <p:spPr>
          <a:xfrm>
            <a:off x="1984284" y="4084738"/>
            <a:ext cx="1333500" cy="460374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5026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0180" y="526094"/>
            <a:ext cx="9306839" cy="5509200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ctr">
              <a:spcAft>
                <a:spcPts val="0"/>
              </a:spcAft>
              <a:buAutoNum type="arabicPeriod" startAt="7"/>
            </a:pPr>
            <a:endParaRPr lang="ru-RU" sz="36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marL="514350" indent="-514350" algn="ctr">
              <a:spcAft>
                <a:spcPts val="0"/>
              </a:spcAft>
              <a:buAutoNum type="arabicPeriod" startAt="7"/>
            </a:pP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Общекультурное значение педагогики </a:t>
            </a:r>
          </a:p>
          <a:p>
            <a:pPr marL="514350" indent="-514350" algn="just">
              <a:spcAft>
                <a:spcPts val="0"/>
              </a:spcAft>
              <a:buAutoNum type="arabicPeriod" startAt="7"/>
            </a:pPr>
            <a:endParaRPr lang="ru-RU" sz="2400" b="1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образование является центральным звеном в системе, обусловливающей стабилизацию общества и уровень его культурного развития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современному образованному человеку важно владеть информацией о стиле поведения и общения, о формах обучения и воспитания, системе образования своей страны и за рубежом, о приемах эффективного воспитательного воздействия и способах взаимодействия людей, обеспечивающих сотрудничество и взаимопонимание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ru-RU" sz="2400" b="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6688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8593" y="814193"/>
            <a:ext cx="8542750" cy="5816977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lvl="1" algn="just"/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Педагогика </a:t>
            </a: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может рассматриваться как элемент культуры,  </a:t>
            </a:r>
          </a:p>
          <a:p>
            <a:pPr lvl="1" algn="just"/>
            <a:r>
              <a:rPr lang="ru-RU" sz="20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так как </a:t>
            </a:r>
            <a:r>
              <a:rPr lang="ru-RU" sz="20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педагогическая культура</a:t>
            </a:r>
            <a:r>
              <a:rPr lang="ru-RU" sz="20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человека входит в качестве составляющей в мировую культуру современности.</a:t>
            </a:r>
          </a:p>
          <a:p>
            <a:pPr algn="just">
              <a:spcAft>
                <a:spcPts val="0"/>
              </a:spcAft>
            </a:pPr>
            <a:endParaRPr lang="ru-RU" sz="2000" dirty="0"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/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Педагогика</a:t>
            </a:r>
            <a:r>
              <a:rPr lang="ru-RU" sz="2800" dirty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выступает средством трансляции культуры, </a:t>
            </a:r>
          </a:p>
          <a:p>
            <a:pPr lvl="1" algn="just"/>
            <a:r>
              <a:rPr lang="ru-RU" sz="20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овладевая которой человек адаптируется к условиям постоянно изменяющегося социума, становится способным к неадаптивной активности, которая позволяет выходить за пределы заданного, развивать собственную субъектность и приумножать потенциал мировой цивилизации.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0924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0937" y="0"/>
            <a:ext cx="1159910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/>
            <a:endParaRPr lang="ru-RU" sz="2800" b="1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indent="450215" algn="ctr"/>
            <a:r>
              <a:rPr lang="ru-RU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Цель и задачи изучения </a:t>
            </a:r>
          </a:p>
          <a:p>
            <a:pPr indent="450215" algn="ctr"/>
            <a:r>
              <a:rPr lang="ru-RU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учебной дисциплины «Педагогика»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2AC328AF-2CC2-4DE0-884C-0B287A33DF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259051"/>
              </p:ext>
            </p:extLst>
          </p:nvPr>
        </p:nvGraphicFramePr>
        <p:xfrm>
          <a:off x="1014607" y="1515648"/>
          <a:ext cx="9958191" cy="50389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4795">
                  <a:extLst>
                    <a:ext uri="{9D8B030D-6E8A-4147-A177-3AD203B41FA5}">
                      <a16:colId xmlns:a16="http://schemas.microsoft.com/office/drawing/2014/main" val="2018431274"/>
                    </a:ext>
                  </a:extLst>
                </a:gridCol>
                <a:gridCol w="6753396">
                  <a:extLst>
                    <a:ext uri="{9D8B030D-6E8A-4147-A177-3AD203B41FA5}">
                      <a16:colId xmlns:a16="http://schemas.microsoft.com/office/drawing/2014/main" val="636406962"/>
                    </a:ext>
                  </a:extLst>
                </a:gridCol>
              </a:tblGrid>
              <a:tr h="1733044">
                <a:tc rowSpan="4">
                  <a:txBody>
                    <a:bodyPr/>
                    <a:lstStyle/>
                    <a:p>
                      <a:endParaRPr lang="ru-RU" sz="2000" b="1" i="1" kern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2000" b="1" i="1" kern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1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Цель –</a:t>
                      </a:r>
                    </a:p>
                    <a:p>
                      <a:r>
                        <a:rPr lang="ru-RU" sz="1800" b="1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800" b="1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у будущих специалистов социокультурной сферы </a:t>
                      </a:r>
                    </a:p>
                    <a:p>
                      <a:r>
                        <a:rPr lang="ru-RU" sz="1800" b="1" i="0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психолого-педагогических компетенций, способствующих эффективному решению профессиональных и социально-личностных проблем профессиональной деятельности </a:t>
                      </a:r>
                      <a:endParaRPr lang="ru-RU" sz="1800" i="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ru-RU" sz="18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Задачи –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Изучение и освоение обучающимися педагогических систем и технологий, которые имеют прикладной характер и способствуют личностно-ориентированному развивающему обучению и воспитанию в условиях деятельности учреждений социокультурной сферы и образования.</a:t>
                      </a:r>
                      <a:endParaRPr lang="ru-RU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219306"/>
                  </a:ext>
                </a:extLst>
              </a:tr>
              <a:tr h="173304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представления о деятельности современного педагога как целостной и одновременно полифункциональной системе педагогического взаимодействия, ориентированного на успешную реализацию задач образовательного процесса посредством его </a:t>
                      </a:r>
                      <a:r>
                        <a:rPr lang="ru-RU" sz="1800" b="1" kern="120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технологизации</a:t>
                      </a:r>
                      <a:r>
                        <a:rPr lang="ru-RU" sz="18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096526"/>
                  </a:ext>
                </a:extLst>
              </a:tr>
              <a:tr h="119845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1" kern="12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Выработка профессиональных умений и навыков отбора, проектирования и внедрения образовательных технологий, способствующих решению различного типа учебных и воспитательных ситуаций.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671783"/>
                  </a:ext>
                </a:extLst>
              </a:tr>
              <a:tr h="36485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7686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22504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900" y="1881809"/>
            <a:ext cx="11785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i="1" dirty="0">
                <a:latin typeface="Comic Sans MS" panose="030F0702030302020204" pitchFamily="66" charset="0"/>
              </a:rPr>
              <a:t>Благодарю </a:t>
            </a:r>
            <a:r>
              <a:rPr lang="ru-RU" sz="6000" b="1" i="1">
                <a:latin typeface="Comic Sans MS" panose="030F0702030302020204" pitchFamily="66" charset="0"/>
              </a:rPr>
              <a:t>за внимание! </a:t>
            </a:r>
            <a:endParaRPr lang="ru-RU" sz="6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094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77956" y="458956"/>
            <a:ext cx="9331289" cy="5940088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/>
            <a:endParaRPr lang="ru-RU" sz="2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буквальном переводе с греческого языка:</a:t>
            </a:r>
          </a:p>
          <a:p>
            <a:pPr lvl="1"/>
            <a:r>
              <a:rPr lang="ru-RU" sz="3600" b="1" dirty="0">
                <a:solidFill>
                  <a:schemeClr val="bg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педагогика</a:t>
            </a: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 </a:t>
            </a:r>
          </a:p>
          <a:p>
            <a:pPr lvl="1"/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(греч. </a:t>
            </a:r>
            <a:r>
              <a:rPr lang="ru-RU" sz="2400" b="1" i="1" dirty="0" err="1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paidagogike</a:t>
            </a:r>
            <a:r>
              <a:rPr lang="ru-RU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 </a:t>
            </a:r>
            <a:r>
              <a:rPr lang="ru-RU" sz="2400" b="1" i="1" dirty="0" err="1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teachne</a:t>
            </a: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, </a:t>
            </a:r>
          </a:p>
          <a:p>
            <a:pPr lvl="1"/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букв. – </a:t>
            </a:r>
            <a:r>
              <a:rPr lang="ru-RU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«</a:t>
            </a:r>
            <a:r>
              <a:rPr lang="ru-RU" sz="2400" b="1" i="1" dirty="0" err="1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детоводческое</a:t>
            </a:r>
            <a:r>
              <a:rPr lang="ru-RU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» мастерство</a:t>
            </a: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, </a:t>
            </a:r>
          </a:p>
          <a:p>
            <a:pPr lvl="1"/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от </a:t>
            </a:r>
            <a:r>
              <a:rPr lang="ru-RU" sz="2400" b="1" i="1" dirty="0" err="1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pais</a:t>
            </a: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ea typeface="Times-Roman"/>
                <a:cs typeface="Calibri" panose="020F0502020204030204" pitchFamily="34" charset="0"/>
              </a:rPr>
              <a:t>, род. падеж от</a:t>
            </a: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4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paid</a:t>
            </a:r>
            <a:r>
              <a:rPr lang="ru-RU" sz="24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</a:t>
            </a:r>
            <a:r>
              <a:rPr lang="de-DE" sz="24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de-DE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дитя, ребёнок, </a:t>
            </a:r>
            <a:r>
              <a:rPr lang="ru-RU" sz="24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ä</a:t>
            </a:r>
            <a:r>
              <a:rPr lang="de-DE" sz="24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</a:t>
            </a: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веду).</a:t>
            </a:r>
          </a:p>
          <a:p>
            <a:pPr lvl="1"/>
            <a:endParaRPr lang="ru-RU" sz="2800" dirty="0">
              <a:solidFill>
                <a:schemeClr val="bg1"/>
              </a:solidFill>
              <a:latin typeface="Arial Black" panose="020B0A04020102020204" pitchFamily="34" charset="0"/>
              <a:cs typeface="Calibri" panose="020F0502020204030204" pitchFamily="34" charset="0"/>
            </a:endParaRPr>
          </a:p>
          <a:p>
            <a:pPr lvl="1"/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Современное понимание</a:t>
            </a:r>
            <a:r>
              <a:rPr lang="ru-RU" sz="2800" dirty="0">
                <a:solidFill>
                  <a:schemeClr val="bg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наука об образовании личности</a:t>
            </a: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lvl="2"/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включающая ее  обучение, воспитание и развитие;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ru-RU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ru-RU" sz="24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отрасль науки, раскрывающая сущность, закономерности, тенденции, перспективы  образования и средства развития человека на протяжении всей его жизни. </a:t>
            </a:r>
            <a:endParaRPr lang="ru-RU" sz="2400" i="1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16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5754" y="1222873"/>
            <a:ext cx="9463489" cy="5324535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I.	</a:t>
            </a:r>
            <a:r>
              <a:rPr lang="ru-RU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Эмпирический этап развития педагогики</a:t>
            </a:r>
            <a:endParaRPr lang="ru-RU" sz="2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1.1  народная педагогика</a:t>
            </a:r>
          </a:p>
          <a:p>
            <a:pPr algn="ctr"/>
            <a:endParaRPr lang="ru-RU" sz="2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ru-RU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Истоки </a:t>
            </a:r>
            <a:r>
              <a:rPr lang="ru-RU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педагогики -  педагогическая практика: </a:t>
            </a:r>
          </a:p>
          <a:p>
            <a:pPr algn="ctr"/>
            <a:r>
              <a:rPr lang="ru-RU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процесс подготовки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детей к жизни и труду  </a:t>
            </a:r>
          </a:p>
          <a:p>
            <a:pPr algn="ctr"/>
            <a:endParaRPr lang="ru-RU" sz="28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24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endParaRPr lang="ru-RU" sz="2000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накопление и передача  педагогических знаний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 процессе практической деятельности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(обычаи, традиции, житейских правила, игры;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поговорки, пословицы, мифы, легенды, сказки, анекдоты) </a:t>
            </a:r>
          </a:p>
          <a:p>
            <a:pPr algn="ctr"/>
            <a:r>
              <a:rPr lang="ru-RU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«</a:t>
            </a:r>
            <a:r>
              <a:rPr lang="ru-RU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век живи – век учись</a:t>
            </a: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», «</a:t>
            </a:r>
            <a:r>
              <a:rPr lang="ru-RU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повторение – мать учения</a:t>
            </a: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» </a:t>
            </a:r>
            <a:r>
              <a:rPr lang="ru-RU" sz="2000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 т.п.</a:t>
            </a:r>
            <a:r>
              <a:rPr lang="ru-RU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ru-RU" sz="32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6A49EF3-D241-44D8-8585-D252400621F3}"/>
              </a:ext>
            </a:extLst>
          </p:cNvPr>
          <p:cNvSpPr/>
          <p:nvPr/>
        </p:nvSpPr>
        <p:spPr>
          <a:xfrm>
            <a:off x="539652" y="69125"/>
            <a:ext cx="114745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Исторические предпосылки возникновения и развития педагогической науки</a:t>
            </a:r>
            <a:endParaRPr lang="ru-RU" sz="2800" b="1" dirty="0">
              <a:latin typeface="Arial Black" panose="020B0A04020102020204" pitchFamily="34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4599140" y="3429000"/>
            <a:ext cx="2993720" cy="10634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16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3214" y="661012"/>
            <a:ext cx="10499075" cy="5693866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71500" indent="-571500" algn="ctr">
              <a:buAutoNum type="romanUcPeriod"/>
            </a:pPr>
            <a:r>
              <a:rPr lang="ru-RU" sz="3200" b="1" dirty="0">
                <a:latin typeface="Arial Black" panose="020B0A04020102020204" pitchFamily="34" charset="0"/>
              </a:rPr>
              <a:t>Эмпирический этап развития педагогики</a:t>
            </a:r>
            <a:endParaRPr lang="ru-RU" sz="3200" dirty="0">
              <a:latin typeface="Arial Black" panose="020B0A04020102020204" pitchFamily="34" charset="0"/>
            </a:endParaRPr>
          </a:p>
          <a:p>
            <a:pPr indent="450215" algn="ctr"/>
            <a:r>
              <a:rPr lang="ru-RU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1.2 Педагогическая практика</a:t>
            </a:r>
          </a:p>
          <a:p>
            <a:pPr indent="450215" algn="ctr"/>
            <a:endParaRPr lang="ru-R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ctr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Накопление опыта обучения и воспитания в специально созданных структурах: </a:t>
            </a:r>
          </a:p>
          <a:p>
            <a:pPr indent="450215" algn="ctr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школы афинского и спартанского воспитания, </a:t>
            </a:r>
          </a:p>
          <a:p>
            <a:pPr indent="450215" algn="ctr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школы греческой культуры, </a:t>
            </a:r>
          </a:p>
          <a:p>
            <a:pPr indent="450215" algn="ctr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монастырские, городские, соборные и городские школы, </a:t>
            </a:r>
          </a:p>
          <a:p>
            <a:pPr indent="450215" algn="ctr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школы иезуитского и христианско-католического обучения и др.</a:t>
            </a:r>
          </a:p>
          <a:p>
            <a:pPr indent="450215"/>
            <a:endParaRPr lang="ru-RU" sz="2800" dirty="0"/>
          </a:p>
          <a:p>
            <a:pPr indent="450215"/>
            <a:endParaRPr lang="ru-RU" sz="2800" dirty="0"/>
          </a:p>
          <a:p>
            <a:pPr indent="450215" algn="ctr"/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На Востоке в школах изучали дисциплины: </a:t>
            </a:r>
          </a:p>
          <a:p>
            <a:pPr indent="450215" algn="ctr"/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мораль, язык, политика и литература; </a:t>
            </a:r>
          </a:p>
          <a:p>
            <a:pPr indent="450215" algn="ctr"/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впервые выдвинули концепцию идеального человека – </a:t>
            </a:r>
          </a:p>
          <a:p>
            <a:pPr indent="450215" algn="ctr"/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не по происхождению, а благодаря обучению и воспитанию.</a:t>
            </a:r>
          </a:p>
          <a:p>
            <a:pPr indent="450215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80068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6685" y="381001"/>
            <a:ext cx="91238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 Black" panose="020B0A04020102020204" pitchFamily="34" charset="0"/>
              </a:rPr>
              <a:t>II этап </a:t>
            </a:r>
            <a:r>
              <a:rPr lang="ru-RU" sz="2400" b="1" i="1" dirty="0">
                <a:latin typeface="Arial Black" panose="020B0A04020102020204" pitchFamily="34" charset="0"/>
              </a:rPr>
              <a:t>формирования педагогики как науки</a:t>
            </a:r>
            <a:endParaRPr lang="ru-RU" sz="2400" dirty="0">
              <a:latin typeface="Arial Black" panose="020B0A04020102020204" pitchFamily="34" charset="0"/>
            </a:endParaRP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Исторические предпосылки возникновения и развития педагогической науки</a:t>
            </a:r>
            <a:endParaRPr lang="ru-RU" sz="2800" dirty="0">
              <a:effectLst/>
            </a:endParaRP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474CE539-025B-4910-865D-6093404CF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182530"/>
              </p:ext>
            </p:extLst>
          </p:nvPr>
        </p:nvGraphicFramePr>
        <p:xfrm>
          <a:off x="1426684" y="2010579"/>
          <a:ext cx="9199085" cy="4191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6014">
                  <a:extLst>
                    <a:ext uri="{9D8B030D-6E8A-4147-A177-3AD203B41FA5}">
                      <a16:colId xmlns:a16="http://schemas.microsoft.com/office/drawing/2014/main" val="1619059430"/>
                    </a:ext>
                  </a:extLst>
                </a:gridCol>
                <a:gridCol w="4693071">
                  <a:extLst>
                    <a:ext uri="{9D8B030D-6E8A-4147-A177-3AD203B41FA5}">
                      <a16:colId xmlns:a16="http://schemas.microsoft.com/office/drawing/2014/main" val="2217737688"/>
                    </a:ext>
                  </a:extLst>
                </a:gridCol>
              </a:tblGrid>
              <a:tr h="1784474">
                <a:tc>
                  <a:txBody>
                    <a:bodyPr/>
                    <a:lstStyle/>
                    <a:p>
                      <a:pPr algn="l"/>
                      <a:r>
                        <a:rPr lang="ru-RU" sz="1600" dirty="0">
                          <a:solidFill>
                            <a:srgbClr val="002060"/>
                          </a:solidFill>
                        </a:rPr>
                        <a:t>Первые пробы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</a:rPr>
                        <a:t>обобщения накопленного педагогического опыта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</a:rPr>
                        <a:t>и формирование основ педагогического знания заложены в трудах древнегреческих, римских, византийских, восточных философов и мудрецов 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 </a:t>
                      </a:r>
                      <a:r>
                        <a:rPr lang="ru-RU" sz="16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Китай, Индия, Египет, Греция</a:t>
                      </a:r>
                    </a:p>
                    <a:p>
                      <a:endParaRPr lang="ru-RU" sz="1600" b="1" i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r>
                        <a:rPr lang="ru-RU" sz="1600" b="1" i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Труды </a:t>
                      </a:r>
                    </a:p>
                    <a:p>
                      <a:r>
                        <a:rPr lang="ru-RU" sz="1600" b="1" i="1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Платона, Аристотеля, Демократа, Плутарха, Сенеки, Квинтилиана, Конфуция</a:t>
                      </a:r>
                      <a:r>
                        <a:rPr lang="ru-RU" sz="1600" dirty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и др.</a:t>
                      </a:r>
                      <a:endParaRPr lang="ru-RU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581055"/>
                  </a:ext>
                </a:extLst>
              </a:tr>
              <a:tr h="20331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136023"/>
                  </a:ext>
                </a:extLst>
              </a:tr>
              <a:tr h="37432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136021"/>
                  </a:ext>
                </a:extLst>
              </a:tr>
            </a:tbl>
          </a:graphicData>
        </a:graphic>
      </p:graphicFrame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A7683DC-6FF4-4C63-9ABC-2A93D287928C}"/>
              </a:ext>
            </a:extLst>
          </p:cNvPr>
          <p:cNvSpPr/>
          <p:nvPr/>
        </p:nvSpPr>
        <p:spPr>
          <a:xfrm>
            <a:off x="0" y="0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i="1" dirty="0"/>
              <a:t>	</a:t>
            </a:r>
            <a:endParaRPr lang="ru-RU" sz="3200" b="1" dirty="0">
              <a:latin typeface="Arial Black" panose="020B0A040201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509310" y="3917648"/>
            <a:ext cx="4461832" cy="1700954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/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Арабские и иранские мыслители стремились повысить всеобщую ценность образования, подчеркивали важность постоянного учения, необходимость всестороннего физического и духовного развития людей, формирования уважительного отношения к старшим, справедливости, вежливости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4360" y="3880242"/>
            <a:ext cx="4436130" cy="17009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>
              <a:defRPr/>
            </a:pPr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Марк Фабий </a:t>
            </a:r>
            <a:r>
              <a:rPr lang="ru-RU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Квинтилиан</a:t>
            </a:r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(? 35 – ? 96 г.) – римский учитель красноречия (ритор), автор самого полного учебника по ораторскому искусству «Наставления оратору» </a:t>
            </a:r>
            <a:r>
              <a:rPr lang="ru-RU" sz="16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основная книга по педагогике того времени, изучали во всех риторских школах) </a:t>
            </a:r>
          </a:p>
        </p:txBody>
      </p:sp>
    </p:spTree>
    <p:extLst>
      <p:ext uri="{BB962C8B-B14F-4D97-AF65-F5344CB8AC3E}">
        <p14:creationId xmlns:p14="http://schemas.microsoft.com/office/powerpoint/2010/main" val="2987302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5247" y="335845"/>
            <a:ext cx="10267721" cy="6186309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ctr"/>
            <a:r>
              <a:rPr lang="ru-RU" sz="28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II 	этап формирования педагогики как науки </a:t>
            </a:r>
            <a:r>
              <a:rPr lang="ru-RU" sz="28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Обобщение накопленного педагогического опыта </a:t>
            </a:r>
          </a:p>
          <a:p>
            <a:pPr indent="450215" algn="ctr"/>
            <a:endParaRPr lang="ru-RU" sz="2400" b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2400" b="1" dirty="0">
                <a:latin typeface="Arial Black" panose="020B0A04020102020204" pitchFamily="34" charset="0"/>
                <a:cs typeface="Calibri" panose="020F0502020204030204" pitchFamily="34" charset="0"/>
              </a:rPr>
              <a:t>Средневековье:</a:t>
            </a:r>
            <a:r>
              <a:rPr lang="ru-RU" sz="2400" dirty="0">
                <a:latin typeface="Arial Black" panose="020B0A04020102020204" pitchFamily="34" charset="0"/>
                <a:cs typeface="Calibri" panose="020F0502020204030204" pitchFamily="34" charset="0"/>
              </a:rPr>
              <a:t> </a:t>
            </a:r>
          </a:p>
          <a:p>
            <a:pPr indent="450215" algn="just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духовная  жизнь общества, обучение и воспитание находились под контролем 	церкви; доминировали принципы догматического и схоластического обучения. </a:t>
            </a:r>
          </a:p>
          <a:p>
            <a:pPr indent="450215" algn="just"/>
            <a:r>
              <a:rPr lang="ru-RU" sz="2000" b="1" dirty="0">
                <a:latin typeface="Arial Black" panose="020B0A04020102020204" pitchFamily="34" charset="0"/>
                <a:cs typeface="Calibri" panose="020F0502020204030204" pitchFamily="34" charset="0"/>
              </a:rPr>
              <a:t>Трактаты по воспитанию и духовному образованию: </a:t>
            </a:r>
          </a:p>
          <a:p>
            <a:pPr indent="450215" algn="just"/>
            <a:r>
              <a:rPr lang="ru-RU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Тертуллиан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(160-222)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Августин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(354-430)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indent="450215" algn="just"/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теолог </a:t>
            </a:r>
            <a:r>
              <a:rPr lang="ru-RU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Фома Аквинский</a:t>
            </a:r>
            <a:r>
              <a:rPr lang="ru-RU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(1225-1274)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и др.</a:t>
            </a:r>
          </a:p>
          <a:p>
            <a:pPr indent="450215"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2400" dirty="0">
                <a:latin typeface="Arial Black" panose="020B0A04020102020204" pitchFamily="34" charset="0"/>
                <a:cs typeface="Times New Roman" panose="02020603050405020304" pitchFamily="18" charset="0"/>
              </a:rPr>
              <a:t>В эпоху </a:t>
            </a:r>
            <a:r>
              <a:rPr lang="ru-RU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Возрождения (XIV-XVI вв.)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50215"/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мыслители, педагоги-гуманисты обосновали идеалы 	</a:t>
            </a:r>
          </a:p>
          <a:p>
            <a:pPr indent="450215"/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гуманистического 	воспитания и обучения:</a:t>
            </a:r>
          </a:p>
          <a:p>
            <a:pPr indent="450215"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-	роман </a:t>
            </a:r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Ф. Рабле «Гаргантюа и Пантагрюэль»,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-	трактат </a:t>
            </a:r>
            <a:r>
              <a:rPr lang="ru-RU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Э. </a:t>
            </a:r>
            <a:r>
              <a:rPr lang="ru-RU" sz="2000" b="1" i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Роттердамского</a:t>
            </a:r>
            <a:r>
              <a:rPr lang="ru-RU" sz="20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«О первоначальном воспитании детей»,</a:t>
            </a:r>
            <a:endParaRPr lang="ru-RU" sz="2000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450215"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-	книги </a:t>
            </a:r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Т. Мора «Утопия» и Т. Кампанеллы «Город солнца».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846734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4395" y="1322024"/>
            <a:ext cx="9452472" cy="5139869"/>
          </a:xfrm>
          <a:prstGeom prst="rect">
            <a:avLst/>
          </a:prstGeom>
          <a:ln w="5715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0215" algn="just"/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450215" algn="just"/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Выделение </a:t>
            </a:r>
            <a:r>
              <a:rPr lang="ru-RU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педагогики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 в отдельную отрасль знания из философии и оформление ее в научную систему связано с именем великого чешского педагога </a:t>
            </a:r>
          </a:p>
          <a:p>
            <a:pPr lvl="1" indent="450215"/>
            <a:r>
              <a:rPr lang="ru-RU" sz="2400" b="1" i="1" dirty="0">
                <a:solidFill>
                  <a:srgbClr val="FF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Я.А. Коменского </a:t>
            </a:r>
            <a:r>
              <a:rPr lang="ru-RU" sz="2400" b="1" dirty="0">
                <a:latin typeface="Arial Black" panose="020B0A04020102020204" pitchFamily="34" charset="0"/>
                <a:cs typeface="Calibri" panose="020F0502020204030204" pitchFamily="34" charset="0"/>
              </a:rPr>
              <a:t>(1592-1670) - 	основоположника педагогической науки</a:t>
            </a:r>
          </a:p>
          <a:p>
            <a:pPr lvl="1" indent="450215" algn="just"/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450215" algn="just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В его трудах </a:t>
            </a:r>
            <a:r>
              <a:rPr 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«Материнская школа», «Великая дидактика»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и др. разработаны:</a:t>
            </a:r>
          </a:p>
          <a:p>
            <a:pPr lvl="1" indent="450215" algn="just"/>
            <a:endParaRPr lang="ru-R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450215" algn="just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-	возрастная периодизация и последовательная система школ,</a:t>
            </a:r>
          </a:p>
          <a:p>
            <a:pPr lvl="1" indent="450215" algn="just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-	обоснована классно-урочная система, принципы и правила обучения,</a:t>
            </a:r>
          </a:p>
          <a:p>
            <a:pPr lvl="1" indent="450215" algn="just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-	заложены теоретические основы нравственного воспитания,</a:t>
            </a:r>
          </a:p>
          <a:p>
            <a:pPr marL="1257300" lvl="2" indent="-342900" algn="just">
              <a:buFontTx/>
              <a:buChar char="-"/>
            </a:pP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изложены первые требования к учителю</a:t>
            </a:r>
          </a:p>
          <a:p>
            <a:pPr marL="800100" lvl="1" indent="-342900" algn="just">
              <a:buFontTx/>
              <a:buChar char="-"/>
            </a:pPr>
            <a:endParaRPr lang="ru-RU" sz="2000" b="1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0751ACB-9F44-45CE-AAA7-68006BBB196E}"/>
              </a:ext>
            </a:extLst>
          </p:cNvPr>
          <p:cNvSpPr/>
          <p:nvPr/>
        </p:nvSpPr>
        <p:spPr>
          <a:xfrm>
            <a:off x="0" y="0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/>
              <a:t>	</a:t>
            </a:r>
            <a:r>
              <a:rPr lang="ru-RU" sz="2400" b="1" i="1" dirty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Исторические предпосылки возникновения и </a:t>
            </a:r>
          </a:p>
          <a:p>
            <a:pPr algn="ctr"/>
            <a:r>
              <a:rPr lang="ru-RU" sz="2800" b="1" dirty="0">
                <a:solidFill>
                  <a:srgbClr val="002060"/>
                </a:solidFill>
                <a:latin typeface="Arial Black" panose="020B0A04020102020204" pitchFamily="34" charset="0"/>
              </a:rPr>
              <a:t>развития педагогической науки</a:t>
            </a:r>
            <a:endParaRPr lang="ru-RU" sz="28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8401"/>
      </p:ext>
    </p:extLst>
  </p:cSld>
  <p:clrMapOvr>
    <a:masterClrMapping/>
  </p:clrMapOvr>
</p:sld>
</file>

<file path=ppt/theme/theme1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1669</TotalTime>
  <Words>1138</Words>
  <Application>Microsoft Office PowerPoint</Application>
  <PresentationFormat>Широкоэкранный</PresentationFormat>
  <Paragraphs>351</Paragraphs>
  <Slides>36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4" baseType="lpstr">
      <vt:lpstr>Arial</vt:lpstr>
      <vt:lpstr>Arial Black</vt:lpstr>
      <vt:lpstr>Calibri</vt:lpstr>
      <vt:lpstr>Comic Sans MS</vt:lpstr>
      <vt:lpstr>Corbel</vt:lpstr>
      <vt:lpstr>Gill Sans MT</vt:lpstr>
      <vt:lpstr>Times New Roman</vt:lpstr>
      <vt:lpstr>Посылка</vt:lpstr>
      <vt:lpstr>Раздел 1.  Общие основы педагогики     Тема 1.  Введение в учебную дисциплину «Педагогика»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105</cp:revision>
  <cp:lastPrinted>2022-09-12T21:30:05Z</cp:lastPrinted>
  <dcterms:created xsi:type="dcterms:W3CDTF">2020-09-07T03:13:46Z</dcterms:created>
  <dcterms:modified xsi:type="dcterms:W3CDTF">2025-04-12T10:22:59Z</dcterms:modified>
</cp:coreProperties>
</file>