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26"/>
  </p:notesMasterIdLst>
  <p:sldIdLst>
    <p:sldId id="256" r:id="rId2"/>
    <p:sldId id="443" r:id="rId3"/>
    <p:sldId id="440" r:id="rId4"/>
    <p:sldId id="257" r:id="rId5"/>
    <p:sldId id="261" r:id="rId6"/>
    <p:sldId id="273" r:id="rId7"/>
    <p:sldId id="279" r:id="rId8"/>
    <p:sldId id="269" r:id="rId9"/>
    <p:sldId id="270" r:id="rId10"/>
    <p:sldId id="274" r:id="rId11"/>
    <p:sldId id="280" r:id="rId12"/>
    <p:sldId id="260" r:id="rId13"/>
    <p:sldId id="262" r:id="rId14"/>
    <p:sldId id="433" r:id="rId15"/>
    <p:sldId id="276" r:id="rId16"/>
    <p:sldId id="434" r:id="rId17"/>
    <p:sldId id="438" r:id="rId18"/>
    <p:sldId id="418" r:id="rId19"/>
    <p:sldId id="437" r:id="rId20"/>
    <p:sldId id="263" r:id="rId21"/>
    <p:sldId id="265" r:id="rId22"/>
    <p:sldId id="441" r:id="rId23"/>
    <p:sldId id="439" r:id="rId24"/>
    <p:sldId id="442" r:id="rId25"/>
  </p:sldIdLst>
  <p:sldSz cx="9144000" cy="6858000" type="screen4x3"/>
  <p:notesSz cx="9882188" cy="676116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83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47619" autoAdjust="0"/>
  </p:normalViewPr>
  <p:slideViewPr>
    <p:cSldViewPr>
      <p:cViewPr varScale="1">
        <p:scale>
          <a:sx n="90" d="100"/>
          <a:sy n="90" d="100"/>
        </p:scale>
        <p:origin x="100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278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762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8BE0AF-ACA5-4C2D-8B25-957A77A6C7BE}" type="datetimeFigureOut">
              <a:rPr lang="ru-RU"/>
              <a:pPr>
                <a:defRPr/>
              </a:pPr>
              <a:t>27.11.2024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19475" y="844550"/>
            <a:ext cx="3043238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8219" y="3253809"/>
            <a:ext cx="7905750" cy="26622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932"/>
            <a:ext cx="4282281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7620" y="6421932"/>
            <a:ext cx="4282281" cy="33923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CA0402-F7CC-4622-A7DC-9A62B0217F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002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4100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D39E296-E781-4A1B-AC70-193D33C9B502}" type="slidenum">
              <a:rPr lang="ru-RU" altLang="ru-RU">
                <a:latin typeface="Verdana" pitchFamily="34" charset="0"/>
              </a:rPr>
              <a:pPr/>
              <a:t>1</a:t>
            </a:fld>
            <a:endParaRPr lang="ru-RU" altLang="ru-RU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A0402-F7CC-4622-A7DC-9A62B0217F7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047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88374-CB7B-45A2-B26B-E7F6E3E5FC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27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022E1-A24F-46DE-A43B-5E6DDB1362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470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5CCD6-EFFB-449B-8B1A-422ABAED3E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20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E47BE-5F81-4989-A4D0-D99A519A1D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922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D563E-85C0-4ECD-AE4A-DDCEF3F32D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627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FC9B-04FB-466F-802D-FA940EBD66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82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7B346-5525-4721-9459-148FB18D59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295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53C3A-2933-44D4-A187-392CDAB29C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30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31FE5-6747-4768-B836-062BCA54C1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357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FCD68-3FFC-4729-952F-025ECE7450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108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82EA0-29D6-4CA2-9D93-8411D8C786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170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8F3DA"/>
            </a:gs>
            <a:gs pos="21001">
              <a:srgbClr val="D1E6B5"/>
            </a:gs>
            <a:gs pos="83000">
              <a:srgbClr val="FFFFFF"/>
            </a:gs>
            <a:gs pos="100000">
              <a:srgbClr val="ACEFD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3B2C95F-B508-4308-B9B4-4FC0E70CE7B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nanium.ru/" TargetMode="External"/><Relationship Id="rId2" Type="http://schemas.openxmlformats.org/officeDocument/2006/relationships/hyperlink" Target="https://biblioclub.ru/index.php?page=book&amp;id=57850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51520" y="1122363"/>
            <a:ext cx="8206680" cy="23876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600" b="1" dirty="0"/>
              <a:t>Социальная и возрастная п</a:t>
            </a:r>
            <a:r>
              <a:rPr lang="be-BY" sz="3600" b="1" dirty="0"/>
              <a:t>сихология</a:t>
            </a:r>
            <a:br>
              <a:rPr lang="be-BY" sz="4800" b="1" dirty="0"/>
            </a:br>
            <a:br>
              <a:rPr lang="be-BY" sz="4800" b="1" dirty="0"/>
            </a:br>
            <a:r>
              <a:rPr lang="be-BY" sz="4400" b="1" dirty="0">
                <a:solidFill>
                  <a:schemeClr val="accent6">
                    <a:lumMod val="50000"/>
                  </a:schemeClr>
                </a:solidFill>
              </a:rPr>
              <a:t>Раздел ІІ Возрастная психология</a:t>
            </a:r>
            <a:endParaRPr lang="ru-RU" altLang="ru-RU" sz="4400" b="1" dirty="0">
              <a:solidFill>
                <a:schemeClr val="accent6">
                  <a:lumMod val="50000"/>
                </a:schemeClr>
              </a:solidFill>
              <a:latin typeface="Raleway" pitchFamily="34" charset="-52"/>
              <a:cs typeface="Segoe UI" pitchFamily="34" charset="0"/>
            </a:endParaRPr>
          </a:p>
        </p:txBody>
      </p:sp>
      <p:sp>
        <p:nvSpPr>
          <p:cNvPr id="3075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627313" y="5105400"/>
            <a:ext cx="6400800" cy="1752600"/>
          </a:xfrm>
        </p:spPr>
        <p:txBody>
          <a:bodyPr/>
          <a:lstStyle/>
          <a:p>
            <a:pPr algn="just" eaLnBrk="1" hangingPunct="1"/>
            <a:r>
              <a:rPr lang="ru-RU" altLang="ru-RU" sz="2800" b="1" dirty="0">
                <a:solidFill>
                  <a:srgbClr val="29403F"/>
                </a:solidFill>
                <a:latin typeface="Roboto" charset="0"/>
                <a:cs typeface="Roboto" charset="0"/>
              </a:rPr>
              <a:t>Кузьмин</a:t>
            </a:r>
            <a:r>
              <a:rPr lang="be-BY" altLang="ru-RU" sz="2800" b="1" dirty="0">
                <a:solidFill>
                  <a:srgbClr val="29403F"/>
                </a:solidFill>
                <a:latin typeface="Roboto" charset="0"/>
                <a:cs typeface="Roboto" charset="0"/>
              </a:rPr>
              <a:t>и</a:t>
            </a:r>
            <a:r>
              <a:rPr lang="ru-RU" altLang="ru-RU" sz="2800" b="1" dirty="0">
                <a:solidFill>
                  <a:srgbClr val="29403F"/>
                </a:solidFill>
                <a:latin typeface="Roboto" charset="0"/>
                <a:cs typeface="Roboto" charset="0"/>
              </a:rPr>
              <a:t>ч  </a:t>
            </a:r>
            <a:r>
              <a:rPr lang="ru-RU" altLang="ru-RU" sz="2800" dirty="0">
                <a:solidFill>
                  <a:srgbClr val="29403F"/>
                </a:solidFill>
                <a:latin typeface="Roboto" charset="0"/>
                <a:cs typeface="Roboto" charset="0"/>
              </a:rPr>
              <a:t>Татьяна Васильевна</a:t>
            </a:r>
          </a:p>
          <a:p>
            <a:pPr eaLnBrk="1" hangingPunct="1"/>
            <a:endParaRPr lang="ru-RU" altLang="ru-RU" sz="2800" b="1" dirty="0"/>
          </a:p>
        </p:txBody>
      </p:sp>
      <p:sp>
        <p:nvSpPr>
          <p:cNvPr id="7" name="Овал 6"/>
          <p:cNvSpPr/>
          <p:nvPr/>
        </p:nvSpPr>
        <p:spPr>
          <a:xfrm>
            <a:off x="1073150" y="190500"/>
            <a:ext cx="1193800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be-BY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20</a:t>
            </a:r>
            <a:r>
              <a:rPr lang="en-US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ru-RU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163"/>
            <a:ext cx="8229600" cy="113982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97000"/>
            <a:ext cx="8229600" cy="45307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>
                <a:solidFill>
                  <a:srgbClr val="C00000"/>
                </a:solidFill>
              </a:rPr>
              <a:t>Задачи: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b="1" dirty="0"/>
              <a:t>создание теоретической модели развития человека: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/>
              <a:t>	</a:t>
            </a:r>
            <a:r>
              <a:rPr lang="ru-RU" sz="2400" dirty="0"/>
              <a:t>1. Описание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/>
              <a:t>	2. Объяснение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/>
              <a:t>	3. Прогноз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b="1" dirty="0"/>
              <a:t>построение систем диагностики психического развития;</a:t>
            </a:r>
            <a:r>
              <a:rPr lang="ru-RU" sz="2400" dirty="0"/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4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b="1" dirty="0"/>
              <a:t>построение систем коррекции психического развития;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4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b="1" dirty="0"/>
              <a:t>решение задач профилактики возможных нарушений в процессе психического развития.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/>
          </a:p>
        </p:txBody>
      </p:sp>
      <p:sp>
        <p:nvSpPr>
          <p:cNvPr id="6" name="Овал 5"/>
          <p:cNvSpPr/>
          <p:nvPr/>
        </p:nvSpPr>
        <p:spPr>
          <a:xfrm>
            <a:off x="777875" y="0"/>
            <a:ext cx="7931150" cy="123983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</a:rPr>
              <a:t>Возрастная психология</a:t>
            </a:r>
            <a:endParaRPr lang="ru-RU" altLang="ru-RU" sz="28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163"/>
            <a:ext cx="8229600" cy="113982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12863"/>
            <a:ext cx="8686800" cy="45307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000" dirty="0">
                <a:solidFill>
                  <a:srgbClr val="C00000"/>
                </a:solidFill>
              </a:rPr>
              <a:t>«</a:t>
            </a:r>
            <a:r>
              <a:rPr lang="ru-RU" sz="2000" b="1" dirty="0">
                <a:solidFill>
                  <a:srgbClr val="C00000"/>
                </a:solidFill>
              </a:rPr>
              <a:t>Развитие» </a:t>
            </a:r>
            <a:r>
              <a:rPr lang="ru-RU" sz="2000" dirty="0"/>
              <a:t>— процесс перехода из одного состояния в другое (от старого качественного состояния к новому качественному состоянию, от простого к сложному, от низшего к высшему).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000" b="1" dirty="0">
                <a:solidFill>
                  <a:schemeClr val="accent5">
                    <a:lumMod val="25000"/>
                  </a:schemeClr>
                </a:solidFill>
              </a:rPr>
              <a:t>«</a:t>
            </a:r>
            <a:r>
              <a:rPr lang="ru-RU" sz="2000" b="1" dirty="0">
                <a:solidFill>
                  <a:srgbClr val="C00000"/>
                </a:solidFill>
              </a:rPr>
              <a:t>Развитие психики»</a:t>
            </a:r>
            <a:r>
              <a:rPr lang="ru-RU" sz="2000" dirty="0"/>
              <a:t> — изменение психических процессов во времени, количественные, качественные и структурные преобразования.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/>
              <a:t>Развитие </a:t>
            </a:r>
            <a:r>
              <a:rPr lang="ru-RU" sz="2000" dirty="0"/>
              <a:t>         		</a:t>
            </a:r>
            <a:r>
              <a:rPr lang="ru-RU" sz="2000" b="1" dirty="0"/>
              <a:t>Рост</a:t>
            </a:r>
            <a:r>
              <a:rPr lang="ru-RU" sz="2000" dirty="0"/>
              <a:t>  (количественный аспект развития)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/>
              <a:t>Развитие </a:t>
            </a:r>
            <a:r>
              <a:rPr lang="ru-RU" sz="2000" dirty="0"/>
              <a:t>        		 </a:t>
            </a:r>
            <a:r>
              <a:rPr lang="ru-RU" sz="2000" b="1" dirty="0"/>
              <a:t>Созревание</a:t>
            </a:r>
            <a:r>
              <a:rPr lang="ru-RU" sz="2000" dirty="0"/>
              <a:t> (процесс развития организма, обеспечивающий переход к  состоянию зрелости)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altLang="ru-RU" sz="2000" dirty="0"/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Онтогенез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Филогенез</a:t>
            </a:r>
            <a:endParaRPr lang="ru-RU" alt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altLang="ru-RU" sz="2000" dirty="0"/>
          </a:p>
        </p:txBody>
      </p:sp>
      <p:sp>
        <p:nvSpPr>
          <p:cNvPr id="6" name="Овал 5"/>
          <p:cNvSpPr/>
          <p:nvPr/>
        </p:nvSpPr>
        <p:spPr>
          <a:xfrm>
            <a:off x="179388" y="173038"/>
            <a:ext cx="8964612" cy="808037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</a:rPr>
              <a:t>Основные понятия (категории):</a:t>
            </a:r>
            <a:endParaRPr lang="ru-RU" altLang="ru-RU" sz="2400" b="1" dirty="0">
              <a:solidFill>
                <a:srgbClr val="C0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" name="Не равно 1"/>
          <p:cNvSpPr/>
          <p:nvPr/>
        </p:nvSpPr>
        <p:spPr>
          <a:xfrm>
            <a:off x="1919288" y="2959100"/>
            <a:ext cx="935037" cy="28733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Не равно 6"/>
          <p:cNvSpPr/>
          <p:nvPr/>
        </p:nvSpPr>
        <p:spPr>
          <a:xfrm>
            <a:off x="1919288" y="3414713"/>
            <a:ext cx="935037" cy="287337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4932363" y="4473575"/>
            <a:ext cx="3960812" cy="21431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5">
                    <a:lumMod val="25000"/>
                  </a:schemeClr>
                </a:solidFill>
              </a:rPr>
              <a:t>процесс преобразования анатомических структур и физиологических процессов организма по мере его развития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221456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Процесс индивидуального развития организма с момента его образования и до естественного завершения жизненного цикла называется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онтогенезом </a:t>
            </a: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3141663"/>
            <a:ext cx="5843588" cy="2989262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Филогенез</a:t>
            </a:r>
            <a:r>
              <a:rPr lang="ru-RU" dirty="0">
                <a:solidFill>
                  <a:srgbClr val="C00000"/>
                </a:solidFill>
              </a:rPr>
              <a:t> –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>
                <a:solidFill>
                  <a:srgbClr val="C00000"/>
                </a:solidFill>
              </a:rPr>
              <a:t>историческое развитие живых организмов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Антропогенез?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b="1" dirty="0">
              <a:solidFill>
                <a:schemeClr val="accent4">
                  <a:lumMod val="1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b="1" dirty="0" err="1">
                <a:solidFill>
                  <a:schemeClr val="accent4">
                    <a:lumMod val="10000"/>
                  </a:schemeClr>
                </a:solidFill>
              </a:rPr>
              <a:t>Микрогенез</a:t>
            </a:r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?</a:t>
            </a:r>
            <a:r>
              <a:rPr lang="ru-RU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ru-RU" dirty="0">
                <a:solidFill>
                  <a:srgbClr val="518357"/>
                </a:solidFill>
              </a:rPr>
              <a:t> </a:t>
            </a:r>
            <a:endParaRPr lang="ru-RU" altLang="ru-RU" dirty="0">
              <a:solidFill>
                <a:srgbClr val="518357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-53975" y="2276475"/>
            <a:ext cx="2592388" cy="74771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В чем отличие?</a:t>
            </a:r>
            <a:endParaRPr lang="ru-RU" altLang="ru-RU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6389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916113"/>
            <a:ext cx="4105275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002588" cy="449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>
                <a:solidFill>
                  <a:srgbClr val="C00000"/>
                </a:solidFill>
              </a:rPr>
              <a:t>Возрастная психология и другие научные дисциплин</a:t>
            </a:r>
            <a:r>
              <a:rPr lang="ru-RU" altLang="ru-RU" sz="3200" dirty="0">
                <a:solidFill>
                  <a:srgbClr val="C00000"/>
                </a:solidFill>
              </a:rPr>
              <a:t>ы</a:t>
            </a:r>
          </a:p>
        </p:txBody>
      </p:sp>
      <p:sp>
        <p:nvSpPr>
          <p:cNvPr id="55304" name="Rectangle 8"/>
          <p:cNvSpPr>
            <a:spLocks noGrp="1" noChangeArrowheads="1"/>
          </p:cNvSpPr>
          <p:nvPr>
            <p:ph sz="half" idx="1"/>
          </p:nvPr>
        </p:nvSpPr>
        <p:spPr>
          <a:xfrm>
            <a:off x="179512" y="1095028"/>
            <a:ext cx="7787208" cy="88900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>
                <a:solidFill>
                  <a:srgbClr val="C00000"/>
                </a:solidFill>
                <a:highlight>
                  <a:srgbClr val="FFFF00"/>
                </a:highlight>
              </a:rPr>
              <a:t>Общенаучные дисциплины</a:t>
            </a:r>
            <a:r>
              <a:rPr lang="ru-RU" sz="2000" dirty="0">
                <a:solidFill>
                  <a:srgbClr val="C00000"/>
                </a:solidFill>
              </a:rPr>
              <a:t>: философия,   методология, математика, общая теория систем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/>
          </a:p>
        </p:txBody>
      </p:sp>
      <p:sp>
        <p:nvSpPr>
          <p:cNvPr id="55305" name="Rectangle 9"/>
          <p:cNvSpPr>
            <a:spLocks noGrp="1" noChangeArrowheads="1"/>
          </p:cNvSpPr>
          <p:nvPr>
            <p:ph sz="half" idx="2"/>
          </p:nvPr>
        </p:nvSpPr>
        <p:spPr>
          <a:xfrm>
            <a:off x="323528" y="5229200"/>
            <a:ext cx="8676456" cy="112681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/>
              <a:t>Психологические: </a:t>
            </a:r>
            <a:r>
              <a:rPr lang="ru-RU" sz="2000" dirty="0"/>
              <a:t>общая психология, педагогическая психология, психология личности, клиническая психология, социальная психология, психодиагностика, </a:t>
            </a:r>
            <a:r>
              <a:rPr lang="ru-RU" sz="2000" dirty="0" err="1"/>
              <a:t>акмеология</a:t>
            </a:r>
            <a:r>
              <a:rPr lang="ru-RU" sz="2000" dirty="0"/>
              <a:t>, геронтология, детская психология и др. </a:t>
            </a:r>
            <a:endParaRPr lang="ru-RU" altLang="ru-RU" sz="2000" dirty="0"/>
          </a:p>
        </p:txBody>
      </p:sp>
      <p:sp>
        <p:nvSpPr>
          <p:cNvPr id="7" name="Rectangle 9"/>
          <p:cNvSpPr txBox="1">
            <a:spLocks noChangeArrowheads="1"/>
          </p:cNvSpPr>
          <p:nvPr/>
        </p:nvSpPr>
        <p:spPr bwMode="auto">
          <a:xfrm>
            <a:off x="3652352" y="2583832"/>
            <a:ext cx="4411215" cy="151855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dirty="0">
                <a:effectLst/>
              </a:rPr>
              <a:t>Гуманитарные: </a:t>
            </a:r>
            <a:r>
              <a:rPr lang="ru-RU" sz="2000" dirty="0">
                <a:effectLst/>
              </a:rPr>
              <a:t>социология, педагогика, культурная антропология 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</a:rPr>
              <a:t>этнология</a:t>
            </a:r>
            <a:r>
              <a:rPr lang="ru-RU" sz="2000" dirty="0">
                <a:solidFill>
                  <a:srgbClr val="C00000"/>
                </a:solidFill>
                <a:effectLst/>
              </a:rPr>
              <a:t> </a:t>
            </a:r>
            <a:r>
              <a:rPr lang="ru-RU" sz="2000" dirty="0">
                <a:effectLst/>
              </a:rPr>
              <a:t>и другие дисциплины социального  блока</a:t>
            </a:r>
            <a:r>
              <a:rPr lang="ru-RU" sz="2000" i="1" dirty="0">
                <a:effectLst/>
              </a:rPr>
              <a:t>. </a:t>
            </a:r>
            <a:endParaRPr lang="ru-RU" altLang="ru-RU" sz="2000" dirty="0"/>
          </a:p>
        </p:txBody>
      </p:sp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6484" y="1859324"/>
            <a:ext cx="3971365" cy="2571291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ru-RU" sz="2000" b="1" dirty="0">
                <a:effectLst/>
              </a:rPr>
              <a:t>Естественно-научные: </a:t>
            </a:r>
            <a:r>
              <a:rPr lang="ru-RU" sz="2000" dirty="0">
                <a:effectLst/>
              </a:rPr>
              <a:t>биология, генетика, физиология развития,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</a:rPr>
              <a:t>этология</a:t>
            </a:r>
            <a:r>
              <a:rPr lang="ru-RU" sz="2000" dirty="0">
                <a:solidFill>
                  <a:srgbClr val="C00000"/>
                </a:solidFill>
                <a:effectLst/>
              </a:rPr>
              <a:t> </a:t>
            </a:r>
            <a:r>
              <a:rPr lang="ru-RU" sz="2000" dirty="0">
                <a:effectLst/>
              </a:rPr>
              <a:t>и др.</a:t>
            </a:r>
            <a:endParaRPr lang="ru-RU" altLang="ru-RU" sz="2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6012160" y="517220"/>
            <a:ext cx="2771775" cy="61991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Взаимосвязи</a:t>
            </a:r>
            <a:endParaRPr lang="ru-RU" altLang="ru-RU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4" name="Прямая со стрелкой 3"/>
          <p:cNvCxnSpPr>
            <a:cxnSpLocks/>
          </p:cNvCxnSpPr>
          <p:nvPr/>
        </p:nvCxnSpPr>
        <p:spPr>
          <a:xfrm flipH="1">
            <a:off x="6444208" y="2487089"/>
            <a:ext cx="1206402" cy="8560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: скругленные углы 4"/>
          <p:cNvSpPr/>
          <p:nvPr/>
        </p:nvSpPr>
        <p:spPr>
          <a:xfrm>
            <a:off x="6273476" y="1556792"/>
            <a:ext cx="2843808" cy="94987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</a:rPr>
              <a:t>СПРАВОЧНО: </a:t>
            </a:r>
            <a:r>
              <a:rPr lang="ru-RU" sz="1400" dirty="0">
                <a:solidFill>
                  <a:srgbClr val="202124"/>
                </a:solidFill>
                <a:latin typeface="arial" panose="020B0604020202020204" pitchFamily="34" charset="0"/>
              </a:rPr>
              <a:t>изучение процессов формирования и развития этнических групп, их культурной идентичности</a:t>
            </a:r>
            <a:endParaRPr lang="ru-RU" sz="14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251521" y="3220283"/>
            <a:ext cx="2664296" cy="10652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</a:rPr>
              <a:t>СПРАВОЧНО: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</a:rPr>
              <a:t> изучение </a:t>
            </a:r>
            <a:r>
              <a:rPr lang="ru-RU" sz="1600" dirty="0">
                <a:solidFill>
                  <a:schemeClr val="tx1"/>
                </a:solidFill>
              </a:rPr>
              <a:t>поведения животных в естественной среде</a:t>
            </a:r>
          </a:p>
        </p:txBody>
      </p:sp>
      <p:cxnSp>
        <p:nvCxnSpPr>
          <p:cNvPr id="15" name="Прямая со стрелкой 14"/>
          <p:cNvCxnSpPr>
            <a:cxnSpLocks/>
          </p:cNvCxnSpPr>
          <p:nvPr/>
        </p:nvCxnSpPr>
        <p:spPr>
          <a:xfrm>
            <a:off x="801688" y="2780928"/>
            <a:ext cx="313928" cy="43204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e-BY" altLang="ru-RU" sz="3200" b="1" dirty="0"/>
              <a:t>Методы научных исследований</a:t>
            </a:r>
            <a:endParaRPr lang="ru-RU" altLang="ru-RU" sz="3200" dirty="0"/>
          </a:p>
        </p:txBody>
      </p:sp>
      <p:sp>
        <p:nvSpPr>
          <p:cNvPr id="18435" name="Объект 2"/>
          <p:cNvSpPr>
            <a:spLocks noGrp="1" noChangeArrowheads="1"/>
          </p:cNvSpPr>
          <p:nvPr>
            <p:ph sz="half" idx="1"/>
          </p:nvPr>
        </p:nvSpPr>
        <p:spPr>
          <a:xfrm>
            <a:off x="0" y="1600200"/>
            <a:ext cx="4495800" cy="45307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be-BY" altLang="ru-RU" sz="2400" b="1" dirty="0"/>
              <a:t>Методы научных исследований </a:t>
            </a:r>
            <a:r>
              <a:rPr lang="be-BY" altLang="ru-RU" sz="2400" dirty="0"/>
              <a:t>- приемы и средства, с помощью которых в науке получают достоверные сведения, с использованием которых возможно  создание научных теорий и разработка практических рекомендаций</a:t>
            </a:r>
            <a:endParaRPr lang="ru-RU" altLang="ru-RU" sz="1200" dirty="0"/>
          </a:p>
        </p:txBody>
      </p:sp>
      <p:sp>
        <p:nvSpPr>
          <p:cNvPr id="18436" name="Объект 3"/>
          <p:cNvSpPr>
            <a:spLocks noGrp="1" noChangeArrowheads="1"/>
          </p:cNvSpPr>
          <p:nvPr>
            <p:ph sz="half" idx="2"/>
          </p:nvPr>
        </p:nvSpPr>
        <p:spPr>
          <a:xfrm>
            <a:off x="4579938" y="1252538"/>
            <a:ext cx="3886200" cy="43529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be-BY" altLang="ru-RU" sz="2400" b="1" dirty="0">
                <a:solidFill>
                  <a:srgbClr val="002060"/>
                </a:solidFill>
              </a:rPr>
              <a:t>Метод</a:t>
            </a:r>
            <a:r>
              <a:rPr lang="be-BY" altLang="ru-RU" sz="2400" dirty="0">
                <a:solidFill>
                  <a:srgbClr val="002060"/>
                </a:solidFill>
              </a:rPr>
              <a:t> - основной способ сбора, обработки или анализа данных</a:t>
            </a:r>
            <a:endParaRPr lang="ru-RU" altLang="ru-RU" sz="2400" dirty="0"/>
          </a:p>
        </p:txBody>
      </p:sp>
      <p:sp>
        <p:nvSpPr>
          <p:cNvPr id="18437" name="Прямоугольник 6"/>
          <p:cNvSpPr>
            <a:spLocks noChangeArrowheads="1"/>
          </p:cNvSpPr>
          <p:nvPr/>
        </p:nvSpPr>
        <p:spPr bwMode="auto">
          <a:xfrm>
            <a:off x="5435599" y="2532044"/>
            <a:ext cx="3586163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be-BY" altLang="ru-RU" dirty="0">
                <a:latin typeface="Verdana" pitchFamily="34" charset="0"/>
              </a:rPr>
              <a:t>Качество исследования во многом обеспечивается : *</a:t>
            </a:r>
            <a:r>
              <a:rPr lang="be-BY" altLang="ru-RU" dirty="0">
                <a:solidFill>
                  <a:srgbClr val="002060"/>
                </a:solidFill>
                <a:latin typeface="Verdana" pitchFamily="34" charset="0"/>
              </a:rPr>
              <a:t>правильным  выбором методов исследования и</a:t>
            </a:r>
            <a:endParaRPr lang="ru-RU" altLang="ru-RU" dirty="0">
              <a:latin typeface="Verdana" pitchFamily="34" charset="0"/>
            </a:endParaRPr>
          </a:p>
          <a:p>
            <a:pPr eaLnBrk="1" hangingPunct="1"/>
            <a:r>
              <a:rPr lang="be-BY" altLang="ru-RU" dirty="0">
                <a:latin typeface="Verdana" pitchFamily="34" charset="0"/>
              </a:rPr>
              <a:t>*</a:t>
            </a:r>
            <a:r>
              <a:rPr lang="be-BY" altLang="ru-RU" dirty="0">
                <a:solidFill>
                  <a:srgbClr val="002060"/>
                </a:solidFill>
                <a:latin typeface="Verdana" pitchFamily="34" charset="0"/>
              </a:rPr>
              <a:t>последовательным применением методов</a:t>
            </a:r>
            <a:endParaRPr lang="ru-RU" altLang="ru-RU" dirty="0">
              <a:solidFill>
                <a:srgbClr val="002060"/>
              </a:solidFill>
              <a:latin typeface="Verdana" pitchFamily="34" charset="0"/>
            </a:endParaRPr>
          </a:p>
          <a:p>
            <a:pPr eaLnBrk="1" hangingPunct="1"/>
            <a:endParaRPr lang="ru-RU" altLang="ru-RU" b="1" dirty="0">
              <a:solidFill>
                <a:srgbClr val="002060"/>
              </a:solidFill>
              <a:latin typeface="Segoe UI" pitchFamily="34" charset="0"/>
              <a:cs typeface="Segoe UI" pitchFamily="34" charset="0"/>
            </a:endParaRPr>
          </a:p>
          <a:p>
            <a:pPr eaLnBrk="1" hangingPunct="1"/>
            <a:endParaRPr lang="be-BY" altLang="ru-RU" dirty="0">
              <a:latin typeface="Verdana" pitchFamily="34" charset="0"/>
            </a:endParaRPr>
          </a:p>
          <a:p>
            <a:pPr eaLnBrk="1" hangingPunct="1"/>
            <a:r>
              <a:rPr lang="be-BY" altLang="ru-RU" dirty="0">
                <a:latin typeface="Verdana" pitchFamily="34" charset="0"/>
              </a:rPr>
              <a:t> </a:t>
            </a:r>
          </a:p>
          <a:p>
            <a:pPr eaLnBrk="1" hangingPunct="1"/>
            <a:endParaRPr lang="be-BY" altLang="ru-RU" dirty="0">
              <a:latin typeface="Verdana" pitchFamily="34" charset="0"/>
            </a:endParaRP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2924175" y="4508500"/>
            <a:ext cx="6215063" cy="225425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be-BY" b="1" dirty="0">
                <a:solidFill>
                  <a:srgbClr val="002060"/>
                </a:solidFill>
              </a:rPr>
              <a:t>Валидность </a:t>
            </a:r>
            <a:r>
              <a:rPr lang="be-BY" dirty="0">
                <a:solidFill>
                  <a:srgbClr val="002060"/>
                </a:solidFill>
              </a:rPr>
              <a:t>– </a:t>
            </a:r>
            <a:r>
              <a:rPr lang="ru-RU" dirty="0">
                <a:solidFill>
                  <a:srgbClr val="002060"/>
                </a:solidFill>
              </a:rPr>
              <a:t>степень соответствия измеряемой переменной исследуемому свойству реального объекта;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обоснованность и пригодность применения методов  исследования в конкретных условиях;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solidFill>
                  <a:srgbClr val="002060"/>
                </a:solidFill>
              </a:rPr>
              <a:t>измерение, которое измеряет то, что оно должно измерять (узкая трактовка , наиболее распространенная)</a:t>
            </a:r>
            <a:endParaRPr lang="ru-RU" dirty="0">
              <a:solidFill>
                <a:srgbClr val="002060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: скругленные углы 12"/>
          <p:cNvSpPr/>
          <p:nvPr/>
        </p:nvSpPr>
        <p:spPr>
          <a:xfrm>
            <a:off x="296863" y="4868863"/>
            <a:ext cx="2330450" cy="107156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be-BY" b="1" dirty="0">
                <a:solidFill>
                  <a:srgbClr val="002060"/>
                </a:solidFill>
              </a:rPr>
              <a:t>Надежность</a:t>
            </a:r>
            <a:r>
              <a:rPr lang="be-BY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результатов,  (близость к истине</a:t>
            </a:r>
            <a:r>
              <a:rPr lang="ru-RU" sz="1400" dirty="0">
                <a:solidFill>
                  <a:srgbClr val="002060"/>
                </a:solidFill>
              </a:rPr>
              <a:t>) </a:t>
            </a:r>
            <a:endParaRPr lang="ru-RU" altLang="ru-RU" sz="14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95537" y="116632"/>
            <a:ext cx="2160240" cy="6480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СПРАВОЧНО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903635"/>
          </a:xfrm>
        </p:spPr>
        <p:txBody>
          <a:bodyPr/>
          <a:lstStyle/>
          <a:p>
            <a:pPr eaLnBrk="1" hangingPunct="1"/>
            <a:r>
              <a:rPr lang="ru-RU" altLang="ru-RU" b="1" dirty="0"/>
              <a:t>Методы современной возрастной психологии</a:t>
            </a:r>
            <a:endParaRPr lang="ru-RU" altLang="ru-RU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00200"/>
            <a:ext cx="8435975" cy="4530725"/>
          </a:xfrm>
        </p:spPr>
        <p:txBody>
          <a:bodyPr/>
          <a:lstStyle/>
          <a:p>
            <a:pPr eaLnBrk="1" hangingPunct="1"/>
            <a:endParaRPr lang="ru-RU" altLang="ru-RU" b="1" dirty="0"/>
          </a:p>
          <a:p>
            <a:pPr eaLnBrk="1" hangingPunct="1"/>
            <a:endParaRPr lang="ru-RU" altLang="ru-RU" b="1" dirty="0"/>
          </a:p>
          <a:p>
            <a:pPr eaLnBrk="1" hangingPunct="1"/>
            <a:endParaRPr lang="ru-RU" altLang="ru-RU" dirty="0"/>
          </a:p>
          <a:p>
            <a:pPr eaLnBrk="1" hangingPunct="1"/>
            <a:endParaRPr lang="ru-RU" altLang="ru-RU" dirty="0"/>
          </a:p>
          <a:p>
            <a:pPr eaLnBrk="1" hangingPunct="1"/>
            <a:endParaRPr lang="ru-RU" altLang="ru-RU" dirty="0"/>
          </a:p>
          <a:p>
            <a:pPr eaLnBrk="1" hangingPunct="1"/>
            <a:endParaRPr lang="ru-RU" altLang="ru-RU" dirty="0"/>
          </a:p>
          <a:p>
            <a:pPr eaLnBrk="1" hangingPunct="1"/>
            <a:endParaRPr lang="ru-RU" altLang="ru-RU" dirty="0"/>
          </a:p>
          <a:p>
            <a:pPr eaLnBrk="1" hangingPunct="1"/>
            <a:r>
              <a:rPr lang="ru-RU" altLang="ru-RU" dirty="0"/>
              <a:t> 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graphicFrame>
        <p:nvGraphicFramePr>
          <p:cNvPr id="2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392107"/>
              </p:ext>
            </p:extLst>
          </p:nvPr>
        </p:nvGraphicFramePr>
        <p:xfrm>
          <a:off x="179388" y="1600200"/>
          <a:ext cx="2263775" cy="155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2225">
                <a:tc>
                  <a:txBody>
                    <a:bodyPr/>
                    <a:lstStyle/>
                    <a:p>
                      <a:r>
                        <a:rPr lang="ru-RU" sz="24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Основные методы (способы) исследования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512375"/>
              </p:ext>
            </p:extLst>
          </p:nvPr>
        </p:nvGraphicFramePr>
        <p:xfrm>
          <a:off x="2979738" y="1709738"/>
          <a:ext cx="5984875" cy="1182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268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Наблюдение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Эксперимент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674" marB="4567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782811"/>
              </p:ext>
            </p:extLst>
          </p:nvPr>
        </p:nvGraphicFramePr>
        <p:xfrm>
          <a:off x="198438" y="3429000"/>
          <a:ext cx="2630487" cy="1292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0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2225">
                <a:tc>
                  <a:txBody>
                    <a:bodyPr/>
                    <a:lstStyle/>
                    <a:p>
                      <a:r>
                        <a:rPr lang="ru-RU" sz="24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Дополнительные методы исследования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Стрелка: пятиугольник 3"/>
          <p:cNvSpPr/>
          <p:nvPr/>
        </p:nvSpPr>
        <p:spPr>
          <a:xfrm>
            <a:off x="2470150" y="2152650"/>
            <a:ext cx="488950" cy="295275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1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970158"/>
              </p:ext>
            </p:extLst>
          </p:nvPr>
        </p:nvGraphicFramePr>
        <p:xfrm>
          <a:off x="3330575" y="3235325"/>
          <a:ext cx="5640388" cy="344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40075">
                <a:tc>
                  <a:txBody>
                    <a:bodyPr/>
                    <a:lstStyle/>
                    <a:p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тестирование, </a:t>
                      </a:r>
                    </a:p>
                    <a:p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опрос, </a:t>
                      </a:r>
                    </a:p>
                    <a:p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сравнительные методы: 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специфичным для возрастной и педагогической психологии, считаются </a:t>
                      </a:r>
                      <a:r>
                        <a:rPr lang="ru-RU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генетические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методы, применяются как 1) </a:t>
                      </a:r>
                      <a:r>
                        <a:rPr lang="ru-RU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генеалогическое исследование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(изучение родственников), 2) </a:t>
                      </a:r>
                      <a:r>
                        <a:rPr lang="ru-RU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исследование приемных детей и родителей,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3) </a:t>
                      </a:r>
                      <a:r>
                        <a:rPr lang="ru-RU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исследование близнецов</a:t>
                      </a:r>
                      <a:r>
                        <a:rPr lang="ru-RU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(сравнение близнецов из монозиготных и дизиготных пар, 4)кросс-культурный метод).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21" marR="91421" marT="45726" marB="45726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Стрелка: пятиугольник 13"/>
          <p:cNvSpPr/>
          <p:nvPr/>
        </p:nvSpPr>
        <p:spPr>
          <a:xfrm>
            <a:off x="2828925" y="3843338"/>
            <a:ext cx="546100" cy="295275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9388" y="4941888"/>
            <a:ext cx="2771775" cy="152082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Другие подходы к классификации  методов </a:t>
            </a:r>
            <a:endParaRPr lang="ru-RU" altLang="ru-RU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3317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/>
              <a:t>Методы современной возрастной психологии</a:t>
            </a:r>
            <a:endParaRPr lang="ru-RU" altLang="ru-RU" sz="3200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00200"/>
            <a:ext cx="8435975" cy="41052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 </a:t>
            </a:r>
            <a:endParaRPr lang="ru-RU" altLang="ru-RU" dirty="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graphicFrame>
        <p:nvGraphicFramePr>
          <p:cNvPr id="2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029930"/>
              </p:ext>
            </p:extLst>
          </p:nvPr>
        </p:nvGraphicFramePr>
        <p:xfrm>
          <a:off x="82550" y="609600"/>
          <a:ext cx="2922588" cy="3017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7838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Наблюдение 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</a:rPr>
                        <a:t>– непосредственное восприятие изучаемого объекта и прямой регистрации его определенных свойств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91388" marR="91388" marT="45731" marB="45731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82556"/>
              </p:ext>
            </p:extLst>
          </p:nvPr>
        </p:nvGraphicFramePr>
        <p:xfrm>
          <a:off x="3527425" y="958850"/>
          <a:ext cx="5424488" cy="3413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4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131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внутреннее (самонаблюдение) / внешнее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несистематическое / систематическое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 «сплошное» / выборочное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непосредственное / опосредованное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включенное /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невключенное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структурированное / неструктурированное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5" marR="91435" marT="45711" marB="45711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Стрелка: пятиугольник 3"/>
          <p:cNvSpPr/>
          <p:nvPr/>
        </p:nvSpPr>
        <p:spPr>
          <a:xfrm>
            <a:off x="3003550" y="1636713"/>
            <a:ext cx="488950" cy="29527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498" name="Рисунок 7" descr="Жук под лупой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8481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9" name="Рисунок 11" descr="Микроскоп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38354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3038" y="5085184"/>
            <a:ext cx="4254946" cy="16585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Достоинство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метода: непосредственное и прямое наблюдение за поведением, переживаниями и стремлениями человека; не существует возрастных ограничений для испытуемых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89463" y="5257800"/>
            <a:ext cx="4175125" cy="14954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Недостаток </a:t>
            </a:r>
            <a:r>
              <a:rPr lang="ru-RU" sz="2000" dirty="0">
                <a:solidFill>
                  <a:srgbClr val="002060"/>
                </a:solidFill>
              </a:rPr>
              <a:t>метода: высокая степень субъективности данных, невозможность проверки и повторения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3317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altLang="ru-RU" sz="3200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00200"/>
            <a:ext cx="8435975" cy="535781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dirty="0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graphicFrame>
        <p:nvGraphicFramePr>
          <p:cNvPr id="2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06363"/>
              </p:ext>
            </p:extLst>
          </p:nvPr>
        </p:nvGraphicFramePr>
        <p:xfrm>
          <a:off x="82550" y="188913"/>
          <a:ext cx="2922588" cy="2520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950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Наблюдение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– непосредственное восприятие изучаемого объекта и прямой регистрации его определенных свойств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388" marR="91388" marT="45726" marB="45726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Стрелка: пятиугольник 3"/>
          <p:cNvSpPr/>
          <p:nvPr/>
        </p:nvSpPr>
        <p:spPr>
          <a:xfrm>
            <a:off x="3105150" y="1627188"/>
            <a:ext cx="1003300" cy="295275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16" name="Прямоугольник 5"/>
          <p:cNvSpPr>
            <a:spLocks noChangeArrowheads="1"/>
          </p:cNvSpPr>
          <p:nvPr/>
        </p:nvSpPr>
        <p:spPr bwMode="auto">
          <a:xfrm>
            <a:off x="4557713" y="5084763"/>
            <a:ext cx="4118743" cy="163121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1600" dirty="0">
                <a:solidFill>
                  <a:srgbClr val="202122"/>
                </a:solidFill>
                <a:latin typeface="Arial" charset="0"/>
              </a:rPr>
              <a:t>СПРАВОЧНО: Арнольд </a:t>
            </a:r>
            <a:r>
              <a:rPr lang="ru-RU" altLang="ru-RU" sz="1600" dirty="0" err="1">
                <a:solidFill>
                  <a:srgbClr val="202122"/>
                </a:solidFill>
                <a:latin typeface="Arial" charset="0"/>
              </a:rPr>
              <a:t>Гезелл</a:t>
            </a:r>
            <a:r>
              <a:rPr lang="ru-RU" altLang="ru-RU" sz="1600" dirty="0">
                <a:solidFill>
                  <a:srgbClr val="202122"/>
                </a:solidFill>
                <a:latin typeface="Arial" charset="0"/>
              </a:rPr>
              <a:t> – американский психолог  (1880-1961) – работы по </a:t>
            </a:r>
            <a:r>
              <a:rPr lang="ru-RU" altLang="ru-RU" sz="1600" dirty="0">
                <a:latin typeface="Verdana" pitchFamily="34" charset="0"/>
              </a:rPr>
              <a:t>особенностям психического развития детей раннего и подросткового возраста.</a:t>
            </a:r>
            <a:r>
              <a:rPr lang="ru-RU" altLang="ru-RU" dirty="0">
                <a:latin typeface="Verdana" pitchFamily="34" charset="0"/>
              </a:rPr>
              <a:t> </a:t>
            </a:r>
          </a:p>
          <a:p>
            <a:pPr eaLnBrk="1" hangingPunct="1"/>
            <a:endParaRPr lang="ru-RU" altLang="ru-RU" dirty="0">
              <a:solidFill>
                <a:srgbClr val="202122"/>
              </a:solidFill>
              <a:latin typeface="Arial" charset="0"/>
            </a:endParaRPr>
          </a:p>
        </p:txBody>
      </p:sp>
      <p:pic>
        <p:nvPicPr>
          <p:cNvPr id="21517" name="Рисунок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3319463"/>
            <a:ext cx="4244975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108450" y="1087438"/>
            <a:ext cx="4064000" cy="19431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Купол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Гезелла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: </a:t>
            </a:r>
            <a:r>
              <a:rPr lang="ru-RU" sz="2000" dirty="0">
                <a:solidFill>
                  <a:srgbClr val="202122"/>
                </a:solidFill>
                <a:latin typeface="Arial" panose="020B0604020202020204" pitchFamily="34" charset="0"/>
              </a:rPr>
              <a:t>одностороннее зеркало в виде купола для упрощения наблюдений за детьми</a:t>
            </a:r>
            <a:endParaRPr lang="ru-RU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3038"/>
            <a:ext cx="9144000" cy="630237"/>
          </a:xfrm>
        </p:spPr>
        <p:txBody>
          <a:bodyPr/>
          <a:lstStyle/>
          <a:p>
            <a:pPr eaLnBrk="1" hangingPunct="1"/>
            <a:r>
              <a:rPr lang="ru-RU" altLang="ru-RU" sz="2800" b="1" dirty="0"/>
              <a:t>Методы современной возрастной психологии</a:t>
            </a:r>
            <a:endParaRPr lang="ru-RU" altLang="ru-RU" sz="2800" dirty="0"/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200818" y="5709971"/>
            <a:ext cx="2916238" cy="98107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000" b="1" dirty="0">
                <a:solidFill>
                  <a:srgbClr val="2940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Сочетание с другими методами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graphicFrame>
        <p:nvGraphicFramePr>
          <p:cNvPr id="11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282710"/>
              </p:ext>
            </p:extLst>
          </p:nvPr>
        </p:nvGraphicFramePr>
        <p:xfrm>
          <a:off x="201613" y="1003300"/>
          <a:ext cx="2520950" cy="2641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41724"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Эксперимент  -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возможность активного вмешательства исследователя в деятельность испытуемого, создание условий, выявляющих какой-либо</a:t>
                      </a:r>
                      <a:r>
                        <a:rPr lang="ru-RU" sz="1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психологический факт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64" marR="91464" marT="45716" marB="4571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Стрелка: пятиугольник 3"/>
          <p:cNvSpPr/>
          <p:nvPr/>
        </p:nvSpPr>
        <p:spPr>
          <a:xfrm>
            <a:off x="2673078" y="1052736"/>
            <a:ext cx="294481" cy="2520280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05686"/>
              </p:ext>
            </p:extLst>
          </p:nvPr>
        </p:nvGraphicFramePr>
        <p:xfrm>
          <a:off x="2951744" y="692696"/>
          <a:ext cx="6227762" cy="5185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7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85122"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Основные разновидности эксперимента: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лабораторный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(используются специальные приборы для изучения)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естественный;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Лонгитюдный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(проводится </a:t>
                      </a:r>
                      <a:r>
                        <a:rPr lang="ru-RU" sz="1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исследование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протяжении длительного периода времени (5-20 лет)  по определенным параметрам, например, развитие памяти и др.) и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срезовый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изучени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динамики становления определенной функции отдельных групп людей разного возраста).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Констатирующий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(показывает наличие/отсутствие какого-либо параметра и его развития) 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формирующий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(применяется при анализе наиболее важного  фактора, оказывающего воздействие на становление психического процесса или психологического качества).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i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>
                          <a:solidFill>
                            <a:schemeClr val="tx1"/>
                          </a:solidFill>
                          <a:effectLst/>
                        </a:rPr>
                        <a:t>Контрольный эксперимент</a:t>
                      </a:r>
                      <a:r>
                        <a:rPr lang="ru-RU" sz="1800" i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- проведение исследования, повторяющего в основных своих моментах исследование констатирующего этапа. 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65" marR="91465" marT="45717" marB="45717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228184" y="5449068"/>
            <a:ext cx="2687067" cy="11482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002060"/>
                </a:solidFill>
              </a:rPr>
              <a:t>Достоинство: наиболее объективный метод в психологии 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6750" y="3933056"/>
            <a:ext cx="2627784" cy="16463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СПРАВОЧНО:</a:t>
            </a:r>
          </a:p>
          <a:p>
            <a:pPr algn="ctr"/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accent4">
                    <a:lumMod val="50000"/>
                  </a:schemeClr>
                </a:solidFill>
              </a:rPr>
              <a:t> Первая экспериментальная психологическая 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</a:rPr>
              <a:t>лаборатория (Институт) открыта  при Лейпцигском университете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</a:rPr>
              <a:t>в 1879 г. </a:t>
            </a:r>
            <a:r>
              <a:rPr lang="ru-RU" sz="1400" dirty="0" err="1">
                <a:solidFill>
                  <a:schemeClr val="accent4">
                    <a:lumMod val="50000"/>
                  </a:schemeClr>
                </a:solidFill>
              </a:rPr>
              <a:t>В.Вундтом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75856" y="5579392"/>
            <a:ext cx="2880320" cy="8876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трудность переноса результатов на условия реальной жизни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3038"/>
            <a:ext cx="9144000" cy="630237"/>
          </a:xfrm>
        </p:spPr>
        <p:txBody>
          <a:bodyPr/>
          <a:lstStyle/>
          <a:p>
            <a:pPr eaLnBrk="1" hangingPunct="1"/>
            <a:r>
              <a:rPr lang="ru-RU" altLang="ru-RU" sz="2800" b="1"/>
              <a:t>МЕТОДЫ СОВРЕМЕННОЙ ВОЗРАСТНОЙ ПСИХОЛОГИИ</a:t>
            </a:r>
            <a:endParaRPr lang="ru-RU" altLang="ru-RU" sz="2800"/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1" y="1412875"/>
            <a:ext cx="1907704" cy="252095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000" dirty="0">
                <a:solidFill>
                  <a:srgbClr val="29403F"/>
                </a:solidFill>
                <a:latin typeface="Times New Roman" pitchFamily="18" charset="0"/>
                <a:cs typeface="Times New Roman" pitchFamily="18" charset="0"/>
              </a:rPr>
              <a:t>Сочетание с другими методами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4" name="Стрелка: пятиугольник 3"/>
          <p:cNvSpPr/>
          <p:nvPr/>
        </p:nvSpPr>
        <p:spPr>
          <a:xfrm>
            <a:off x="2822575" y="1871663"/>
            <a:ext cx="588963" cy="29527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041275"/>
              </p:ext>
            </p:extLst>
          </p:nvPr>
        </p:nvGraphicFramePr>
        <p:xfrm>
          <a:off x="1979613" y="620713"/>
          <a:ext cx="6984875" cy="6120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206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chemeClr val="tx1"/>
                          </a:solidFill>
                          <a:effectLst/>
                        </a:rPr>
                        <a:t>Дополнительные методы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 генеалогические исследования (изучение родственников),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2) исследование приемных детей и родителей,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 исследования близнецов (сравнение близнецов из монозиготных и дизиготных пар).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4) биографический метод - исследование, диагностика, коррекция и проектирования жизненного пути личности (опросники, анкеты, интервью, автобиографии, воспоминания), свидетельства очевидцев, контент-анализ дневников, писем и т. д.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5) </a:t>
                      </a:r>
                      <a:r>
                        <a:rPr lang="ru-RU" sz="2000" b="0" i="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кросс-культурный метод исследования (сравнение и выявление особенностей психического развития человека в различающихся культурах: европейского типа и восточного и т.д.)</a:t>
                      </a:r>
                    </a:p>
                  </a:txBody>
                  <a:tcPr marL="91466" marR="91466" marT="45702" marB="45702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39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idx="1"/>
          </p:nvPr>
        </p:nvSpPr>
        <p:spPr>
          <a:xfrm>
            <a:off x="628650" y="0"/>
            <a:ext cx="8407846" cy="61769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Введение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Т.1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Возрастная психология и ее место в системе наук о человеке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be-BY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be-BY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1.1 Возрастная психология в структуре психологических наук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1.2. Объект, предмет, задачи и структура возрастной психологии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1.4. Возрастная психология  и другие науки о человеке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1.3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 современной возрастной психологии</a:t>
            </a:r>
          </a:p>
        </p:txBody>
      </p:sp>
      <p:sp>
        <p:nvSpPr>
          <p:cNvPr id="6" name="Овал 5"/>
          <p:cNvSpPr/>
          <p:nvPr/>
        </p:nvSpPr>
        <p:spPr>
          <a:xfrm>
            <a:off x="611560" y="1340768"/>
            <a:ext cx="2664296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Вопросы:</a:t>
            </a:r>
          </a:p>
        </p:txBody>
      </p:sp>
    </p:spTree>
    <p:extLst>
      <p:ext uri="{BB962C8B-B14F-4D97-AF65-F5344CB8AC3E}">
        <p14:creationId xmlns:p14="http://schemas.microsoft.com/office/powerpoint/2010/main" val="38137485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57163"/>
            <a:ext cx="8229600" cy="1139825"/>
          </a:xfrm>
        </p:spPr>
        <p:txBody>
          <a:bodyPr/>
          <a:lstStyle/>
          <a:p>
            <a:pPr eaLnBrk="1" hangingPunct="1"/>
            <a:r>
              <a:rPr lang="ru-RU" altLang="ru-RU" sz="2800" b="1"/>
              <a:t>научные методы используется при проведении любого психологического исследования</a:t>
            </a:r>
            <a:endParaRPr lang="ru-RU" altLang="ru-RU" sz="280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307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/>
              <a:t>Основные этапы исследований: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/>
              <a:t>1) постановка проблемы исследования,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/>
              <a:t>2) формулировка гипотез;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/>
              <a:t>3) проверка гипотез (сбор данных, статистическая обработка данных; содержательная интерпретация данных,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/>
              <a:t>4) выводы о проведенном исследовании и перспективах дальнейшего изучения проблемы.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/>
          </a:p>
        </p:txBody>
      </p:sp>
      <p:sp>
        <p:nvSpPr>
          <p:cNvPr id="6" name="Овал 5"/>
          <p:cNvSpPr/>
          <p:nvPr/>
        </p:nvSpPr>
        <p:spPr>
          <a:xfrm>
            <a:off x="88900" y="157163"/>
            <a:ext cx="792163" cy="1239837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3600" b="1" dirty="0">
                <a:solidFill>
                  <a:schemeClr val="accent5">
                    <a:lumMod val="25000"/>
                  </a:schemeClr>
                </a:solidFill>
                <a:latin typeface="Segoe UI" pitchFamily="34" charset="0"/>
                <a:cs typeface="Segoe UI" pitchFamily="34" charset="0"/>
              </a:rPr>
              <a:t>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/>
              <a:t>Стратегии</a:t>
            </a:r>
            <a:r>
              <a:rPr lang="ru-RU" sz="4000" dirty="0"/>
              <a:t> проведения исследований в возрастной психологии </a:t>
            </a:r>
            <a:endParaRPr lang="ru-RU" altLang="ru-RU" sz="4000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dirty="0"/>
              <a:t>Цель - изучение изменений в психике, поведении человека, происходящих с течением времени: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1. Метод продольных срезов (лонгитюдный план - изучение на протяжении длительного периода времени (от 5 до 20 лет)  по определенным параметрам)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2. Метод поперечных срезов - изучение динамики становления определенной функции отдельных групп людей разного возраста).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3. Комбинированный метод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e-BY" altLang="ru-RU" sz="3200" b="1"/>
              <a:t>Применение методов научных исследований</a:t>
            </a:r>
            <a:endParaRPr lang="ru-RU" altLang="ru-RU" sz="3200"/>
          </a:p>
        </p:txBody>
      </p:sp>
      <p:sp>
        <p:nvSpPr>
          <p:cNvPr id="26627" name="Объект 2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2243138" cy="45307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be-BY" altLang="ru-RU"/>
              <a:t>Морально-этические принципы </a:t>
            </a:r>
            <a:endParaRPr lang="ru-RU" alt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95513" y="1203325"/>
            <a:ext cx="6948487" cy="5538788"/>
          </a:xfrm>
          <a:ln w="57150">
            <a:solidFill>
              <a:schemeClr val="accent1"/>
            </a:solidFill>
          </a:ln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1. </a:t>
            </a:r>
            <a:r>
              <a:rPr lang="be-BY" sz="2400" b="1" dirty="0">
                <a:solidFill>
                  <a:schemeClr val="accent5">
                    <a:lumMod val="50000"/>
                  </a:schemeClr>
                </a:solidFill>
              </a:rPr>
              <a:t>соблюдение тайны или конфиденциальности </a:t>
            </a: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– (неразглашение результатов обследования без персонального согласия лица, с которым проводилось психодиагностика)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be-BY" sz="2400" b="1" dirty="0">
                <a:solidFill>
                  <a:schemeClr val="accent5">
                    <a:lumMod val="50000"/>
                  </a:schemeClr>
                </a:solidFill>
              </a:rPr>
              <a:t>2.</a:t>
            </a: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be-BY" sz="2400" b="1" dirty="0">
                <a:solidFill>
                  <a:schemeClr val="accent5">
                    <a:lumMod val="50000"/>
                  </a:schemeClr>
                </a:solidFill>
              </a:rPr>
              <a:t>принцип научной обоснованности </a:t>
            </a: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(валидность и и надежность методики – получение дастоверных результатов)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be-BY" sz="2400" b="1" dirty="0">
                <a:solidFill>
                  <a:schemeClr val="accent5">
                    <a:lumMod val="50000"/>
                  </a:schemeClr>
                </a:solidFill>
              </a:rPr>
              <a:t>3. принцип ненанесения ущерба </a:t>
            </a: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(не навредить человеку, который подвергался исследованию)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4. </a:t>
            </a:r>
            <a:r>
              <a:rPr lang="be-BY" sz="2400" b="1" dirty="0">
                <a:solidFill>
                  <a:schemeClr val="accent5">
                    <a:lumMod val="50000"/>
                  </a:schemeClr>
                </a:solidFill>
              </a:rPr>
              <a:t>принцип объективности выводов </a:t>
            </a: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(результаты не зависят от субъективных установок исследователя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be-BY" sz="2400" b="1" dirty="0">
                <a:solidFill>
                  <a:schemeClr val="accent5">
                    <a:lumMod val="50000"/>
                  </a:schemeClr>
                </a:solidFill>
              </a:rPr>
              <a:t>5. принцип эффективности предлагаемых рекомендаций</a:t>
            </a:r>
            <a:r>
              <a:rPr lang="be-BY" sz="2400" dirty="0">
                <a:solidFill>
                  <a:schemeClr val="accent5">
                    <a:lumMod val="50000"/>
                  </a:schemeClr>
                </a:solidFill>
              </a:rPr>
              <a:t> предполагает, что они обязательно должны быть полезными для того человека, которому даются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23850" y="3716338"/>
            <a:ext cx="1665288" cy="110807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1600" b="1" dirty="0">
                <a:solidFill>
                  <a:srgbClr val="002060"/>
                </a:solidFill>
              </a:rPr>
              <a:t>Важно</a:t>
            </a:r>
            <a:r>
              <a:rPr lang="ru-RU" altLang="ru-RU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!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163"/>
            <a:ext cx="8229600" cy="113982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12863"/>
            <a:ext cx="8686800" cy="5211762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/>
              <a:t>Знать суть понятий: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/>
              <a:t>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1. </a:t>
            </a:r>
            <a:r>
              <a:rPr lang="ru-RU" sz="2400" b="1" dirty="0">
                <a:solidFill>
                  <a:srgbClr val="C00000"/>
                </a:solidFill>
              </a:rPr>
              <a:t>Психология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2. Возрастная психология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3. Развитие</a:t>
            </a:r>
            <a:endParaRPr lang="ru-RU" alt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4. </a:t>
            </a:r>
            <a:r>
              <a:rPr lang="ru-RU" sz="2400" b="1" dirty="0">
                <a:solidFill>
                  <a:srgbClr val="C00000"/>
                </a:solidFill>
              </a:rPr>
              <a:t>Онтогенез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b="1" dirty="0">
                <a:solidFill>
                  <a:schemeClr val="accent6">
                    <a:lumMod val="50000"/>
                  </a:schemeClr>
                </a:solidFill>
              </a:rPr>
              <a:t>5.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Филогенез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6. Антропогенез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7. 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</a:rPr>
              <a:t>Микрогенез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 </a:t>
            </a:r>
            <a:endParaRPr lang="ru-RU" alt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altLang="ru-RU" sz="2000" b="1" dirty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altLang="ru-RU" sz="2000" dirty="0"/>
          </a:p>
        </p:txBody>
      </p:sp>
      <p:sp>
        <p:nvSpPr>
          <p:cNvPr id="6" name="Овал 5"/>
          <p:cNvSpPr/>
          <p:nvPr/>
        </p:nvSpPr>
        <p:spPr>
          <a:xfrm>
            <a:off x="179388" y="173038"/>
            <a:ext cx="8964612" cy="808037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Задание: </a:t>
            </a:r>
            <a:endParaRPr lang="ru-RU" altLang="ru-RU" sz="24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" name="Прямоугольник: скругленные углы 1"/>
          <p:cNvSpPr/>
          <p:nvPr/>
        </p:nvSpPr>
        <p:spPr>
          <a:xfrm>
            <a:off x="3059832" y="5229200"/>
            <a:ext cx="2736850" cy="136735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C00000"/>
                </a:solidFill>
              </a:rPr>
              <a:t>А также: </a:t>
            </a:r>
          </a:p>
          <a:p>
            <a:pPr algn="ctr">
              <a:defRPr/>
            </a:pPr>
            <a:r>
              <a:rPr lang="ru-RU" sz="2800" dirty="0">
                <a:solidFill>
                  <a:srgbClr val="C00000"/>
                </a:solidFill>
              </a:rPr>
              <a:t>Психика</a:t>
            </a:r>
          </a:p>
          <a:p>
            <a:pPr algn="ctr">
              <a:defRPr/>
            </a:pPr>
            <a:r>
              <a:rPr lang="ru-RU" sz="2800" dirty="0">
                <a:solidFill>
                  <a:srgbClr val="C00000"/>
                </a:solidFill>
              </a:rPr>
              <a:t>Сознание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39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idx="1"/>
          </p:nvPr>
        </p:nvSpPr>
        <p:spPr>
          <a:xfrm>
            <a:off x="628650" y="0"/>
            <a:ext cx="8407846" cy="61769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Введение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Т.1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Возрастная психология и ее место в системе наук о человеке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be-BY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be-BY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1.1 Возрастная психология в структуре психологических наук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1.2. Объект, предмет, задачи и структура возрастной психологии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1.4. Возрастная психология  и другие науки о человеке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be-BY" sz="2400" dirty="0">
                <a:latin typeface="Times New Roman" pitchFamily="18" charset="0"/>
                <a:cs typeface="Times New Roman" pitchFamily="18" charset="0"/>
              </a:rPr>
              <a:t>1.3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 современной возрастной психологии</a:t>
            </a:r>
          </a:p>
        </p:txBody>
      </p:sp>
      <p:sp>
        <p:nvSpPr>
          <p:cNvPr id="6" name="Овал 5"/>
          <p:cNvSpPr/>
          <p:nvPr/>
        </p:nvSpPr>
        <p:spPr>
          <a:xfrm>
            <a:off x="611560" y="1340768"/>
            <a:ext cx="2664296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Вопросы:</a:t>
            </a:r>
          </a:p>
        </p:txBody>
      </p:sp>
    </p:spTree>
    <p:extLst>
      <p:ext uri="{BB962C8B-B14F-4D97-AF65-F5344CB8AC3E}">
        <p14:creationId xmlns:p14="http://schemas.microsoft.com/office/powerpoint/2010/main" val="24454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628650" y="-242888"/>
            <a:ext cx="7886700" cy="1325563"/>
          </a:xfrm>
        </p:spPr>
        <p:txBody>
          <a:bodyPr/>
          <a:lstStyle/>
          <a:p>
            <a:pPr eaLnBrk="1" hangingPunct="1"/>
            <a:r>
              <a:rPr lang="ru-RU"/>
              <a:t>Литература: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908050"/>
            <a:ext cx="8712200" cy="4351338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 err="1"/>
              <a:t>Матяш</a:t>
            </a:r>
            <a:r>
              <a:rPr lang="ru-RU" sz="2400" b="1" dirty="0"/>
              <a:t>, Н. В. Возрастная психология </a:t>
            </a:r>
            <a:r>
              <a:rPr lang="ru-RU" sz="2400" dirty="0"/>
              <a:t>: учебное пособие / Н. В. </a:t>
            </a:r>
            <a:r>
              <a:rPr lang="ru-RU" sz="2400" dirty="0" err="1"/>
              <a:t>Матяш</a:t>
            </a:r>
            <a:r>
              <a:rPr lang="ru-RU" sz="2400" dirty="0"/>
              <a:t>, Т. А. Павлова. – Москва ; Берлин : Директ-Медиа, 2020. – 268 с. : ил., схем., табл. – 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https://biblioclub.ru/index.php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2400" dirty="0"/>
              <a:t>Университетская библиотека (подключение в библиотеке ИСЗ)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b="1" dirty="0"/>
              <a:t>Сапогова,  Е.Е. Психология развития и возрастная психология </a:t>
            </a:r>
            <a:r>
              <a:rPr lang="ru-RU" sz="2400" dirty="0"/>
              <a:t>: учебное пособие / Е.Е. Сапогова. — 2-е изд., </a:t>
            </a:r>
            <a:r>
              <a:rPr lang="ru-RU" sz="2400" dirty="0" err="1"/>
              <a:t>перераб</a:t>
            </a:r>
            <a:r>
              <a:rPr lang="ru-RU" sz="2400" dirty="0"/>
              <a:t>. и доп. — Москва : ИНФРА-М, 2024. — 638 с. — (Высшее образование). — </a:t>
            </a:r>
            <a:r>
              <a:rPr lang="en-US" sz="2400" dirty="0">
                <a:hlinkClick r:id="rId3"/>
              </a:rPr>
              <a:t>https://znanium.ru</a:t>
            </a:r>
            <a:endParaRPr lang="ru-RU" sz="24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ru-RU" sz="2400" b="1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b="1" dirty="0"/>
              <a:t>Шаповаленко И.В.</a:t>
            </a:r>
            <a:r>
              <a:rPr lang="ru-RU" sz="2400" dirty="0"/>
              <a:t> Возрастная психология (Психология развития и возрастная психология). — М.: </a:t>
            </a:r>
            <a:r>
              <a:rPr lang="ru-RU" sz="2400" dirty="0" err="1"/>
              <a:t>Гардарики</a:t>
            </a:r>
            <a:r>
              <a:rPr lang="ru-RU" sz="2400" dirty="0"/>
              <a:t>, 2005. — С. 11-34.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</a:rPr>
              <a:t>        Психология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idx="1"/>
          </p:nvPr>
        </p:nvSpPr>
        <p:spPr>
          <a:xfrm>
            <a:off x="323850" y="2133600"/>
            <a:ext cx="8362950" cy="43370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0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0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sz="2000" b="1" i="1" dirty="0"/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/>
              <a:t>Психология</a:t>
            </a:r>
            <a:r>
              <a:rPr lang="ru-RU" sz="2400" dirty="0"/>
              <a:t> — наука о закономерностях развития и функционирования психики как особой формы жизнедеятельности (Большой психологический словарь/ </a:t>
            </a:r>
            <a:r>
              <a:rPr lang="ru-RU" sz="2400" dirty="0" err="1"/>
              <a:t>Б.Г.Мещеряков</a:t>
            </a:r>
            <a:r>
              <a:rPr lang="ru-RU" sz="2400" dirty="0"/>
              <a:t>, </a:t>
            </a:r>
            <a:r>
              <a:rPr lang="ru-RU" sz="2400" dirty="0" err="1"/>
              <a:t>В.П.Зинченко</a:t>
            </a:r>
            <a:r>
              <a:rPr lang="ru-RU" sz="2400" dirty="0"/>
              <a:t>. – С.391.)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/>
              <a:t>Психология</a:t>
            </a:r>
            <a:r>
              <a:rPr lang="ru-RU" sz="2400" dirty="0"/>
              <a:t> — многоотраслевая область научного знания о строении и закономерностях возникновения, развития и функционирования психики  как особой формы жизнедеятельности (</a:t>
            </a:r>
            <a:r>
              <a:rPr lang="en-US" sz="2400" dirty="0"/>
              <a:t>https://znanierussia.ru</a:t>
            </a:r>
            <a:r>
              <a:rPr lang="ru-RU" sz="2400" dirty="0"/>
              <a:t>)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e-BY" b="1" dirty="0">
                <a:solidFill>
                  <a:schemeClr val="accent6">
                    <a:lumMod val="50000"/>
                  </a:schemeClr>
                </a:solidFill>
              </a:rPr>
              <a:t>Возрастная психолог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</a:rPr>
              <a:t>ия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- ?</a:t>
            </a:r>
            <a:endParaRPr lang="ru-RU" altLang="ru-RU" dirty="0"/>
          </a:p>
        </p:txBody>
      </p:sp>
      <p:sp>
        <p:nvSpPr>
          <p:cNvPr id="2" name="Прямоугольник: скругленные углы 1"/>
          <p:cNvSpPr/>
          <p:nvPr/>
        </p:nvSpPr>
        <p:spPr>
          <a:xfrm>
            <a:off x="5364163" y="288925"/>
            <a:ext cx="3635375" cy="13636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altLang="ru-RU" i="1" dirty="0">
                <a:solidFill>
                  <a:schemeClr val="tx1"/>
                </a:solidFill>
              </a:rPr>
              <a:t>«Психология» </a:t>
            </a:r>
            <a:r>
              <a:rPr lang="ru-RU" altLang="ru-RU" dirty="0">
                <a:solidFill>
                  <a:schemeClr val="tx1"/>
                </a:solidFill>
              </a:rPr>
              <a:t>от греческих слов:  </a:t>
            </a:r>
            <a:endParaRPr lang="en-US" altLang="ru-RU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altLang="ru-RU" dirty="0">
                <a:solidFill>
                  <a:schemeClr val="tx1"/>
                </a:solidFill>
              </a:rPr>
              <a:t>«психе» – душа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altLang="ru-RU" dirty="0">
                <a:solidFill>
                  <a:schemeClr val="tx1"/>
                </a:solidFill>
              </a:rPr>
              <a:t>и «ло­гос» – слово, учение </a:t>
            </a:r>
          </a:p>
        </p:txBody>
      </p:sp>
      <p:sp>
        <p:nvSpPr>
          <p:cNvPr id="7" name="Стрелка: вниз 6"/>
          <p:cNvSpPr/>
          <p:nvPr/>
        </p:nvSpPr>
        <p:spPr>
          <a:xfrm>
            <a:off x="1835150" y="1714500"/>
            <a:ext cx="3600450" cy="132556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Современное понимание: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1663" y="61913"/>
            <a:ext cx="8229600" cy="1139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психология как система научного знания </a:t>
            </a:r>
            <a:endParaRPr lang="ru-RU" altLang="ru-RU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altLang="ru-RU" b="1" dirty="0"/>
              <a:t>Общая психология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ru-RU" altLang="ru-RU" b="1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ru-RU" altLang="ru-RU" b="1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ru-RU" altLang="ru-RU" b="1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ru-RU" altLang="ru-RU" b="1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ru-RU" altLang="ru-RU" b="1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altLang="ru-RU" b="1" dirty="0">
                <a:solidFill>
                  <a:srgbClr val="FF0000"/>
                </a:solidFill>
              </a:rPr>
              <a:t>Возрастная психология относится к прикладным отраслям психологии </a:t>
            </a:r>
            <a:endParaRPr lang="ru-RU" altLang="ru-RU" dirty="0">
              <a:solidFill>
                <a:srgbClr val="FF0000"/>
              </a:solidFill>
            </a:endParaRPr>
          </a:p>
        </p:txBody>
      </p:sp>
      <p:sp>
        <p:nvSpPr>
          <p:cNvPr id="5325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127625" y="1766888"/>
            <a:ext cx="4038600" cy="44481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400" b="1" dirty="0"/>
              <a:t>сущность и общие </a:t>
            </a:r>
            <a:r>
              <a:rPr lang="ru-RU" sz="2400" dirty="0"/>
              <a:t>закономерности возникновения, функционирования и развития психики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b="1" dirty="0"/>
              <a:t>методологическая и теоретическая  основа всех психологических дисциплин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sz="3600" b="1" dirty="0">
              <a:solidFill>
                <a:schemeClr val="accent5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3600" b="1" dirty="0">
                <a:solidFill>
                  <a:schemeClr val="accent5">
                    <a:lumMod val="25000"/>
                  </a:schemeClr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b="1" dirty="0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4122738" y="19891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651500" y="442913"/>
            <a:ext cx="2736850" cy="1071562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25000"/>
                  </a:schemeClr>
                </a:solidFill>
              </a:rPr>
              <a:t>Изучает</a:t>
            </a:r>
            <a:r>
              <a:rPr lang="ru-RU" altLang="ru-RU" sz="2000" b="1" dirty="0">
                <a:solidFill>
                  <a:schemeClr val="accent5">
                    <a:lumMod val="25000"/>
                  </a:schemeClr>
                </a:solidFill>
                <a:latin typeface="Segoe UI" pitchFamily="34" charset="0"/>
                <a:cs typeface="Segoe UI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61913"/>
            <a:ext cx="9361040" cy="774799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rgbClr val="C00000"/>
                </a:solidFill>
              </a:rPr>
              <a:t>отрасли / прикладные дисциплины психологии</a:t>
            </a:r>
            <a:endParaRPr lang="ru-RU" altLang="ru-RU" sz="3600" dirty="0">
              <a:solidFill>
                <a:srgbClr val="C0000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1558925"/>
            <a:ext cx="3459163" cy="52197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800" b="1" i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800" b="1" i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600" b="1" dirty="0"/>
              <a:t>ВИД ДЕЯТЕЛЬНОСТИ ЧЕЛОВЕКА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600" b="1" dirty="0">
                <a:solidFill>
                  <a:srgbClr val="C00000"/>
                </a:solidFill>
              </a:rPr>
              <a:t>ПСИХИЧЕСКОЕ РАЗВИТИЕ ЧЕЛОВЕКА</a:t>
            </a:r>
            <a:r>
              <a:rPr lang="ru-RU" sz="2600" dirty="0">
                <a:solidFill>
                  <a:srgbClr val="C0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6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600" b="1" dirty="0"/>
              <a:t>ОТНОШЕНИЯ ЛИЧНОСТИ И ОБЩЕСТВА</a:t>
            </a:r>
            <a:endParaRPr lang="ru-RU" sz="2600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123082" y="825500"/>
            <a:ext cx="4829050" cy="6091237"/>
          </a:xfrm>
        </p:spPr>
        <p:txBody>
          <a:bodyPr/>
          <a:lstStyle/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психология труда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 медицинская психология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 педагогическая психология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 юридическая психология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 инженерная психология 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спортивная психология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психология художественного творчества и др. </a:t>
            </a:r>
          </a:p>
          <a:p>
            <a:pPr eaLnBrk="1" hangingPunct="1"/>
            <a:r>
              <a:rPr lang="ru-RU" altLang="ru-RU" sz="19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ВОЗРАСТНАЯ ПСИХОЛОГИЯ</a:t>
            </a:r>
          </a:p>
          <a:p>
            <a:pPr eaLnBrk="1" hangingPunct="1"/>
            <a:r>
              <a:rPr lang="ru-RU" altLang="ru-RU" sz="19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психология развития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 сравнительная психология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 психология аномального развития (специальная психология) 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социальная психология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дифференциальная психология</a:t>
            </a:r>
          </a:p>
          <a:p>
            <a:pPr eaLnBrk="1" hangingPunct="1"/>
            <a:r>
              <a:rPr lang="ru-RU" altLang="ru-RU" sz="1900" dirty="0">
                <a:latin typeface="Times New Roman" pitchFamily="18" charset="0"/>
                <a:cs typeface="Times New Roman" pitchFamily="18" charset="0"/>
              </a:rPr>
              <a:t> этнопсихология и др. </a:t>
            </a:r>
          </a:p>
          <a:p>
            <a:pPr eaLnBrk="1" hangingPunct="1"/>
            <a:endParaRPr lang="ru-RU" altLang="ru-RU" sz="1600" b="1" dirty="0"/>
          </a:p>
        </p:txBody>
      </p:sp>
      <p:sp>
        <p:nvSpPr>
          <p:cNvPr id="15" name="Овал 14"/>
          <p:cNvSpPr/>
          <p:nvPr/>
        </p:nvSpPr>
        <p:spPr>
          <a:xfrm>
            <a:off x="323850" y="1000125"/>
            <a:ext cx="2532063" cy="636588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25000"/>
                  </a:schemeClr>
                </a:solidFill>
              </a:rPr>
              <a:t>Критерии:</a:t>
            </a:r>
            <a:endParaRPr lang="ru-RU" altLang="ru-RU" sz="20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" name="Левая фигурная скобка 1"/>
          <p:cNvSpPr/>
          <p:nvPr/>
        </p:nvSpPr>
        <p:spPr>
          <a:xfrm>
            <a:off x="3412718" y="968514"/>
            <a:ext cx="644525" cy="2687638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3446463" y="3859213"/>
            <a:ext cx="688975" cy="1527175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Левая фигурная скобка 13"/>
          <p:cNvSpPr/>
          <p:nvPr/>
        </p:nvSpPr>
        <p:spPr>
          <a:xfrm>
            <a:off x="3592872" y="5832123"/>
            <a:ext cx="644525" cy="95885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3200" dirty="0"/>
            </a:br>
            <a:r>
              <a:rPr lang="ru-RU" sz="3200" dirty="0"/>
              <a:t> У каждой из отраслей /прикладных дисциплин психологии своя специфика, структура, задачи</a:t>
            </a:r>
            <a:endParaRPr lang="ru-RU" altLang="ru-RU" sz="3200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71663"/>
            <a:ext cx="8229600" cy="50038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/>
              <a:t>Возрастная психология  - </a:t>
            </a:r>
            <a:r>
              <a:rPr lang="ru-RU" sz="2400" dirty="0"/>
              <a:t>отрасль психологической науки, изучающая факты и закономерности </a:t>
            </a:r>
            <a:r>
              <a:rPr lang="ru-RU" sz="2400" i="1" dirty="0"/>
              <a:t>развития </a:t>
            </a:r>
            <a:r>
              <a:rPr lang="ru-RU" sz="2400" dirty="0"/>
              <a:t>человека, возрастную динамику его психики</a:t>
            </a:r>
            <a:r>
              <a:rPr lang="ru-RU" sz="2400" b="1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2400" dirty="0">
              <a:solidFill>
                <a:srgbClr val="C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400" b="1" dirty="0"/>
              <a:t>Психология развития </a:t>
            </a:r>
            <a:r>
              <a:rPr lang="ru-RU" sz="2400" dirty="0"/>
              <a:t>— отрасль психологической науки, изучающая основные закономерности психического развития человека в онтогенезе, качественное своеобразие личности, сознания и деятельности в различные возрастные периоды </a:t>
            </a:r>
            <a:endParaRPr lang="ru-RU" sz="2400" b="1" dirty="0">
              <a:solidFill>
                <a:srgbClr val="7030A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2400" b="1" dirty="0">
              <a:solidFill>
                <a:schemeClr val="accent5">
                  <a:lumMod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altLang="ru-RU" dirty="0"/>
          </a:p>
        </p:txBody>
      </p:sp>
      <p:sp>
        <p:nvSpPr>
          <p:cNvPr id="6" name="Овал 5"/>
          <p:cNvSpPr/>
          <p:nvPr/>
        </p:nvSpPr>
        <p:spPr>
          <a:xfrm>
            <a:off x="234950" y="184150"/>
            <a:ext cx="468313" cy="92392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5">
                    <a:lumMod val="25000"/>
                  </a:schemeClr>
                </a:solidFill>
              </a:rPr>
              <a:t>!</a:t>
            </a:r>
            <a:endParaRPr lang="ru-RU" altLang="ru-RU" sz="36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Структура возрастной психологии </a:t>
            </a:r>
            <a:endParaRPr lang="ru-RU" altLang="ru-RU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181100"/>
            <a:ext cx="8229600" cy="45307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i="1" dirty="0"/>
              <a:t>психология пренатального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i="1" dirty="0"/>
              <a:t>возраста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ДЕТСКАЯ ПСИХОЛОГИЯ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ПСИХОЛОГИЯ ПОДРОСТКА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 ПСИХОЛОГИЯ ЮНОСТИ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ПСИХОЛОГИЯ ВЗРОСЛОГО ЧЕЛОВЕКА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ГЕРОНТОПСИХОЛОГИЯ</a:t>
            </a:r>
            <a:endParaRPr lang="ru-RU" altLang="ru-RU" dirty="0"/>
          </a:p>
        </p:txBody>
      </p:sp>
      <p:sp>
        <p:nvSpPr>
          <p:cNvPr id="9" name="Овал 8"/>
          <p:cNvSpPr/>
          <p:nvPr/>
        </p:nvSpPr>
        <p:spPr>
          <a:xfrm>
            <a:off x="6265863" y="173038"/>
            <a:ext cx="2592387" cy="1239837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учет возрастных особенностей</a:t>
            </a:r>
            <a:endParaRPr lang="ru-RU" altLang="ru-RU" sz="16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2293" name="Рисунок 2" descr="Ребенок с шарик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388" y="221773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Рисунок 10" descr="Беременная женщин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681163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Рисунок 12" descr="Мужчина меняет малышу подгузник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113" y="173037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Рисунок 14" descr="Мужчина с тростью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513" y="479742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Рисунок 16" descr="Смущенный человек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225" y="418147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Рисунок 18" descr="Выполнить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638" y="354488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Рисунок 20" descr="Кроль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989263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163"/>
            <a:ext cx="8229600" cy="113982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Объект - </a:t>
            </a:r>
            <a:r>
              <a:rPr lang="ru-RU" dirty="0"/>
              <a:t>одна / несколько возрастных групп людей (и соответственно: ребенок (дети), подросток, юноша, взрослый человек, пожилой человек)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>Предмет</a:t>
            </a:r>
            <a:r>
              <a:rPr lang="ru-RU" dirty="0">
                <a:solidFill>
                  <a:srgbClr val="C00000"/>
                </a:solidFill>
              </a:rPr>
              <a:t> – </a:t>
            </a:r>
            <a:r>
              <a:rPr lang="ru-RU" dirty="0"/>
              <a:t>развитие (возрастная динамика) психики человека, закономерности развития психических процессов и качеств личности на определенных этапах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altLang="ru-RU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/>
          </a:p>
        </p:txBody>
      </p:sp>
      <p:sp>
        <p:nvSpPr>
          <p:cNvPr id="6" name="Овал 5"/>
          <p:cNvSpPr/>
          <p:nvPr/>
        </p:nvSpPr>
        <p:spPr>
          <a:xfrm>
            <a:off x="755650" y="173038"/>
            <a:ext cx="7931150" cy="1239837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</a:rPr>
              <a:t>Возрастная психология</a:t>
            </a:r>
            <a:endParaRPr lang="ru-RU" altLang="ru-RU" sz="28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1624</TotalTime>
  <Words>1235</Words>
  <Application>Microsoft Office PowerPoint</Application>
  <PresentationFormat>Экран (4:3)</PresentationFormat>
  <Paragraphs>262</Paragraphs>
  <Slides>24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5" baseType="lpstr">
      <vt:lpstr>Arial</vt:lpstr>
      <vt:lpstr>Arial</vt:lpstr>
      <vt:lpstr>Calibri</vt:lpstr>
      <vt:lpstr>Calibri Light</vt:lpstr>
      <vt:lpstr>Raleway</vt:lpstr>
      <vt:lpstr>Roboto</vt:lpstr>
      <vt:lpstr>Segoe UI</vt:lpstr>
      <vt:lpstr>Times New Roman</vt:lpstr>
      <vt:lpstr>Verdana</vt:lpstr>
      <vt:lpstr>Wingdings</vt:lpstr>
      <vt:lpstr>Office Theme</vt:lpstr>
      <vt:lpstr>Социальная и возрастная психология  Раздел ІІ Возрастная психология</vt:lpstr>
      <vt:lpstr>        </vt:lpstr>
      <vt:lpstr>Литература:</vt:lpstr>
      <vt:lpstr>        Психология </vt:lpstr>
      <vt:lpstr>психология как система научного знания </vt:lpstr>
      <vt:lpstr>отрасли / прикладные дисциплины психологии</vt:lpstr>
      <vt:lpstr>  У каждой из отраслей /прикладных дисциплин психологии своя специфика, структура, задачи</vt:lpstr>
      <vt:lpstr>Структура возрастной психологии </vt:lpstr>
      <vt:lpstr>Презентация PowerPoint</vt:lpstr>
      <vt:lpstr>Презентация PowerPoint</vt:lpstr>
      <vt:lpstr>Презентация PowerPoint</vt:lpstr>
      <vt:lpstr>Процесс индивидуального развития организма с момента его образования и до естественного завершения жизненного цикла называется онтогенезом </vt:lpstr>
      <vt:lpstr>Возрастная психология и другие научные дисциплины</vt:lpstr>
      <vt:lpstr>Методы научных исследований</vt:lpstr>
      <vt:lpstr>Методы современной возрастной психологии</vt:lpstr>
      <vt:lpstr>Методы современной возрастной психологии</vt:lpstr>
      <vt:lpstr>Презентация PowerPoint</vt:lpstr>
      <vt:lpstr>Методы современной возрастной психологии</vt:lpstr>
      <vt:lpstr>МЕТОДЫ СОВРЕМЕННОЙ ВОЗРАСТНОЙ ПСИХОЛОГИИ</vt:lpstr>
      <vt:lpstr>научные методы используется при проведении любого психологического исследования</vt:lpstr>
      <vt:lpstr>Стратегии проведения исследований в возрастной психологии </vt:lpstr>
      <vt:lpstr>Применение методов научных исследований</vt:lpstr>
      <vt:lpstr>Презентация PowerPoint</vt:lpstr>
      <vt:lpstr>        </vt:lpstr>
    </vt:vector>
  </TitlesOfParts>
  <Company>Nlb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Фактографическая информация</dc:title>
  <dc:creator>a_bulanov</dc:creator>
  <cp:lastModifiedBy>Татьяна Кузьминич</cp:lastModifiedBy>
  <cp:revision>112</cp:revision>
  <cp:lastPrinted>2024-11-27T20:28:50Z</cp:lastPrinted>
  <dcterms:created xsi:type="dcterms:W3CDTF">2009-02-12T16:22:24Z</dcterms:created>
  <dcterms:modified xsi:type="dcterms:W3CDTF">2024-11-27T20:30:10Z</dcterms:modified>
</cp:coreProperties>
</file>