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39" r:id="rId2"/>
    <p:sldId id="447" r:id="rId3"/>
    <p:sldId id="448" r:id="rId4"/>
    <p:sldId id="502" r:id="rId5"/>
    <p:sldId id="526" r:id="rId6"/>
    <p:sldId id="527" r:id="rId7"/>
    <p:sldId id="501" r:id="rId8"/>
    <p:sldId id="529" r:id="rId9"/>
    <p:sldId id="530" r:id="rId10"/>
    <p:sldId id="536" r:id="rId11"/>
    <p:sldId id="535" r:id="rId12"/>
    <p:sldId id="531" r:id="rId13"/>
    <p:sldId id="540" r:id="rId14"/>
  </p:sldIdLst>
  <p:sldSz cx="12192000" cy="6858000"/>
  <p:notesSz cx="9882188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5111" autoAdjust="0"/>
  </p:normalViewPr>
  <p:slideViewPr>
    <p:cSldViewPr snapToGrid="0">
      <p:cViewPr varScale="1">
        <p:scale>
          <a:sx n="90" d="100"/>
          <a:sy n="90" d="100"/>
        </p:scale>
        <p:origin x="10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762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D4011-9D32-4482-BEB5-65C3EB3844C4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1475" y="844550"/>
            <a:ext cx="4059238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8219" y="3253809"/>
            <a:ext cx="790575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762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C9464-0DD3-4926-A6AE-F02BC4914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12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8BFB9E0E-8B57-49E4-A3EF-4574EC717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E06A1F6A-76DC-4D1E-A092-E42154F48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A593B7A3-995A-43FD-A21C-1E071B7D2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43E8C97-0CC4-4681-8AC4-1FFE159C5375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53065-E4AA-4AFC-A415-690C2A972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A7CAFC-A883-4155-BB79-10732FF20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9E09AF-F83D-4EA7-9BA7-703AE3E9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1E61F0-BE24-4784-A3EE-1277065FB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77936B-B7B2-4438-8C1C-8AC29E20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0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0FFDB-D9AC-4877-8669-A0EF634C1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40F123-2ECA-4D7E-8117-F444A69AE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A8F0E-B41A-4ED2-ABEA-412B9F0B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2451CC-F726-49F9-86C5-23ABF3E18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655D0-4324-4820-ADCF-422FB321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45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3356D1-A843-4740-8A1E-4C377B9A6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6FE729-8C94-4BAC-AD9B-3E3E70DF0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3E73E7-26AF-4E85-859B-79425F66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B49787-AE6B-4A53-AFE8-CF962EA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728E7E-9394-40D4-8F89-5AC32EA2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1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D7A52-3D7F-49DC-AB08-4976188A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E5B299-400A-43E5-90F1-ADDF601ED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4F99EE-B4ED-4353-9F6A-13D8B23E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6F3149-5911-4524-BD37-D829D086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B96265-C313-4600-BAFF-7D0D9DA5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4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70837-390A-4F67-92C8-34E3EEF7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5CA79C-49CB-4706-BAD8-A0D127D0F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85952-E04C-4216-B2C2-998B0D39F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0B545A-E607-4B98-80B7-7605A80F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AD9BE7-EE49-43ED-9114-2E765806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7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918A4-2DA3-4BF5-92FE-75AFB195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CC71A1-033C-4C20-B34C-BA2995BBA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CDFB07-E655-42D8-90A5-085DA5DCD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675B5A-78A3-4475-A602-2C73CE55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A98453-21C8-4356-B250-C50DECB0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DC1C4A-9B49-4D10-BD70-64634AE9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32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C0B92-CCB2-4216-BEAC-18FB8E60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2FA74-05DB-4F69-B9AA-18E14B58E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DFE505-5792-4BC7-AAA7-B12EDCA1A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4962AA-2BFA-4289-AEF2-C3A1CE8E4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07D5495-655F-4786-92A1-1FB86482A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6F38629-8353-4345-9773-7B9AB8235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D813F78-2BA1-4B7A-92B9-BAB289C3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8DCCA9-77DD-4699-B510-94989953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41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0571E-FF97-4507-86A3-5BA95837B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FB4F82-3B78-46D5-937E-CFF8D6A5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AD1A50-99EB-4890-8439-F654F715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8D9EFEE-1219-4007-998B-A1284B92B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89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896A96-CCAA-40F1-8CAA-8CD32A5A5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F32002D-F6F1-489F-AE24-D2CF2E13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764082-B3F0-4C8E-8288-FA64154C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39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FC527-7864-4832-BB98-D80C2160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7D878-401C-4DEC-8AC5-0A07FD043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C4E2E5-0A05-4AA9-BD46-5ADACA396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CCEEA1-5B89-4EF9-9773-1A37BD07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4B0351-E952-4616-B7A0-4117C268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9C34D0-21D9-4627-A2D7-44B1C6D4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3C52F-96B2-4562-B243-90210DE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7C01B07-C535-4645-BB00-E8A4AC20D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E3238A-C20B-42C3-BD3A-326F20B9C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3AE422-BBE9-44C1-BD06-D6FB60A31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5E76E5-28DB-4FD6-8EF1-09ADB846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AE61CA-E97C-405D-8DD4-0C8E05D0F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9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7D4DEE-03B3-45F1-9813-3E4AFBFB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475DDF-6E44-48B9-92AF-1885C5135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8E62FD-C423-48CF-9A5F-BE27FDF17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1E112A-3802-49B8-A499-DD18916FF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0D70AE-40CC-4E1C-88E9-A16E5F6EC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41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>
            <a:extLst>
              <a:ext uri="{FF2B5EF4-FFF2-40B4-BE49-F238E27FC236}">
                <a16:creationId xmlns:a16="http://schemas.microsoft.com/office/drawing/2014/main" id="{2FAB7409-1546-4DE0-849D-4792319DE44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93769" y="2235200"/>
            <a:ext cx="9144000" cy="23876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ru-RU" sz="4800" b="1" dirty="0"/>
              <a:t>Социальная и возрастная п</a:t>
            </a:r>
            <a:r>
              <a:rPr lang="be-BY" sz="4800" b="1" dirty="0"/>
              <a:t>сихология</a:t>
            </a:r>
            <a:br>
              <a:rPr lang="be-BY" sz="4800" b="1" dirty="0"/>
            </a:br>
            <a:br>
              <a:rPr lang="be-BY" sz="4800" b="1" dirty="0"/>
            </a:br>
            <a:r>
              <a:rPr lang="be-BY" sz="4400" b="1" dirty="0"/>
              <a:t>Раздел. 1  </a:t>
            </a:r>
            <a:r>
              <a:rPr lang="ru-RU" sz="4400" b="1" dirty="0"/>
              <a:t>Социальная п</a:t>
            </a:r>
            <a:r>
              <a:rPr lang="be-BY" sz="4400" b="1" dirty="0"/>
              <a:t>сихология</a:t>
            </a:r>
            <a:br>
              <a:rPr lang="be-BY" sz="4400" b="1" dirty="0"/>
            </a:br>
            <a:endParaRPr lang="ru-RU" altLang="ru-RU" sz="3600" b="1" dirty="0">
              <a:latin typeface="Raleway" pitchFamily="34" charset="-52"/>
              <a:cs typeface="Segoe UI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7F4AD36-80F8-4584-A4A7-F6DEEE774B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1313" y="5105400"/>
            <a:ext cx="6400800" cy="17526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altLang="ru-RU" sz="2800" b="1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Кузьминич  </a:t>
            </a:r>
            <a:r>
              <a:rPr lang="ru-RU" altLang="ru-RU" sz="2800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Татьяна Васильевна</a:t>
            </a:r>
          </a:p>
          <a:p>
            <a:pPr eaLnBrk="1" hangingPunct="1">
              <a:defRPr/>
            </a:pPr>
            <a:endParaRPr lang="ru-RU" altLang="ru-RU" sz="2800" b="1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E21181E-47CF-4373-B2E4-21BB68424EB6}"/>
              </a:ext>
            </a:extLst>
          </p:cNvPr>
          <p:cNvSpPr/>
          <p:nvPr/>
        </p:nvSpPr>
        <p:spPr>
          <a:xfrm>
            <a:off x="330200" y="50800"/>
            <a:ext cx="1193800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be-BY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20</a:t>
            </a:r>
            <a:r>
              <a:rPr lang="en-US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ru-RU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B298-B5BA-4903-A59F-36CF3EDA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961628" cy="1325563"/>
          </a:xfrm>
        </p:spPr>
        <p:txBody>
          <a:bodyPr>
            <a:normAutofit/>
          </a:bodyPr>
          <a:lstStyle/>
          <a:p>
            <a:r>
              <a:rPr lang="ru-RU" sz="3600" b="1" dirty="0"/>
              <a:t>Внутренние регуляторы поведения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4103D-4089-46D9-BB1A-83635CCE8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693" y="157044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В системе воздействий внешних, объективно существующих факторов детерминации социального поведения </a:t>
            </a:r>
            <a:r>
              <a:rPr lang="ru-RU" b="1" dirty="0"/>
              <a:t>личность </a:t>
            </a:r>
            <a:r>
              <a:rPr lang="ru-RU" dirty="0"/>
              <a:t>выступает как </a:t>
            </a:r>
            <a:r>
              <a:rPr lang="ru-RU" b="1" dirty="0"/>
              <a:t>объект социальной регуляции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/>
              <a:t>Личность </a:t>
            </a:r>
            <a:r>
              <a:rPr lang="ru-RU" dirty="0"/>
              <a:t> является </a:t>
            </a:r>
            <a:r>
              <a:rPr lang="ru-RU" b="1" dirty="0"/>
              <a:t>субъектом регуляции </a:t>
            </a:r>
            <a:r>
              <a:rPr lang="ru-RU" dirty="0"/>
              <a:t>социального. Регулятивная функция психического в поведении и деятельности проявляется с различной степенью выраженности и интенсивности в разных блоках психических явлений.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Самые крупные блоки: </a:t>
            </a:r>
            <a:r>
              <a:rPr lang="ru-RU" b="1" dirty="0"/>
              <a:t>психические процессы, психические состояния и психологические качества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15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B298-B5BA-4903-A59F-36CF3EDA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961628" cy="1325563"/>
          </a:xfrm>
        </p:spPr>
        <p:txBody>
          <a:bodyPr>
            <a:normAutofit/>
          </a:bodyPr>
          <a:lstStyle/>
          <a:p>
            <a:r>
              <a:rPr lang="ru-RU" sz="3600" b="1" dirty="0"/>
              <a:t>Внутренние регуляторы поведения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4103D-4089-46D9-BB1A-83635CCE8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693" y="1570442"/>
            <a:ext cx="10515600" cy="65740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К регуляционному блоку психических явлений относятся мотивационно-</a:t>
            </a:r>
            <a:r>
              <a:rPr lang="ru-RU" sz="2000" dirty="0" err="1"/>
              <a:t>потребностная</a:t>
            </a:r>
            <a:r>
              <a:rPr lang="ru-RU" sz="2000" dirty="0"/>
              <a:t> и волевая сферы личности. </a:t>
            </a:r>
          </a:p>
          <a:p>
            <a:pPr marL="0" indent="0">
              <a:buNone/>
            </a:pPr>
            <a:r>
              <a:rPr lang="ru-RU" sz="2000" b="1" dirty="0"/>
              <a:t>Мотивация, мотив, мотивировка </a:t>
            </a:r>
            <a:r>
              <a:rPr lang="ru-RU" sz="2000" dirty="0"/>
              <a:t>- механизм (начальный этап) регуляции поведения (источником  мотивации являются потребности человека). </a:t>
            </a:r>
          </a:p>
          <a:p>
            <a:pPr marL="0" indent="0">
              <a:buNone/>
            </a:pPr>
            <a:r>
              <a:rPr lang="ru-RU" sz="2000" dirty="0"/>
              <a:t>В </a:t>
            </a:r>
            <a:r>
              <a:rPr lang="ru-RU" sz="2000" b="1" dirty="0"/>
              <a:t>эмоциональной сфере </a:t>
            </a:r>
            <a:r>
              <a:rPr lang="ru-RU" sz="2000" dirty="0"/>
              <a:t>личности (чувства, эмоции, настроение) осуществляется личностное отношение к происходящему, оценка событий, фактов, взаимодействия и взаимоотношений людей. </a:t>
            </a:r>
          </a:p>
          <a:p>
            <a:pPr marL="0" indent="0">
              <a:buNone/>
            </a:pPr>
            <a:r>
              <a:rPr lang="ru-RU" sz="2000" b="1" dirty="0"/>
              <a:t>Волевые процессы </a:t>
            </a:r>
            <a:r>
              <a:rPr lang="ru-RU" sz="2000" dirty="0"/>
              <a:t>(желание, стремление, борьба мотивов, принятие решения, осуществление волевого действия, совершение поступка) - завершающий этап социальной регуляции поведения.</a:t>
            </a:r>
          </a:p>
          <a:p>
            <a:endParaRPr lang="ru-RU" sz="2000" dirty="0"/>
          </a:p>
          <a:p>
            <a:r>
              <a:rPr lang="ru-RU" sz="2000" dirty="0"/>
              <a:t>Внешние и внутренние регуляторы поведения взаимосвязаны. Внешние регуляторы выступают как внешние причины социального поведения личности, </a:t>
            </a:r>
            <a:r>
              <a:rPr lang="ru-RU" sz="2000" b="1" dirty="0"/>
              <a:t>общественные (социальные) нормы, </a:t>
            </a:r>
            <a:r>
              <a:rPr lang="ru-RU" sz="2000" dirty="0"/>
              <a:t>которые могут приниматься в полной мере, какой-либо мере либо игнорироваться (отвергаться).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611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839F4-EF2B-40A3-954B-1B03CA8C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Социально-психологические механизмы регуляции</a:t>
            </a:r>
            <a:r>
              <a:rPr lang="ru-RU" dirty="0"/>
              <a:t> поведения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F7B26C-E52A-48A9-BF8E-377F8376A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7264" y="1825625"/>
            <a:ext cx="581253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средства воздействия на человека для достижения определенных целей, управления его поведением:</a:t>
            </a:r>
          </a:p>
          <a:p>
            <a:pPr marL="0" indent="0">
              <a:buNone/>
            </a:pPr>
            <a:r>
              <a:rPr lang="ru-RU" sz="2000" dirty="0"/>
              <a:t> 	*внушение, </a:t>
            </a:r>
          </a:p>
          <a:p>
            <a:pPr marL="0" indent="0">
              <a:buNone/>
            </a:pPr>
            <a:r>
              <a:rPr lang="ru-RU" sz="2000" dirty="0"/>
              <a:t>	*подражание, </a:t>
            </a:r>
          </a:p>
          <a:p>
            <a:pPr marL="0" indent="0">
              <a:buNone/>
            </a:pPr>
            <a:r>
              <a:rPr lang="ru-RU" sz="2000" dirty="0"/>
              <a:t>	*подкрепление, </a:t>
            </a:r>
          </a:p>
          <a:p>
            <a:pPr marL="0" indent="0">
              <a:buNone/>
            </a:pPr>
            <a:r>
              <a:rPr lang="ru-RU" sz="2000" dirty="0"/>
              <a:t>	*пример, </a:t>
            </a:r>
          </a:p>
          <a:p>
            <a:pPr marL="0" indent="0">
              <a:buNone/>
            </a:pPr>
            <a:r>
              <a:rPr lang="ru-RU" sz="2000" dirty="0"/>
              <a:t>	*заражение; </a:t>
            </a:r>
          </a:p>
          <a:p>
            <a:pPr marL="0" indent="0">
              <a:buNone/>
            </a:pPr>
            <a:r>
              <a:rPr lang="ru-RU" sz="2000" dirty="0"/>
              <a:t>	*технологии рекламы и пропаганды; </a:t>
            </a:r>
          </a:p>
          <a:p>
            <a:pPr marL="0" indent="0">
              <a:buNone/>
            </a:pPr>
            <a:r>
              <a:rPr lang="ru-RU" sz="2000" dirty="0"/>
              <a:t>	*методы и средства социальной технологии и социальной инженерии; </a:t>
            </a:r>
          </a:p>
          <a:p>
            <a:pPr marL="0" indent="0">
              <a:buNone/>
            </a:pPr>
            <a:r>
              <a:rPr lang="ru-RU" sz="2000" dirty="0"/>
              <a:t>	*социальное планирование и социальное прогнозирование; </a:t>
            </a:r>
          </a:p>
          <a:p>
            <a:pPr marL="0" indent="0">
              <a:buNone/>
            </a:pPr>
            <a:r>
              <a:rPr lang="ru-RU" sz="2000" dirty="0"/>
              <a:t>	*механизмы психологии управления.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CE497D-825A-4709-943D-37C996F8D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9048" y="1267968"/>
            <a:ext cx="5824728" cy="5333999"/>
          </a:xfrm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ru-RU" sz="1800" b="1" i="1" dirty="0"/>
              <a:t>Заражение</a:t>
            </a:r>
            <a:r>
              <a:rPr lang="ru-RU" sz="1800" i="1" dirty="0"/>
              <a:t>  - </a:t>
            </a:r>
            <a:r>
              <a:rPr lang="ru-RU" sz="1800" dirty="0"/>
              <a:t>бессознательная (невольная) подверженность человека психическим состояниям, основанная на передаче определенного эмоционального состояния, психического настроя (реализуется механизм  многократного взаимного усиления эмоциональных воздействий); 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ru-RU" sz="1800" dirty="0"/>
              <a:t> </a:t>
            </a:r>
            <a:r>
              <a:rPr lang="ru-RU" sz="1800" b="1" i="1" dirty="0"/>
              <a:t>Внушение</a:t>
            </a:r>
            <a:r>
              <a:rPr lang="ru-RU" sz="1800" i="1" dirty="0"/>
              <a:t> – </a:t>
            </a:r>
            <a:r>
              <a:rPr lang="ru-RU" sz="1800" dirty="0"/>
              <a:t>целенаправленное воздействие одного человека на другого или на группу при помощи убежденности коммуникатора и суггестивных механизмов (воздействие на мысли, подсознание, поведение).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ru-RU" sz="1800" b="1" i="1" dirty="0"/>
              <a:t>Подражание</a:t>
            </a:r>
            <a:r>
              <a:rPr lang="ru-RU" sz="1800" i="1" dirty="0"/>
              <a:t> –  </a:t>
            </a:r>
            <a:r>
              <a:rPr lang="ru-RU" sz="1800" dirty="0"/>
              <a:t>воспроизведение индивидом черт и образцов демонстрируемого поведения.</a:t>
            </a:r>
            <a:r>
              <a:rPr lang="ru-RU" sz="1800" i="1" dirty="0"/>
              <a:t> </a:t>
            </a:r>
            <a:endParaRPr lang="ru-RU" sz="18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ru-RU" sz="1800" b="1" i="1" dirty="0"/>
              <a:t>Убеждение</a:t>
            </a:r>
            <a:r>
              <a:rPr lang="ru-RU" sz="1800" i="1" dirty="0"/>
              <a:t> – </a:t>
            </a:r>
            <a:r>
              <a:rPr lang="ru-RU" sz="1800" dirty="0"/>
              <a:t>способ рационального воздействия, основанный на логике и аргументах.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304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1543852" cy="544988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4">
                    <a:lumMod val="10000"/>
                  </a:schemeClr>
                </a:solidFill>
              </a:rPr>
              <a:t>Тема.9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/>
              <a:t>Социально-психологические регуляторы поведения </a:t>
            </a:r>
          </a:p>
          <a:p>
            <a:r>
              <a:rPr lang="ru-RU" dirty="0"/>
              <a:t>человека</a:t>
            </a:r>
            <a:endParaRPr lang="ru-RU" sz="3200" dirty="0"/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/>
              <a:t>1. Социальное поведение личности.</a:t>
            </a:r>
          </a:p>
          <a:p>
            <a:r>
              <a:rPr lang="ru-RU" sz="3200" dirty="0"/>
              <a:t>2. Внешние факторы регуляции поведения.</a:t>
            </a:r>
          </a:p>
          <a:p>
            <a:r>
              <a:rPr lang="ru-RU" sz="3200" dirty="0"/>
              <a:t>3. Внутренние регуляторы поведения.</a:t>
            </a:r>
          </a:p>
          <a:p>
            <a:r>
              <a:rPr lang="ru-RU" sz="3200" dirty="0"/>
              <a:t>4. Социально-психологические механизмы регуляции.</a:t>
            </a:r>
          </a:p>
          <a:p>
            <a:pPr marL="0" indent="0">
              <a:buNone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1493953" y="2067394"/>
            <a:ext cx="2654733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118999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1543852" cy="544988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4">
                    <a:lumMod val="10000"/>
                  </a:schemeClr>
                </a:solidFill>
              </a:rPr>
              <a:t>Тема.9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/>
              <a:t>Социально-психологические регуляторы поведения </a:t>
            </a:r>
          </a:p>
          <a:p>
            <a:r>
              <a:rPr lang="ru-RU" dirty="0"/>
              <a:t>человека</a:t>
            </a:r>
            <a:endParaRPr lang="ru-RU" sz="3200" dirty="0"/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/>
              <a:t>1. Социальное поведение личности.</a:t>
            </a:r>
          </a:p>
          <a:p>
            <a:r>
              <a:rPr lang="ru-RU" sz="3200" dirty="0"/>
              <a:t>2. Внешние факторы регуляции поведения.</a:t>
            </a:r>
          </a:p>
          <a:p>
            <a:r>
              <a:rPr lang="ru-RU" sz="3200" dirty="0"/>
              <a:t>3. Внутренние регуляторы поведения.</a:t>
            </a:r>
          </a:p>
          <a:p>
            <a:r>
              <a:rPr lang="ru-RU" sz="3200" dirty="0"/>
              <a:t>4. Социально-психологические механизмы регуляции.</a:t>
            </a:r>
          </a:p>
          <a:p>
            <a:pPr marL="0" indent="0">
              <a:buNone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1493953" y="2067394"/>
            <a:ext cx="2654733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4063210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25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Каширин, В. П. Социальная психология : учебное пособие : [16+] / В. П. Каширин. – Москва ; Берлин : Директ-Медиа, 2021. – С.125 -151. : ил., схем., табл. – Режим доступа: URL: https://biblioclub.ru. - (дата обращения: 27.11.2024). </a:t>
            </a:r>
          </a:p>
          <a:p>
            <a:pPr marL="0" indent="0">
              <a:buNone/>
            </a:pPr>
            <a:r>
              <a:rPr lang="ru-RU" dirty="0" err="1"/>
              <a:t>Ступницкий</a:t>
            </a:r>
            <a:r>
              <a:rPr lang="ru-RU" dirty="0"/>
              <a:t>, В. П. Психология : учебник / В. П. </a:t>
            </a:r>
            <a:r>
              <a:rPr lang="ru-RU" dirty="0" err="1"/>
              <a:t>Ступницкий</a:t>
            </a:r>
            <a:r>
              <a:rPr lang="ru-RU" dirty="0"/>
              <a:t>, О. И. Щербакова, В. Е. Степанов. – 3-е изд., стер. – Москва : Дашков и К°, 2021. – С. 442-449 (518 с.) : ил., табл. – (Учебные издания для бакалавров). – Режим доступа: URL: https://biblioclub.ru (дата обращения: 27.11.2024).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0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Социальное поведение личности </a:t>
            </a:r>
            <a:r>
              <a:rPr lang="ru-RU" sz="2400" dirty="0"/>
              <a:t>– сложное социальное и социально-психологическое явление, предусматривающее упорядочивание действий личности в соответствии с определенными правилами, нормами. Поведение личности включено в широкую систему </a:t>
            </a:r>
            <a:r>
              <a:rPr lang="ru-RU" sz="2400" b="1" dirty="0"/>
              <a:t>социальной регуляции. </a:t>
            </a:r>
          </a:p>
          <a:p>
            <a:pPr marL="0" indent="0">
              <a:buNone/>
            </a:pPr>
            <a:r>
              <a:rPr lang="ru-RU" sz="2400" b="1" dirty="0"/>
              <a:t>Социальная регуляция: </a:t>
            </a:r>
            <a:r>
              <a:rPr lang="ru-RU" sz="2400" dirty="0"/>
              <a:t>формирование, оценивание, поддержание, защита и воспроизводство необходимых субъектам регулирования норм, правил, механизмов, средств, обеспечивающих существование и воспроизводство типа взаимодействия, взаимоотношений, общения, деятельности, сознания и поведения личности как члена общества.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Субъекты регуляции </a:t>
            </a:r>
            <a:r>
              <a:rPr lang="ru-RU" sz="2400" dirty="0"/>
              <a:t>социального поведения личности:  общество, малые группы и сама личность.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Регуляторы поведения личности </a:t>
            </a:r>
            <a:r>
              <a:rPr lang="ru-RU" sz="2400" dirty="0"/>
              <a:t>- «мир вещей», «мир людей» и «мир идей».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10650235" y="188914"/>
            <a:ext cx="1291486" cy="722816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УМК</a:t>
            </a:r>
          </a:p>
        </p:txBody>
      </p:sp>
    </p:spTree>
    <p:extLst>
      <p:ext uri="{BB962C8B-B14F-4D97-AF65-F5344CB8AC3E}">
        <p14:creationId xmlns:p14="http://schemas.microsoft.com/office/powerpoint/2010/main" val="201846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128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656320" cy="544988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400" b="1" dirty="0"/>
          </a:p>
          <a:p>
            <a:pPr marL="0" indent="0" algn="ctr">
              <a:buNone/>
            </a:pPr>
            <a:r>
              <a:rPr lang="ru-RU" sz="2400" b="1" dirty="0"/>
              <a:t>ФАКТОРЫ РЕГУЛЯЦИИ ПОВЕДЕНИЯ</a:t>
            </a:r>
            <a:r>
              <a:rPr lang="ru-RU" sz="2400" dirty="0"/>
              <a:t>: </a:t>
            </a:r>
          </a:p>
          <a:p>
            <a:endParaRPr lang="ru-RU" sz="1800" b="1" dirty="0"/>
          </a:p>
          <a:p>
            <a:endParaRPr lang="ru-RU" sz="1800" b="1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A9C6957-0C92-45C6-8BD8-18CAAE9BE202}"/>
              </a:ext>
            </a:extLst>
          </p:cNvPr>
          <p:cNvSpPr/>
          <p:nvPr/>
        </p:nvSpPr>
        <p:spPr>
          <a:xfrm>
            <a:off x="9037501" y="161632"/>
            <a:ext cx="2955851" cy="1767477"/>
          </a:xfrm>
          <a:prstGeom prst="round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</a:rPr>
              <a:t>Фа́ктор</a:t>
            </a:r>
            <a:r>
              <a:rPr lang="ru-RU" sz="2000" dirty="0">
                <a:solidFill>
                  <a:schemeClr val="tx1"/>
                </a:solidFill>
              </a:rPr>
              <a:t> — причина, движущая сила какого-либо процесса, определяющая его характер /отдельные его черты</a:t>
            </a:r>
            <a:r>
              <a:rPr lang="ru-RU" sz="2000" dirty="0"/>
              <a:t>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9FA6483-B884-4790-B7AF-9394B0B1F347}"/>
              </a:ext>
            </a:extLst>
          </p:cNvPr>
          <p:cNvSpPr/>
          <p:nvPr/>
        </p:nvSpPr>
        <p:spPr>
          <a:xfrm>
            <a:off x="9737942" y="2155676"/>
            <a:ext cx="2048146" cy="41475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Личностные: 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*социальный престиж, *позиция,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*статус,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*авторитет,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*убеждения,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*установки,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*социальная желательность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B10F4812-6E28-4E07-A26B-F59B5AA6310D}"/>
              </a:ext>
            </a:extLst>
          </p:cNvPr>
          <p:cNvSpPr/>
          <p:nvPr/>
        </p:nvSpPr>
        <p:spPr>
          <a:xfrm>
            <a:off x="4115651" y="2116164"/>
            <a:ext cx="5267054" cy="46382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социально-психологические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</a:p>
          <a:p>
            <a:r>
              <a:rPr lang="ru-RU" sz="2000" b="1" i="1" dirty="0">
                <a:solidFill>
                  <a:schemeClr val="tx1"/>
                </a:solidFill>
              </a:rPr>
              <a:t>* большие социальные группы </a:t>
            </a:r>
            <a:r>
              <a:rPr lang="ru-RU" sz="2000" dirty="0">
                <a:solidFill>
                  <a:schemeClr val="tx1"/>
                </a:solidFill>
              </a:rPr>
              <a:t>(этнос, классы, слои, профессии, когорты); </a:t>
            </a:r>
          </a:p>
          <a:p>
            <a:r>
              <a:rPr lang="ru-RU" sz="2000" b="1" i="1" dirty="0">
                <a:solidFill>
                  <a:schemeClr val="tx1"/>
                </a:solidFill>
              </a:rPr>
              <a:t>* малые социальные группы </a:t>
            </a:r>
            <a:r>
              <a:rPr lang="ru-RU" sz="2000" dirty="0">
                <a:solidFill>
                  <a:schemeClr val="tx1"/>
                </a:solidFill>
              </a:rPr>
              <a:t>(общность, группа, сообщество, коллектив, организация); </a:t>
            </a:r>
          </a:p>
          <a:p>
            <a:r>
              <a:rPr lang="ru-RU" sz="2000" b="1" i="1" dirty="0">
                <a:solidFill>
                  <a:schemeClr val="tx1"/>
                </a:solidFill>
              </a:rPr>
              <a:t>* групповые явления </a:t>
            </a:r>
            <a:r>
              <a:rPr lang="ru-RU" sz="2000" dirty="0">
                <a:solidFill>
                  <a:schemeClr val="tx1"/>
                </a:solidFill>
              </a:rPr>
              <a:t>– социально-психологический климат, коллективные представления, групповое мнение, конфликт, настроение, напряженность, межгрупповые и внутригрупповые</a:t>
            </a:r>
          </a:p>
          <a:p>
            <a:r>
              <a:rPr lang="ru-RU" sz="2000" dirty="0">
                <a:solidFill>
                  <a:schemeClr val="tx1"/>
                </a:solidFill>
              </a:rPr>
              <a:t>отношения, традиции, групповое поведение, сплоченность группы, </a:t>
            </a:r>
            <a:r>
              <a:rPr lang="ru-RU" sz="2000" dirty="0" err="1">
                <a:solidFill>
                  <a:schemeClr val="tx1"/>
                </a:solidFill>
              </a:rPr>
              <a:t>референтность</a:t>
            </a:r>
            <a:r>
              <a:rPr lang="ru-RU" sz="2000" dirty="0">
                <a:solidFill>
                  <a:schemeClr val="tx1"/>
                </a:solidFill>
              </a:rPr>
              <a:t> группы, уровень развития коллектива.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7635" y="1405554"/>
            <a:ext cx="3938016" cy="52635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Общечеловеческие: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*знак, язык, символ,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*традиции, ритуалы, обычаи,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*привычки, предрассудки, стереотипы,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*средства массовой информации, социальные стандарты,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*труд, спорт, социальные ценности,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*экологическая ситуация, этнос,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*социальные установки, быт, семья. 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69008" y="841248"/>
            <a:ext cx="2481072" cy="56430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50080" y="841248"/>
            <a:ext cx="1621536" cy="1314428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50080" y="841248"/>
            <a:ext cx="5657088" cy="1314428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016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196" y="188795"/>
            <a:ext cx="10515600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ФАКТОРЫ  (внешние и внутренние)</a:t>
            </a:r>
          </a:p>
          <a:p>
            <a:pPr marL="0" indent="0">
              <a:buNone/>
            </a:pPr>
            <a:r>
              <a:rPr lang="ru-RU" sz="2400" b="1" dirty="0"/>
              <a:t>РЕГУЛЯЦИИ ПОВЕДЕНИЯ</a:t>
            </a:r>
            <a:r>
              <a:rPr lang="ru-RU" sz="2400" dirty="0"/>
              <a:t>: </a:t>
            </a:r>
          </a:p>
          <a:p>
            <a:pPr marL="0" indent="0">
              <a:buNone/>
            </a:pPr>
            <a:r>
              <a:rPr lang="ru-RU" sz="2000" b="1" dirty="0"/>
              <a:t>Внешние факторы регуляции поведения:  </a:t>
            </a:r>
          </a:p>
          <a:p>
            <a:pPr marL="0" indent="0">
              <a:buNone/>
            </a:pPr>
            <a:r>
              <a:rPr lang="ru-RU" sz="2000" dirty="0"/>
              <a:t>общественное производство, </a:t>
            </a:r>
          </a:p>
          <a:p>
            <a:pPr marL="0" indent="0">
              <a:buNone/>
            </a:pPr>
            <a:r>
              <a:rPr lang="ru-RU" sz="2000" dirty="0"/>
              <a:t>общественные отношения, </a:t>
            </a:r>
          </a:p>
          <a:p>
            <a:pPr marL="0" indent="0">
              <a:buNone/>
            </a:pPr>
            <a:r>
              <a:rPr lang="ru-RU" sz="2000" dirty="0"/>
              <a:t>социальные движения, </a:t>
            </a:r>
          </a:p>
          <a:p>
            <a:pPr marL="0" indent="0">
              <a:buNone/>
            </a:pPr>
            <a:r>
              <a:rPr lang="ru-RU" sz="2000" dirty="0"/>
              <a:t>общественное мнение, </a:t>
            </a:r>
          </a:p>
          <a:p>
            <a:pPr marL="0" indent="0">
              <a:buNone/>
            </a:pPr>
            <a:r>
              <a:rPr lang="ru-RU" sz="2000" dirty="0"/>
              <a:t>социальные потребности, </a:t>
            </a:r>
          </a:p>
          <a:p>
            <a:pPr marL="0" indent="0">
              <a:buNone/>
            </a:pPr>
            <a:r>
              <a:rPr lang="ru-RU" sz="2000" dirty="0"/>
              <a:t>общественные интересы, </a:t>
            </a:r>
          </a:p>
          <a:p>
            <a:pPr marL="0" indent="0">
              <a:buNone/>
            </a:pPr>
            <a:r>
              <a:rPr lang="ru-RU" sz="2000" dirty="0"/>
              <a:t>общественные настроения, </a:t>
            </a:r>
          </a:p>
          <a:p>
            <a:pPr marL="0" indent="0">
              <a:buNone/>
            </a:pPr>
            <a:r>
              <a:rPr lang="ru-RU" sz="2000" dirty="0"/>
              <a:t>общественное сознание, </a:t>
            </a:r>
          </a:p>
          <a:p>
            <a:pPr marL="0" indent="0">
              <a:buNone/>
            </a:pPr>
            <a:r>
              <a:rPr lang="ru-RU" sz="2000" dirty="0"/>
              <a:t>социальная напряженность, </a:t>
            </a:r>
          </a:p>
          <a:p>
            <a:pPr marL="0" indent="0">
              <a:buNone/>
            </a:pPr>
            <a:r>
              <a:rPr lang="ru-RU" sz="2000" dirty="0"/>
              <a:t>социально-экономическая ситуация.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37F6742-32C1-4E30-A1E6-D321B6635648}"/>
              </a:ext>
            </a:extLst>
          </p:cNvPr>
          <p:cNvSpPr/>
          <p:nvPr/>
        </p:nvSpPr>
        <p:spPr>
          <a:xfrm>
            <a:off x="418652" y="5638681"/>
            <a:ext cx="4652880" cy="10875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Внутренние факторы регуляции поведения</a:t>
            </a:r>
          </a:p>
          <a:p>
            <a:pPr algn="ctr"/>
            <a:endParaRPr lang="ru-RU" b="1" dirty="0"/>
          </a:p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9691D55-78EA-4F5E-BEEE-C3F7C22EA2D2}"/>
              </a:ext>
            </a:extLst>
          </p:cNvPr>
          <p:cNvSpPr/>
          <p:nvPr/>
        </p:nvSpPr>
        <p:spPr>
          <a:xfrm>
            <a:off x="5257398" y="355002"/>
            <a:ext cx="2780493" cy="2744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социуме в целом: </a:t>
            </a:r>
            <a:r>
              <a:rPr lang="ru-RU" sz="2000" dirty="0">
                <a:solidFill>
                  <a:schemeClr val="tx1"/>
                </a:solidFill>
              </a:rPr>
              <a:t>образ жизни,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стиль жизни,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уровень благосостояния,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социальный контекст.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9FA6483-B884-4790-B7AF-9394B0B1F347}"/>
              </a:ext>
            </a:extLst>
          </p:cNvPr>
          <p:cNvSpPr/>
          <p:nvPr/>
        </p:nvSpPr>
        <p:spPr>
          <a:xfrm>
            <a:off x="4376928" y="3205716"/>
            <a:ext cx="3480531" cy="34633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сфере духовной жизни общества</a:t>
            </a:r>
            <a:r>
              <a:rPr lang="ru-RU" sz="2000" dirty="0">
                <a:solidFill>
                  <a:schemeClr val="tx1"/>
                </a:solidFill>
              </a:rPr>
              <a:t>: мораль, этика, менталитет, культура, субкультура, архетип, идеал, ценности, образование, идеология, средства массовой информации, мировоззрение,</a:t>
            </a:r>
          </a:p>
          <a:p>
            <a:r>
              <a:rPr lang="ru-RU" sz="2000" dirty="0">
                <a:solidFill>
                  <a:schemeClr val="tx1"/>
                </a:solidFill>
              </a:rPr>
              <a:t>религия.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2D53AA0-382D-43BF-AE61-4FDA6747B4EA}"/>
              </a:ext>
            </a:extLst>
          </p:cNvPr>
          <p:cNvSpPr/>
          <p:nvPr/>
        </p:nvSpPr>
        <p:spPr>
          <a:xfrm>
            <a:off x="8452759" y="1702809"/>
            <a:ext cx="2782186" cy="15402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сфере политики </a:t>
            </a:r>
            <a:r>
              <a:rPr lang="ru-RU" sz="2000" dirty="0">
                <a:solidFill>
                  <a:schemeClr val="tx1"/>
                </a:solidFill>
              </a:rPr>
              <a:t>– власть, бюрократия, социальные движения. 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F1B04351-6EF1-4591-ADEA-4D7560A58A7E}"/>
              </a:ext>
            </a:extLst>
          </p:cNvPr>
          <p:cNvSpPr/>
          <p:nvPr/>
        </p:nvSpPr>
        <p:spPr>
          <a:xfrm>
            <a:off x="8299369" y="146305"/>
            <a:ext cx="3476846" cy="13103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сфере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правовых отношений </a:t>
            </a:r>
            <a:r>
              <a:rPr lang="ru-RU" sz="2000" dirty="0">
                <a:solidFill>
                  <a:schemeClr val="tx1"/>
                </a:solidFill>
              </a:rPr>
              <a:t>– право, закон.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04AD47E-B45C-4080-A729-F767E501FAEC}"/>
              </a:ext>
            </a:extLst>
          </p:cNvPr>
          <p:cNvSpPr/>
          <p:nvPr/>
        </p:nvSpPr>
        <p:spPr>
          <a:xfrm>
            <a:off x="8559866" y="3489250"/>
            <a:ext cx="2782186" cy="15402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сфере идеологии – </a:t>
            </a:r>
            <a:r>
              <a:rPr lang="ru-RU" sz="2000" dirty="0">
                <a:solidFill>
                  <a:schemeClr val="tx1"/>
                </a:solidFill>
              </a:rPr>
              <a:t>политические партии, движения, общественные организации. 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61159A4A-8A6E-438C-AD25-0DCCA2FF01D6}"/>
              </a:ext>
            </a:extLst>
          </p:cNvPr>
          <p:cNvSpPr/>
          <p:nvPr/>
        </p:nvSpPr>
        <p:spPr>
          <a:xfrm>
            <a:off x="8299369" y="5128793"/>
            <a:ext cx="3303181" cy="15402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В сфере образования – </a:t>
            </a:r>
            <a:r>
              <a:rPr lang="ru-RU" sz="2000" dirty="0">
                <a:solidFill>
                  <a:schemeClr val="tx1"/>
                </a:solidFill>
              </a:rPr>
              <a:t>системы подготовки, переподготовки кадров, повышение квалификации, воспитания. 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172FFE90-3700-40E0-9B6A-2BA23406D670}"/>
              </a:ext>
            </a:extLst>
          </p:cNvPr>
          <p:cNvSpPr/>
          <p:nvPr/>
        </p:nvSpPr>
        <p:spPr>
          <a:xfrm>
            <a:off x="1807535" y="6254416"/>
            <a:ext cx="1648046" cy="489098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18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724" y="79744"/>
            <a:ext cx="7911956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i="1" dirty="0"/>
              <a:t>Социальные нормы </a:t>
            </a:r>
            <a:r>
              <a:rPr lang="ru-RU" sz="2000" i="1" dirty="0"/>
              <a:t>- у</a:t>
            </a:r>
            <a:r>
              <a:rPr lang="ru-RU" sz="2000" dirty="0"/>
              <a:t>ниверсальная форма выражения социальных факторов, регулирующих поведение;</a:t>
            </a:r>
          </a:p>
          <a:p>
            <a:pPr marL="0" indent="0">
              <a:buNone/>
            </a:pPr>
            <a:r>
              <a:rPr lang="ru-RU" sz="2000" dirty="0"/>
              <a:t>	- руководящее начало, правило, образец, стандарты поведения, регламентирующие отношения людей и принятые в данной общности (социуме). </a:t>
            </a:r>
          </a:p>
          <a:p>
            <a:pPr marL="0" indent="0">
              <a:buNone/>
            </a:pPr>
            <a:r>
              <a:rPr lang="ru-RU" sz="2000" dirty="0"/>
              <a:t>Социальные нормы различаются:</a:t>
            </a:r>
          </a:p>
          <a:p>
            <a:pPr marL="457200" indent="-457200">
              <a:buAutoNum type="arabicPeriod"/>
            </a:pPr>
            <a:r>
              <a:rPr lang="ru-RU" sz="2000" dirty="0"/>
              <a:t>по содержанию (политические, экономические, культурные, эстетические, религиозные и др.)  </a:t>
            </a:r>
          </a:p>
          <a:p>
            <a:pPr marL="457200" indent="-457200">
              <a:buAutoNum type="arabicPeriod"/>
            </a:pPr>
            <a:r>
              <a:rPr lang="ru-RU" sz="2000" dirty="0"/>
              <a:t>по механизму действия (социально-автономные и  социально-гетерономные нормы)</a:t>
            </a:r>
          </a:p>
          <a:p>
            <a:pPr marL="457200" indent="-457200">
              <a:buAutoNum type="arabicPeriod"/>
            </a:pPr>
            <a:r>
              <a:rPr lang="ru-RU" sz="2000" dirty="0"/>
              <a:t>по принципу функционирования (рекомендательные, побуждающие, повелительные, запрещающие) </a:t>
            </a:r>
          </a:p>
          <a:p>
            <a:pPr marL="457200" indent="-457200">
              <a:buAutoNum type="arabicPeriod"/>
            </a:pPr>
            <a:r>
              <a:rPr lang="ru-RU" sz="2000" dirty="0"/>
              <a:t>по способу закрепления ( нормы обычаев и морали; письменные – закрепленные на носителе) </a:t>
            </a:r>
          </a:p>
          <a:p>
            <a:pPr marL="457200" indent="-457200">
              <a:buAutoNum type="arabicPeriod"/>
            </a:pPr>
            <a:r>
              <a:rPr lang="ru-RU" sz="2000" dirty="0"/>
              <a:t>по масштабу распространения (межличностные, групповые, национальные, общечеловеческие)</a:t>
            </a:r>
          </a:p>
          <a:p>
            <a:pPr marL="457200" indent="-457200">
              <a:buAutoNum type="arabicPeriod"/>
            </a:pPr>
            <a:r>
              <a:rPr lang="ru-RU" sz="2000" dirty="0"/>
              <a:t>по обязательности исполнения (формальные: правовые и корпоративные – закреплены, обязательны к исполнению; неформальные – определяются нравственным выбором человека.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0DFD3B7C-F543-4339-B2F8-6AF33790D2E3}"/>
              </a:ext>
            </a:extLst>
          </p:cNvPr>
          <p:cNvSpPr/>
          <p:nvPr/>
        </p:nvSpPr>
        <p:spPr>
          <a:xfrm>
            <a:off x="9048307" y="79744"/>
            <a:ext cx="3143693" cy="3349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Социальные нормы 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Они всегда вербализированы, отражены в словесных конструкциях, объективированы в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сводах законов, кодексах, уставах, отражены в нормативных актах.</a:t>
            </a:r>
          </a:p>
          <a:p>
            <a:pPr algn="ctr"/>
            <a:endParaRPr lang="ru-RU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710D27E3-2046-459B-AA37-CD976902BF4F}"/>
              </a:ext>
            </a:extLst>
          </p:cNvPr>
          <p:cNvSpPr/>
          <p:nvPr/>
        </p:nvSpPr>
        <p:spPr>
          <a:xfrm>
            <a:off x="8300816" y="3820452"/>
            <a:ext cx="1864242" cy="1988288"/>
          </a:xfrm>
          <a:prstGeom prst="round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правила поведения, основанные на внутреннем убеждении личности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DD9E167-423F-4128-91D5-D3BBBAE1B094}"/>
              </a:ext>
            </a:extLst>
          </p:cNvPr>
          <p:cNvSpPr/>
          <p:nvPr/>
        </p:nvSpPr>
        <p:spPr>
          <a:xfrm>
            <a:off x="10218555" y="3655213"/>
            <a:ext cx="1878419" cy="1701209"/>
          </a:xfrm>
          <a:prstGeom prst="roundRect">
            <a:avLst>
              <a:gd name="adj" fmla="val 0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нормы навязанные извне (юридические) 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44E4A752-AECF-47D2-97D1-75E4F968CE32}"/>
              </a:ext>
            </a:extLst>
          </p:cNvPr>
          <p:cNvCxnSpPr>
            <a:cxnSpLocks/>
          </p:cNvCxnSpPr>
          <p:nvPr/>
        </p:nvCxnSpPr>
        <p:spPr>
          <a:xfrm>
            <a:off x="5482522" y="3147237"/>
            <a:ext cx="2818294" cy="986345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C823B73F-2E37-40DD-9400-737798750BDD}"/>
              </a:ext>
            </a:extLst>
          </p:cNvPr>
          <p:cNvCxnSpPr>
            <a:cxnSpLocks/>
          </p:cNvCxnSpPr>
          <p:nvPr/>
        </p:nvCxnSpPr>
        <p:spPr>
          <a:xfrm>
            <a:off x="7265915" y="3037548"/>
            <a:ext cx="3047666" cy="737010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345317A-E59E-4225-B608-67F61E84D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433" y="5718544"/>
            <a:ext cx="1482465" cy="113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7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6633" y="24857"/>
            <a:ext cx="9335169" cy="67374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i="1" dirty="0"/>
              <a:t>Социальные нормы 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sz="2000" b="1" i="1" dirty="0"/>
              <a:t>Моральные нормы </a:t>
            </a:r>
            <a:r>
              <a:rPr lang="ru-RU" sz="2000" dirty="0"/>
              <a:t>– нормы морали (этические нормы). Это социальные правила поведения человека, представление общества о добре и зле, справедливости и несправедливости. Это, как правило, «неписаные» нормы поведения, которые регулируют общественное поведение, групповое и личное.</a:t>
            </a:r>
          </a:p>
          <a:p>
            <a:pPr marL="0" indent="0">
              <a:buNone/>
            </a:pPr>
            <a:r>
              <a:rPr lang="ru-RU" sz="2000" i="1" dirty="0"/>
              <a:t>	</a:t>
            </a:r>
            <a:r>
              <a:rPr lang="ru-RU" sz="2000" b="1" i="1" dirty="0"/>
              <a:t>Эстетические нормы </a:t>
            </a:r>
            <a:r>
              <a:rPr lang="ru-RU" sz="2000" i="1" dirty="0"/>
              <a:t>– </a:t>
            </a:r>
            <a:r>
              <a:rPr lang="ru-RU" sz="2000" dirty="0"/>
              <a:t>нормы, отражающие принятые в обществе представления о прекрасном и безобразном (применяются в отношении всего, что создается человеком, регулируют внешний вид человека, поведения в быту). </a:t>
            </a:r>
          </a:p>
          <a:p>
            <a:pPr marL="0" indent="0">
              <a:buNone/>
            </a:pPr>
            <a:r>
              <a:rPr lang="ru-RU" sz="2000" i="1" dirty="0"/>
              <a:t>	</a:t>
            </a:r>
            <a:r>
              <a:rPr lang="ru-RU" sz="2000" b="1" i="1" dirty="0"/>
              <a:t>Религиозные нормы </a:t>
            </a:r>
            <a:r>
              <a:rPr lang="ru-RU" sz="2000" i="1" dirty="0"/>
              <a:t>– нормы, обусловленные </a:t>
            </a:r>
            <a:r>
              <a:rPr lang="ru-RU" sz="2000" dirty="0"/>
              <a:t>конфессиональной принадлежностью, фиксируются в канонах, текстах священных книг, заповедях, в неписаных правилах отношения к божественным, духовным ценностям (могут иметь узколокальный характер (нормы поведения отдельных религиозных сект и их представителей).</a:t>
            </a:r>
          </a:p>
          <a:p>
            <a:pPr marL="0" indent="0">
              <a:buNone/>
            </a:pPr>
            <a:r>
              <a:rPr lang="ru-RU" sz="2000" i="1" dirty="0"/>
              <a:t>	</a:t>
            </a:r>
            <a:r>
              <a:rPr lang="ru-RU" sz="2000" b="1" i="1" dirty="0"/>
              <a:t>Правовые нормы </a:t>
            </a:r>
            <a:r>
              <a:rPr lang="ru-RU" sz="2000" i="1" dirty="0"/>
              <a:t>–  </a:t>
            </a:r>
            <a:r>
              <a:rPr lang="ru-RU" sz="2000" dirty="0"/>
              <a:t>устанавливаются государством и реализуются при помощи его авторитета и принудительной силы (в письменной форме – законы и другие нормативные акты). </a:t>
            </a:r>
          </a:p>
          <a:p>
            <a:pPr marL="0" indent="0">
              <a:buNone/>
            </a:pPr>
            <a:r>
              <a:rPr lang="ru-RU" sz="2000" i="1" dirty="0"/>
              <a:t>	</a:t>
            </a:r>
            <a:r>
              <a:rPr lang="ru-RU" sz="2000" b="1" i="1" dirty="0"/>
              <a:t>Корпоративные нормы </a:t>
            </a:r>
            <a:r>
              <a:rPr lang="ru-RU" sz="2000" i="1" dirty="0"/>
              <a:t>-  </a:t>
            </a:r>
            <a:r>
              <a:rPr lang="ru-RU" sz="2000" dirty="0"/>
              <a:t>нормы, регулирующие работу общественных организаций, предприятий и др., права и обязанности их участников. Зафиксированы в уставах и других </a:t>
            </a:r>
            <a:r>
              <a:rPr lang="ru-RU" sz="2000" dirty="0" err="1"/>
              <a:t>дакументах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i="1" dirty="0"/>
              <a:t>	</a:t>
            </a:r>
            <a:r>
              <a:rPr lang="ru-RU" sz="2000" b="1" i="1" dirty="0"/>
              <a:t>Обычаи, ритуалы, традиции. 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C9A634EC-89E1-48F4-B0C0-174B7F8A669F}"/>
              </a:ext>
            </a:extLst>
          </p:cNvPr>
          <p:cNvSpPr/>
          <p:nvPr/>
        </p:nvSpPr>
        <p:spPr>
          <a:xfrm>
            <a:off x="9551802" y="480230"/>
            <a:ext cx="2456121" cy="101256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Не делай другим то, что не желаешь для себя!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E6AFD8A-4551-4704-B905-0355F45D6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768" y="1596319"/>
            <a:ext cx="2480599" cy="1378326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D857A16-79DB-4D49-87E5-A650FB2EEA34}"/>
              </a:ext>
            </a:extLst>
          </p:cNvPr>
          <p:cNvSpPr/>
          <p:nvPr/>
        </p:nvSpPr>
        <p:spPr>
          <a:xfrm>
            <a:off x="9619363" y="3078169"/>
            <a:ext cx="2572637" cy="243261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Заповеди Ветхого Завета: </a:t>
            </a:r>
            <a:r>
              <a:rPr lang="ru-RU" dirty="0">
                <a:solidFill>
                  <a:schemeClr val="tx1"/>
                </a:solidFill>
              </a:rPr>
              <a:t>Почитай отца и мать   твою. Не убий. Не укради. Не лжесвидетельству. Не пожелай ничего чужого и др.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87B4C2-8052-4143-926D-FC661A4AE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680" y="5596720"/>
            <a:ext cx="3975243" cy="126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78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3FAA0-5CCA-46CE-9CCB-5167A8A4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Обычаи, ритуалы, традиции.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A39A6E-CBCB-4BC5-9E58-02110AB6F7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856" y="1825625"/>
            <a:ext cx="587094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i="1" dirty="0"/>
              <a:t>Обычаи </a:t>
            </a:r>
            <a:r>
              <a:rPr lang="ru-RU" sz="2400" i="1" dirty="0"/>
              <a:t>– правила поведения, сложившиеся в обществе в результате многократных повторений (гостеприимство, празднование Нового года, рождества и др.) </a:t>
            </a:r>
          </a:p>
          <a:p>
            <a:pPr marL="0" indent="0">
              <a:buNone/>
            </a:pPr>
            <a:r>
              <a:rPr lang="ru-RU" sz="2400" b="1" i="1" dirty="0"/>
              <a:t>Ритуалы -</a:t>
            </a:r>
            <a:r>
              <a:rPr lang="ru-RU" sz="2400" i="1" dirty="0"/>
              <a:t>  вид обычаев, в которой главным является строгая форма исполнения</a:t>
            </a:r>
          </a:p>
          <a:p>
            <a:pPr marL="0" indent="0">
              <a:buNone/>
            </a:pPr>
            <a:r>
              <a:rPr lang="ru-RU" sz="2400" b="1" i="1" dirty="0"/>
              <a:t>Традиции</a:t>
            </a:r>
            <a:r>
              <a:rPr lang="ru-RU" sz="2400" i="1" dirty="0"/>
              <a:t> – могут возникать в обществе спонтанно, повторяются, становятся частью культуры общества (празднование Дня конституции, Дня независимости и др.)</a:t>
            </a:r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5D2F382-3084-41D8-BD83-A9091D0704C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48875" y="-9525"/>
            <a:ext cx="2143125" cy="21431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969B6A-B155-475F-80EF-0645281DB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0" y="2133600"/>
            <a:ext cx="3037943" cy="212473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AB2EB31-54BC-4032-8F15-9A42A28C6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9818" y="1402080"/>
            <a:ext cx="2438693" cy="27587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C717DB6-2564-4F56-B080-5EA6519D6B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0720" y="4389120"/>
            <a:ext cx="4976480" cy="236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57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3750</TotalTime>
  <Words>941</Words>
  <Application>Microsoft Office PowerPoint</Application>
  <PresentationFormat>Широкоэкранный</PresentationFormat>
  <Paragraphs>144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Raleway</vt:lpstr>
      <vt:lpstr>Roboto</vt:lpstr>
      <vt:lpstr>Segoe UI</vt:lpstr>
      <vt:lpstr>Times New Roman</vt:lpstr>
      <vt:lpstr>Verdana</vt:lpstr>
      <vt:lpstr>Тема Office</vt:lpstr>
      <vt:lpstr>Социальная и возрастная психология  Раздел. 1  Социальная психология </vt:lpstr>
      <vt:lpstr>        </vt:lpstr>
      <vt:lpstr>Литература:</vt:lpstr>
      <vt:lpstr>        </vt:lpstr>
      <vt:lpstr>        </vt:lpstr>
      <vt:lpstr>        </vt:lpstr>
      <vt:lpstr>        </vt:lpstr>
      <vt:lpstr>        </vt:lpstr>
      <vt:lpstr>Обычаи, ритуалы, традиции.</vt:lpstr>
      <vt:lpstr>Внутренние регуляторы поведения</vt:lpstr>
      <vt:lpstr>Внутренние регуляторы поведения</vt:lpstr>
      <vt:lpstr>Социально-психологические механизмы регуляции поведения</vt:lpstr>
      <vt:lpstr>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Кузьминич</dc:creator>
  <cp:lastModifiedBy>Татьяна Кузьминич</cp:lastModifiedBy>
  <cp:revision>254</cp:revision>
  <cp:lastPrinted>2024-11-27T20:17:17Z</cp:lastPrinted>
  <dcterms:created xsi:type="dcterms:W3CDTF">2023-02-07T09:32:44Z</dcterms:created>
  <dcterms:modified xsi:type="dcterms:W3CDTF">2024-12-22T21:16:19Z</dcterms:modified>
</cp:coreProperties>
</file>