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551" r:id="rId3"/>
    <p:sldId id="448" r:id="rId4"/>
    <p:sldId id="502" r:id="rId5"/>
    <p:sldId id="501" r:id="rId6"/>
    <p:sldId id="503" r:id="rId7"/>
    <p:sldId id="504" r:id="rId8"/>
    <p:sldId id="519" r:id="rId9"/>
    <p:sldId id="522" r:id="rId10"/>
    <p:sldId id="523" r:id="rId11"/>
    <p:sldId id="524" r:id="rId12"/>
    <p:sldId id="525" r:id="rId13"/>
    <p:sldId id="521" r:id="rId14"/>
    <p:sldId id="513" r:id="rId15"/>
    <p:sldId id="514" r:id="rId16"/>
    <p:sldId id="505" r:id="rId17"/>
    <p:sldId id="527" r:id="rId18"/>
    <p:sldId id="528" r:id="rId19"/>
    <p:sldId id="529" r:id="rId20"/>
    <p:sldId id="531" r:id="rId21"/>
    <p:sldId id="530" r:id="rId22"/>
    <p:sldId id="534" r:id="rId23"/>
    <p:sldId id="549" r:id="rId24"/>
    <p:sldId id="518" r:id="rId25"/>
    <p:sldId id="516" r:id="rId26"/>
    <p:sldId id="515" r:id="rId27"/>
    <p:sldId id="550" r:id="rId28"/>
  </p:sldIdLst>
  <p:sldSz cx="12192000" cy="6858000"/>
  <p:notesSz cx="9882188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5111" autoAdjust="0"/>
  </p:normalViewPr>
  <p:slideViewPr>
    <p:cSldViewPr snapToGrid="0">
      <p:cViewPr varScale="1">
        <p:scale>
          <a:sx n="90" d="100"/>
          <a:sy n="90" d="100"/>
        </p:scale>
        <p:origin x="10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762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D4011-9D32-4482-BEB5-65C3EB3844C4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1475" y="844550"/>
            <a:ext cx="4059238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8219" y="3253809"/>
            <a:ext cx="790575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762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C9464-0DD3-4926-A6AE-F02BC4914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12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8BFB9E0E-8B57-49E4-A3EF-4574EC717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E06A1F6A-76DC-4D1E-A092-E42154F48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A593B7A3-995A-43FD-A21C-1E071B7D2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43E8C97-0CC4-4681-8AC4-1FFE159C5375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53065-E4AA-4AFC-A415-690C2A972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A7CAFC-A883-4155-BB79-10732FF20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9E09AF-F83D-4EA7-9BA7-703AE3E9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1E61F0-BE24-4784-A3EE-1277065FB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77936B-B7B2-4438-8C1C-8AC29E20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0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0FFDB-D9AC-4877-8669-A0EF634C1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40F123-2ECA-4D7E-8117-F444A69AE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A8F0E-B41A-4ED2-ABEA-412B9F0B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2451CC-F726-49F9-86C5-23ABF3E18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655D0-4324-4820-ADCF-422FB321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45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3356D1-A843-4740-8A1E-4C377B9A6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6FE729-8C94-4BAC-AD9B-3E3E70DF0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3E73E7-26AF-4E85-859B-79425F66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B49787-AE6B-4A53-AFE8-CF962EA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728E7E-9394-40D4-8F89-5AC32EA2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1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D7A52-3D7F-49DC-AB08-4976188A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E5B299-400A-43E5-90F1-ADDF601ED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4F99EE-B4ED-4353-9F6A-13D8B23E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6F3149-5911-4524-BD37-D829D086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B96265-C313-4600-BAFF-7D0D9DA5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4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70837-390A-4F67-92C8-34E3EEF7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5CA79C-49CB-4706-BAD8-A0D127D0F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85952-E04C-4216-B2C2-998B0D39F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0B545A-E607-4B98-80B7-7605A80F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AD9BE7-EE49-43ED-9114-2E765806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7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918A4-2DA3-4BF5-92FE-75AFB195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CC71A1-033C-4C20-B34C-BA2995BBA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CDFB07-E655-42D8-90A5-085DA5DCD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675B5A-78A3-4475-A602-2C73CE55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A98453-21C8-4356-B250-C50DECB0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DC1C4A-9B49-4D10-BD70-64634AE9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32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C0B92-CCB2-4216-BEAC-18FB8E60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2FA74-05DB-4F69-B9AA-18E14B58E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DFE505-5792-4BC7-AAA7-B12EDCA1A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4962AA-2BFA-4289-AEF2-C3A1CE8E4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07D5495-655F-4786-92A1-1FB86482A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6F38629-8353-4345-9773-7B9AB8235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D813F78-2BA1-4B7A-92B9-BAB289C3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8DCCA9-77DD-4699-B510-94989953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41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0571E-FF97-4507-86A3-5BA95837B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FB4F82-3B78-46D5-937E-CFF8D6A5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AD1A50-99EB-4890-8439-F654F715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8D9EFEE-1219-4007-998B-A1284B92B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89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896A96-CCAA-40F1-8CAA-8CD32A5A5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F32002D-F6F1-489F-AE24-D2CF2E13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764082-B3F0-4C8E-8288-FA64154C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39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FC527-7864-4832-BB98-D80C2160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7D878-401C-4DEC-8AC5-0A07FD043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C4E2E5-0A05-4AA9-BD46-5ADACA396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CCEEA1-5B89-4EF9-9773-1A37BD07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4B0351-E952-4616-B7A0-4117C268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9C34D0-21D9-4627-A2D7-44B1C6D4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3C52F-96B2-4562-B243-90210DE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7C01B07-C535-4645-BB00-E8A4AC20D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E3238A-C20B-42C3-BD3A-326F20B9C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3AE422-BBE9-44C1-BD06-D6FB60A31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5E76E5-28DB-4FD6-8EF1-09ADB846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AE61CA-E97C-405D-8DD4-0C8E05D0F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9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7D4DEE-03B3-45F1-9813-3E4AFBFB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475DDF-6E44-48B9-92AF-1885C5135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8E62FD-C423-48CF-9A5F-BE27FDF17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1E112A-3802-49B8-A499-DD18916FF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0D70AE-40CC-4E1C-88E9-A16E5F6EC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41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>
            <a:extLst>
              <a:ext uri="{FF2B5EF4-FFF2-40B4-BE49-F238E27FC236}">
                <a16:creationId xmlns:a16="http://schemas.microsoft.com/office/drawing/2014/main" id="{2FAB7409-1546-4DE0-849D-4792319DE44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93769" y="2235200"/>
            <a:ext cx="9144000" cy="23876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ru-RU" sz="4800" b="1" dirty="0"/>
              <a:t>Социальная и возрастная п</a:t>
            </a:r>
            <a:r>
              <a:rPr lang="be-BY" sz="4800" b="1" dirty="0"/>
              <a:t>сихология</a:t>
            </a:r>
            <a:br>
              <a:rPr lang="be-BY" sz="4800" b="1" dirty="0"/>
            </a:br>
            <a:br>
              <a:rPr lang="be-BY" sz="4800" b="1" dirty="0"/>
            </a:br>
            <a:r>
              <a:rPr lang="be-BY" sz="4400" b="1" dirty="0"/>
              <a:t>Раздел. 1  </a:t>
            </a:r>
            <a:r>
              <a:rPr lang="ru-RU" sz="4400" b="1" dirty="0"/>
              <a:t>Социальная п</a:t>
            </a:r>
            <a:r>
              <a:rPr lang="be-BY" sz="4400" b="1" dirty="0"/>
              <a:t>сихология</a:t>
            </a:r>
            <a:br>
              <a:rPr lang="be-BY" sz="4400" b="1" dirty="0"/>
            </a:br>
            <a:endParaRPr lang="ru-RU" altLang="ru-RU" sz="3600" b="1" dirty="0">
              <a:latin typeface="Raleway" pitchFamily="34" charset="-52"/>
              <a:cs typeface="Segoe UI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7F4AD36-80F8-4584-A4A7-F6DEEE774B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1313" y="5105400"/>
            <a:ext cx="6400800" cy="17526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altLang="ru-RU" sz="2800" b="1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Кузьминич  </a:t>
            </a:r>
            <a:r>
              <a:rPr lang="ru-RU" altLang="ru-RU" sz="2800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Татьяна Васильевна</a:t>
            </a:r>
          </a:p>
          <a:p>
            <a:pPr eaLnBrk="1" hangingPunct="1">
              <a:defRPr/>
            </a:pPr>
            <a:endParaRPr lang="ru-RU" altLang="ru-RU" sz="2800" b="1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E21181E-47CF-4373-B2E4-21BB68424EB6}"/>
              </a:ext>
            </a:extLst>
          </p:cNvPr>
          <p:cNvSpPr/>
          <p:nvPr/>
        </p:nvSpPr>
        <p:spPr>
          <a:xfrm>
            <a:off x="330200" y="50800"/>
            <a:ext cx="1193800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be-BY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20</a:t>
            </a:r>
            <a:r>
              <a:rPr lang="en-US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ru-RU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97958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45" y="1481380"/>
            <a:ext cx="11009555" cy="5156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структура личности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(общечеловеческий биосоциальный пласт, социально-специфический пласт, индивидуально-неповторимый пласт личности);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структура личности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(фиксирует основные компоненты в психике в контексте человеческой деятельности) – это модель психического состояния и поведения человека в конкретно-исторических условиях с учетом взаимосвязи и взаимодействия всех компонентов и структурных пластов психики индивида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EBEC445-A36F-4A62-9CFE-80C802990D9C}"/>
              </a:ext>
            </a:extLst>
          </p:cNvPr>
          <p:cNvSpPr/>
          <p:nvPr/>
        </p:nvSpPr>
        <p:spPr>
          <a:xfrm>
            <a:off x="8626736" y="89853"/>
            <a:ext cx="2727064" cy="1254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Б.Д. </a:t>
            </a:r>
            <a:r>
              <a:rPr lang="ru-RU" sz="2000" dirty="0" err="1">
                <a:solidFill>
                  <a:schemeClr val="bg2">
                    <a:lumMod val="10000"/>
                  </a:schemeClr>
                </a:solidFill>
              </a:rPr>
              <a:t>Парыгин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7609A11-90BD-4A51-B7BB-8D97D4DA51B5}"/>
              </a:ext>
            </a:extLst>
          </p:cNvPr>
          <p:cNvSpPr/>
          <p:nvPr/>
        </p:nvSpPr>
        <p:spPr>
          <a:xfrm>
            <a:off x="4645152" y="2188374"/>
            <a:ext cx="7366118" cy="13205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Главный признак статической структуры – отвлеченность от процесса формирования личности, от ее конкретно-исторического психического состояния и поведения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4" y="5238750"/>
            <a:ext cx="28194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020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35121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статической структуры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318" y="716338"/>
            <a:ext cx="11847755" cy="5156088"/>
          </a:xfrm>
        </p:spPr>
        <p:txBody>
          <a:bodyPr>
            <a:noAutofit/>
          </a:bodyPr>
          <a:lstStyle/>
          <a:p>
            <a:pPr marL="342900" indent="-342900">
              <a:buAutoNum type="arabicParenR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Общечеловеческие психические свойства индивида (единые для всех):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основные психические процессы (ощущения, восприятие, память, мышление и др.) и состояния (воля, мотивы и др.);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биосоциальная детерминированность психики человека (темперамент, характер);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социальная обусловленность психики человека в сравнении с психикой животных.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Социально-специфический опыт: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особенности психики личности, обусловленные фактом ее принадлежности к определенной социальной общности или группе социальных общностей (этнических, классовых, политических, идеологических, экономических, профессиональных, религиозных и др.);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Индивидуально-неповторимое самосознание личности (умение отделять себя от социальной и биологической программы поведения личности, осознание широкого круга отношений с социальным миром, осознание своего социального положения, предписанных норм, требований, ролей). Самосознание представлено: родовым самосознанием (осознание своей принадлежности к человеческому роду); осознание человеком принадлежности к определенной социальной группе (национальное, политическое, правовое самосознание); индивидуальным самосознанием (осознанием своих индивидуально-неповторимых особенностей, черт характера и специфических жизненных интересов. 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EBEC445-A36F-4A62-9CFE-80C802990D9C}"/>
              </a:ext>
            </a:extLst>
          </p:cNvPr>
          <p:cNvSpPr/>
          <p:nvPr/>
        </p:nvSpPr>
        <p:spPr>
          <a:xfrm>
            <a:off x="9164618" y="716338"/>
            <a:ext cx="2727064" cy="3512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Б.Д. </a:t>
            </a:r>
            <a:r>
              <a:rPr lang="ru-RU" sz="2000" dirty="0" err="1">
                <a:solidFill>
                  <a:schemeClr val="bg2">
                    <a:lumMod val="10000"/>
                  </a:schemeClr>
                </a:solidFill>
              </a:rPr>
              <a:t>Парыгин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7609A11-90BD-4A51-B7BB-8D97D4DA51B5}"/>
              </a:ext>
            </a:extLst>
          </p:cNvPr>
          <p:cNvSpPr/>
          <p:nvPr/>
        </p:nvSpPr>
        <p:spPr>
          <a:xfrm>
            <a:off x="913952" y="3705150"/>
            <a:ext cx="10364096" cy="832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Выражается в системе норм, правил и шаблонов деятельности. Это роли, ценности, символы, которые санкционируют, регламентируют, регулируют и направляют поведение индивида</a:t>
            </a:r>
          </a:p>
        </p:txBody>
      </p:sp>
    </p:spTree>
    <p:extLst>
      <p:ext uri="{BB962C8B-B14F-4D97-AF65-F5344CB8AC3E}">
        <p14:creationId xmlns:p14="http://schemas.microsoft.com/office/powerpoint/2010/main" val="292628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62" y="6535"/>
            <a:ext cx="11353800" cy="97958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динамической структуры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45" y="1481380"/>
            <a:ext cx="11009555" cy="5156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внутренний и внешний стереотипы поведения личности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направленность и позиция личности,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и нормы поведения, роль и установка,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состояние, ценность и отношения.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также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психический настрой (настроение) личности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включает в себя: восприятие и переработку информации в единицу  времени; регулирование активности человека; установку на восприятие информации и деятельности; ценностную ориентацию личности. </a:t>
            </a: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EBEC445-A36F-4A62-9CFE-80C802990D9C}"/>
              </a:ext>
            </a:extLst>
          </p:cNvPr>
          <p:cNvSpPr/>
          <p:nvPr/>
        </p:nvSpPr>
        <p:spPr>
          <a:xfrm>
            <a:off x="8981738" y="828954"/>
            <a:ext cx="2727064" cy="6524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Б.Д. </a:t>
            </a:r>
            <a:r>
              <a:rPr lang="ru-RU" sz="2000" dirty="0" err="1">
                <a:solidFill>
                  <a:schemeClr val="bg2">
                    <a:lumMod val="10000"/>
                  </a:schemeClr>
                </a:solidFill>
              </a:rPr>
              <a:t>Парыгин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7609A11-90BD-4A51-B7BB-8D97D4DA51B5}"/>
              </a:ext>
            </a:extLst>
          </p:cNvPr>
          <p:cNvSpPr/>
          <p:nvPr/>
        </p:nvSpPr>
        <p:spPr>
          <a:xfrm>
            <a:off x="6096000" y="1976644"/>
            <a:ext cx="6106757" cy="13205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Главное – приуроченность к какому-либо отрезку времени, в течение которого можно говорить о состоянии психики или деятельности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2194521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1B9F8-F683-42BF-8FB3-206380197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459CA7-E9D3-4FC4-9865-A44CCC55E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Составляя социально-психологическую характеристику человека, следует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учитывать: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его высшей нервной деятельности;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предрасположенность  к доминированию определенных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эмоций,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экстравертивности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интравертивности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врожденные динамические характеристики нервной системы, связанные с доминирующими инстинктами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202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6EB17F-FA8B-4530-A034-1DD75D0D9D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46238"/>
            <a:ext cx="3059113" cy="4530725"/>
          </a:xfrm>
        </p:spPr>
        <p:txBody>
          <a:bodyPr/>
          <a:lstStyle/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r>
              <a:rPr lang="ru-RU" sz="2400" dirty="0"/>
              <a:t>Сангвиник </a:t>
            </a:r>
          </a:p>
          <a:p>
            <a:pPr marL="0" indent="0">
              <a:buNone/>
              <a:defRPr/>
            </a:pPr>
            <a:r>
              <a:rPr lang="ru-RU" sz="2400" dirty="0">
                <a:solidFill>
                  <a:srgbClr val="7030A0"/>
                </a:solidFill>
              </a:rPr>
              <a:t>Флегматик</a:t>
            </a:r>
          </a:p>
          <a:p>
            <a:pPr marL="0" indent="0">
              <a:buNone/>
              <a:defRPr/>
            </a:pPr>
            <a:r>
              <a:rPr lang="ru-RU" sz="2400" dirty="0">
                <a:solidFill>
                  <a:schemeClr val="accent5">
                    <a:lumMod val="10000"/>
                  </a:schemeClr>
                </a:solidFill>
              </a:rPr>
              <a:t>Меланхолик</a:t>
            </a:r>
          </a:p>
          <a:p>
            <a:pPr marL="0" indent="0">
              <a:buNone/>
              <a:defRPr/>
            </a:pPr>
            <a:r>
              <a:rPr lang="ru-RU" sz="2400" dirty="0">
                <a:solidFill>
                  <a:srgbClr val="C00000"/>
                </a:solidFill>
              </a:rPr>
              <a:t>Холерик </a:t>
            </a:r>
          </a:p>
          <a:p>
            <a:pPr marL="0" indent="0">
              <a:buNone/>
              <a:defRPr/>
            </a:pPr>
            <a:endParaRPr lang="ru-RU" sz="2400" dirty="0">
              <a:solidFill>
                <a:schemeClr val="accent5">
                  <a:lumMod val="10000"/>
                </a:schemeClr>
              </a:solidFill>
            </a:endParaRPr>
          </a:p>
          <a:p>
            <a:pPr marL="0" indent="0">
              <a:buNone/>
              <a:defRPr/>
            </a:pPr>
            <a:endParaRPr lang="ru-RU" sz="2400" dirty="0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DACAFE9F-F2B5-4415-AB07-89F2FDEE9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8" y="405644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Типы </a:t>
            </a:r>
            <a:br>
              <a:rPr lang="ru-RU" dirty="0"/>
            </a:br>
            <a:r>
              <a:rPr lang="ru-RU" dirty="0"/>
              <a:t>темпераментов: </a:t>
            </a:r>
            <a:br>
              <a:rPr lang="ru-RU" dirty="0"/>
            </a:b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0A23697-4AC6-448D-879A-4FFBBF44D2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5302A59E-75FA-4078-BF93-D45120367DFC}"/>
              </a:ext>
            </a:extLst>
          </p:cNvPr>
          <p:cNvSpPr/>
          <p:nvPr/>
        </p:nvSpPr>
        <p:spPr>
          <a:xfrm>
            <a:off x="37508" y="1423835"/>
            <a:ext cx="2170113" cy="129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</a:rPr>
              <a:t>Кто есть кто?</a:t>
            </a:r>
          </a:p>
        </p:txBody>
      </p:sp>
      <p:pic>
        <p:nvPicPr>
          <p:cNvPr id="15366" name="Рисунок 11">
            <a:extLst>
              <a:ext uri="{FF2B5EF4-FFF2-40B4-BE49-F238E27FC236}">
                <a16:creationId xmlns:a16="http://schemas.microsoft.com/office/drawing/2014/main" id="{787109E1-4433-4A3E-A0FC-6F2688800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886" y="172122"/>
            <a:ext cx="7719606" cy="66788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</p:pic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203E07D6-5D0C-48A5-92C0-F71AAEA842DC}"/>
              </a:ext>
            </a:extLst>
          </p:cNvPr>
          <p:cNvSpPr/>
          <p:nvPr/>
        </p:nvSpPr>
        <p:spPr>
          <a:xfrm>
            <a:off x="3634194" y="2743200"/>
            <a:ext cx="576299" cy="531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1A42FECF-8F29-4F87-85A3-3316EAD4FB8C}"/>
              </a:ext>
            </a:extLst>
          </p:cNvPr>
          <p:cNvSpPr/>
          <p:nvPr/>
        </p:nvSpPr>
        <p:spPr>
          <a:xfrm>
            <a:off x="3527353" y="4297454"/>
            <a:ext cx="576299" cy="531628"/>
          </a:xfrm>
          <a:prstGeom prst="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1AEF8C73-FF5B-4464-968E-F092E7565693}"/>
              </a:ext>
            </a:extLst>
          </p:cNvPr>
          <p:cNvSpPr/>
          <p:nvPr/>
        </p:nvSpPr>
        <p:spPr>
          <a:xfrm>
            <a:off x="3546715" y="5890834"/>
            <a:ext cx="576299" cy="531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0A37D37B-1241-4CE6-AD10-BEE61B98C10C}"/>
              </a:ext>
            </a:extLst>
          </p:cNvPr>
          <p:cNvSpPr/>
          <p:nvPr/>
        </p:nvSpPr>
        <p:spPr>
          <a:xfrm>
            <a:off x="3609163" y="2753833"/>
            <a:ext cx="576299" cy="531628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1B3157DB-2FAE-4936-A1E2-4AC581FA474C}"/>
              </a:ext>
            </a:extLst>
          </p:cNvPr>
          <p:cNvSpPr/>
          <p:nvPr/>
        </p:nvSpPr>
        <p:spPr>
          <a:xfrm>
            <a:off x="3521684" y="5901467"/>
            <a:ext cx="576299" cy="531628"/>
          </a:xfrm>
          <a:prstGeom prst="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6451A291-8947-4028-969F-07D817BAABDA}"/>
              </a:ext>
            </a:extLst>
          </p:cNvPr>
          <p:cNvSpPr/>
          <p:nvPr/>
        </p:nvSpPr>
        <p:spPr>
          <a:xfrm>
            <a:off x="3630467" y="1114610"/>
            <a:ext cx="576299" cy="531628"/>
          </a:xfrm>
          <a:prstGeom prst="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74ECB-300A-4246-B462-FFBD4B6C2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36" y="365125"/>
            <a:ext cx="10644964" cy="1325563"/>
          </a:xfrm>
        </p:spPr>
        <p:txBody>
          <a:bodyPr/>
          <a:lstStyle/>
          <a:p>
            <a:r>
              <a:rPr lang="ru-RU"/>
              <a:t>!!!!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FB287E-CCD2-4D47-85B9-8DAD6F5DA67B}"/>
              </a:ext>
            </a:extLst>
          </p:cNvPr>
          <p:cNvSpPr/>
          <p:nvPr/>
        </p:nvSpPr>
        <p:spPr>
          <a:xfrm>
            <a:off x="708836" y="1421588"/>
            <a:ext cx="101257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Ни один из типов темперамента в чистом виде практически не встречается.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каждого человека характерны проявления всех четырех типов темперамента с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доминированием одного из типов.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 Темперамент как врожденное свойство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мало изменчив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протяжении жизни человека. 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Нет плохих или хороших типов темперамента (можно говорить о преимуществах в определенной системе социальных отношений, каждого из них на определенном участке работы и др.). </a:t>
            </a:r>
          </a:p>
        </p:txBody>
      </p:sp>
    </p:spTree>
    <p:extLst>
      <p:ext uri="{BB962C8B-B14F-4D97-AF65-F5344CB8AC3E}">
        <p14:creationId xmlns:p14="http://schemas.microsoft.com/office/powerpoint/2010/main" val="2053560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B298-B5BA-4903-A59F-36CF3EDA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192"/>
            <a:ext cx="11961628" cy="62370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характеристика человека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4103D-4089-46D9-BB1A-83635CCE8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14" y="762369"/>
            <a:ext cx="1095692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Инстинкты – фиксированная в генетическим коде программа приспособления, самосохранения и продолжения рода, отношения к себе и другим.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Доминирование инстинкта определяет первичное различие людей.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инстинкта: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эгофильный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– доминирует самосохранение;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генофильный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– инстинкт продолжения рода;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альтруистический тип – инстинкт альтруизма;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исследовательский тип – инстинкт исследования;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доминантный тип – инстинкт доминирования;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либертофильный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– инстинкт свободы;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дигнитофильный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– инстинкт сохранения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B90EE6D-8D7F-4638-843F-F47B5737C71A}"/>
              </a:ext>
            </a:extLst>
          </p:cNvPr>
          <p:cNvSpPr/>
          <p:nvPr/>
        </p:nvSpPr>
        <p:spPr>
          <a:xfrm>
            <a:off x="4693920" y="6018212"/>
            <a:ext cx="6559295" cy="746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как личность постоянно развивается и совершенствуется.</a:t>
            </a:r>
          </a:p>
          <a:p>
            <a:pPr algn="ctr"/>
            <a:endParaRPr lang="ru-RU" sz="2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928" y="1962911"/>
            <a:ext cx="4632959" cy="405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483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2291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/>
              <a:t>В более широком значении слово «характер» используется как синоним термина </a:t>
            </a:r>
            <a:r>
              <a:rPr lang="ru-RU" altLang="ru-RU" sz="2400" b="1"/>
              <a:t>«психотип».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altLang="ru-RU" sz="2400"/>
          </a:p>
          <a:p>
            <a:pPr marL="0" indent="0" eaLnBrk="1" hangingPunct="1">
              <a:buFont typeface="Wingdings" pitchFamily="2" charset="2"/>
              <a:buNone/>
            </a:pPr>
            <a:endParaRPr lang="ru-RU" altLang="ru-RU" sz="2400"/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/>
              <a:t>В формировании характера человека ведущую роль играют формы социальных взаимоотношений. </a:t>
            </a:r>
          </a:p>
        </p:txBody>
      </p:sp>
      <p:sp>
        <p:nvSpPr>
          <p:cNvPr id="12292" name="Объект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205288"/>
          </a:xfrm>
          <a:ln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altLang="ru-RU" sz="2400"/>
              <a:t>В этом случае характером называют совокупность устойчивых способов поведения и естественного реагирования человека в определенной ситуации (стиль поведения).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814917" y="277813"/>
            <a:ext cx="10972800" cy="12239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solidFill>
                  <a:srgbClr val="002060"/>
                </a:solidFill>
              </a:rPr>
              <a:t>Характер– индивидуальная, достаточно устойчивая система привычных способов поведения человека в определенных условиях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трелка: вправо 5"/>
          <p:cNvSpPr/>
          <p:nvPr/>
        </p:nvSpPr>
        <p:spPr>
          <a:xfrm>
            <a:off x="4656667" y="2349500"/>
            <a:ext cx="1727200" cy="1079500"/>
          </a:xfrm>
          <a:prstGeom prst="right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741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506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</a:rPr>
              <a:t>психические свойства  </a:t>
            </a:r>
            <a:br>
              <a:rPr lang="ru-RU" sz="2800" dirty="0">
                <a:solidFill>
                  <a:schemeClr val="accent4">
                    <a:lumMod val="10000"/>
                  </a:schemeClr>
                </a:solidFill>
              </a:rPr>
            </a:br>
            <a:endParaRPr lang="ru-RU" sz="2800" dirty="0"/>
          </a:p>
        </p:txBody>
      </p:sp>
      <p:sp>
        <p:nvSpPr>
          <p:cNvPr id="13315" name="Объект 2"/>
          <p:cNvSpPr>
            <a:spLocks noGrp="1"/>
          </p:cNvSpPr>
          <p:nvPr>
            <p:ph sz="half" idx="1"/>
          </p:nvPr>
        </p:nvSpPr>
        <p:spPr>
          <a:xfrm>
            <a:off x="431800" y="1163639"/>
            <a:ext cx="5384800" cy="453072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ru-RU" altLang="ru-RU" sz="1600" b="1"/>
          </a:p>
          <a:p>
            <a:pPr marL="0" indent="0" eaLnBrk="1" hangingPunct="1">
              <a:buFont typeface="Wingdings" pitchFamily="2" charset="2"/>
              <a:buNone/>
            </a:pPr>
            <a:endParaRPr lang="ru-RU" altLang="ru-RU" sz="160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944533" y="1600200"/>
            <a:ext cx="6637867" cy="5067300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человека раскрывает: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Систему отношений к действительности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Привычную схему поведения в определенной ситуации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представляет собой единство  типичного (присущего социуму),  особенного (присущего группе людей)  индивидуального (присущего конкретному человеку) .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социальные (общие),  эмоциональные, моральные, интеллектуальные и волевые черты характера.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096000" y="190500"/>
            <a:ext cx="4320117" cy="14097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темперамент, </a:t>
            </a:r>
            <a:r>
              <a:rPr lang="ru-RU" sz="1800" b="1" dirty="0">
                <a:solidFill>
                  <a:schemeClr val="accent4">
                    <a:lumMod val="10000"/>
                  </a:schemeClr>
                </a:solidFill>
              </a:rPr>
              <a:t>характер, 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</a:rPr>
              <a:t>способности личности</a:t>
            </a:r>
            <a:endParaRPr lang="ru-RU" altLang="ru-RU" sz="1800" b="1" dirty="0">
              <a:solidFill>
                <a:srgbClr val="16161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431801" y="1052514"/>
            <a:ext cx="4201160" cy="47386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</a:rPr>
              <a:t>Характер –</a:t>
            </a:r>
            <a:r>
              <a:rPr lang="ru-RU" sz="2800" dirty="0">
                <a:solidFill>
                  <a:srgbClr val="002060"/>
                </a:solidFill>
              </a:rPr>
              <a:t>индивидуальное сочетание существенных  свойств личности, определяющих отношение человека к окружающему миру и выражающихся в его поведении и поступках </a:t>
            </a:r>
          </a:p>
          <a:p>
            <a:pPr algn="ctr">
              <a:defRPr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95502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563"/>
          </a:xfrm>
        </p:spPr>
        <p:txBody>
          <a:bodyPr/>
          <a:lstStyle/>
          <a:p>
            <a:pPr algn="l" eaLnBrk="1" hangingPunct="1"/>
            <a:r>
              <a:rPr lang="ru-RU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черты характера </a:t>
            </a:r>
            <a:endParaRPr lang="ru-RU" alt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347789"/>
            <a:ext cx="6096000" cy="45307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>
                <a:solidFill>
                  <a:srgbClr val="002060"/>
                </a:solidFill>
              </a:rPr>
              <a:t>Общие (социальные) черты характера проявляются в </a:t>
            </a:r>
            <a:r>
              <a:rPr lang="ru-RU" sz="2400" b="1" dirty="0">
                <a:solidFill>
                  <a:srgbClr val="002060"/>
                </a:solidFill>
              </a:rPr>
              <a:t>отношениях личности к: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1) общественным обязанностям и долгу, труду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2) людям,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3) предметам, вещам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4) самому себе. </a:t>
            </a:r>
            <a:endParaRPr lang="ru-RU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4340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5746751" y="265113"/>
            <a:ext cx="6286500" cy="15811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трудолюбие, добросовестность, настойчивость, </a:t>
            </a:r>
            <a:r>
              <a:rPr lang="ru-RU" sz="2400" dirty="0">
                <a:solidFill>
                  <a:srgbClr val="002060"/>
                </a:solidFill>
              </a:rPr>
              <a:t>леность, небрежность, пассивность и др.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58934" y="1944689"/>
            <a:ext cx="6286500" cy="13684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общительность, вежливость, </a:t>
            </a:r>
            <a:r>
              <a:rPr lang="ru-RU" sz="2400" dirty="0">
                <a:solidFill>
                  <a:srgbClr val="FF0000"/>
                </a:solidFill>
              </a:rPr>
              <a:t>альтруизм</a:t>
            </a:r>
            <a:r>
              <a:rPr lang="ru-RU" sz="2400" dirty="0">
                <a:solidFill>
                  <a:srgbClr val="C00000"/>
                </a:solidFill>
              </a:rPr>
              <a:t>, доброжелательность и т.п. </a:t>
            </a:r>
            <a:r>
              <a:rPr lang="ru-RU" sz="2400" dirty="0">
                <a:solidFill>
                  <a:srgbClr val="002060"/>
                </a:solidFill>
              </a:rPr>
              <a:t>замкнутость, бестактность,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эгоизм, </a:t>
            </a:r>
            <a:r>
              <a:rPr lang="ru-RU" sz="2400" dirty="0">
                <a:solidFill>
                  <a:srgbClr val="002060"/>
                </a:solidFill>
              </a:rPr>
              <a:t>скупость недоброжелательность и др. </a:t>
            </a:r>
            <a:endParaRPr lang="ru-RU" sz="2400" dirty="0"/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44451" y="5084763"/>
            <a:ext cx="12147549" cy="16621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скромность, самокритичность, чувство собственного достоинства, самодостаточность, независимость, принципиальность , </a:t>
            </a:r>
            <a:r>
              <a:rPr lang="ru-RU" sz="2400" dirty="0">
                <a:solidFill>
                  <a:srgbClr val="002060"/>
                </a:solidFill>
              </a:rPr>
              <a:t>повышенное самомнение, высокомерие и хвастовство, недооценка своих достоинств, робость в высказывании своих позиций, в отстаивании своих взглядов, беспринципность и др. </a:t>
            </a:r>
            <a:endParaRPr lang="ru-RU" sz="2400" dirty="0"/>
          </a:p>
        </p:txBody>
      </p:sp>
      <p:sp>
        <p:nvSpPr>
          <p:cNvPr id="2" name="Прямоугольник: скругленные углы 1"/>
          <p:cNvSpPr/>
          <p:nvPr/>
        </p:nvSpPr>
        <p:spPr>
          <a:xfrm>
            <a:off x="3706368" y="3438527"/>
            <a:ext cx="8053833" cy="14504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бережливость</a:t>
            </a:r>
            <a:r>
              <a:rPr lang="ru-RU" sz="2400" dirty="0">
                <a:solidFill>
                  <a:srgbClr val="002060"/>
                </a:solidFill>
              </a:rPr>
              <a:t>, </a:t>
            </a:r>
            <a:r>
              <a:rPr lang="ru-RU" sz="2400" dirty="0">
                <a:solidFill>
                  <a:srgbClr val="FF0000"/>
                </a:solidFill>
              </a:rPr>
              <a:t>бережное отношение  к предметам, аккуратность,  </a:t>
            </a:r>
            <a:r>
              <a:rPr lang="ru-RU" sz="2400" dirty="0">
                <a:solidFill>
                  <a:srgbClr val="002060"/>
                </a:solidFill>
              </a:rPr>
              <a:t>расточительство, небрежное отношение к предметам, неряшливость и др. </a:t>
            </a:r>
            <a:endParaRPr lang="ru-RU" sz="2400" dirty="0"/>
          </a:p>
          <a:p>
            <a:pPr algn="ctr">
              <a:defRPr/>
            </a:pPr>
            <a:r>
              <a:rPr lang="ru-RU" sz="2400" dirty="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86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Тема 8.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Социально-психологическая характеристика личности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трактовки личности в социальной психологии.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Социально-психологическая характеристика человека.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личности.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Общие представления о «Я-концепции» личности.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Движущие силы и факторы психического развития личности.</a:t>
            </a:r>
          </a:p>
          <a:p>
            <a:pPr marL="0" indent="0">
              <a:buNone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418652" y="1167028"/>
            <a:ext cx="2654733" cy="68328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34085129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3600"/>
              <a:t>Черты характера </a:t>
            </a:r>
          </a:p>
        </p:txBody>
      </p:sp>
      <p:pic>
        <p:nvPicPr>
          <p:cNvPr id="16387" name="Объект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06409" y="1738314"/>
            <a:ext cx="5141659" cy="3121025"/>
          </a:xfrm>
        </p:spPr>
      </p:pic>
      <p:sp>
        <p:nvSpPr>
          <p:cNvPr id="5" name="Прямоугольник: скругленные углы 4"/>
          <p:cNvSpPr/>
          <p:nvPr/>
        </p:nvSpPr>
        <p:spPr>
          <a:xfrm>
            <a:off x="8784167" y="377825"/>
            <a:ext cx="3263900" cy="12573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К. Юнг, Э. </a:t>
            </a:r>
            <a:r>
              <a:rPr lang="ru-RU" dirty="0" err="1">
                <a:solidFill>
                  <a:schemeClr val="tx1"/>
                </a:solidFill>
              </a:rPr>
              <a:t>Кречмер</a:t>
            </a:r>
            <a:r>
              <a:rPr lang="ru-RU" dirty="0">
                <a:solidFill>
                  <a:schemeClr val="tx1"/>
                </a:solidFill>
              </a:rPr>
              <a:t>, П. Б. Ганнушкин и другие.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25605" name="Прямоугольник 7"/>
          <p:cNvSpPr>
            <a:spLocks noChangeArrowheads="1"/>
          </p:cNvSpPr>
          <p:nvPr/>
        </p:nvSpPr>
        <p:spPr bwMode="auto">
          <a:xfrm>
            <a:off x="706967" y="1517651"/>
            <a:ext cx="6096000" cy="614937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2400" dirty="0"/>
              <a:t>Все черты характера можно разделить на три группы: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r>
              <a:rPr lang="ru-RU" altLang="ru-RU" sz="2400" dirty="0"/>
              <a:t>Хорошие (положительные);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r>
              <a:rPr lang="ru-RU" altLang="ru-RU" sz="2400" dirty="0"/>
              <a:t>Проблемные (отрицательные);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r>
              <a:rPr lang="ru-RU" altLang="ru-RU" sz="2400" dirty="0"/>
              <a:t>черты характера (особенности характера),  которые можно отнести и к хорошим, и к проблемным:  </a:t>
            </a:r>
          </a:p>
          <a:p>
            <a:pPr>
              <a:buNone/>
            </a:pPr>
            <a:r>
              <a:rPr lang="ru-RU" sz="2400" dirty="0"/>
              <a:t>застенчивость; молчаливость; напористость; стыдливость; мечтательность и др. </a:t>
            </a:r>
          </a:p>
          <a:p>
            <a:pPr>
              <a:buNone/>
            </a:pPr>
            <a:r>
              <a:rPr lang="ru-RU" sz="2400" dirty="0"/>
              <a:t>Для одних людей это положительные качества, для других могут оказаться отрицательными.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AutoNum type="arabicParenR"/>
              <a:defRPr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751471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3412"/>
          </a:xfrm>
        </p:spPr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ЧЕРТЫ ХАРАКТЕРА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sz="half" idx="1"/>
          </p:nvPr>
        </p:nvSpPr>
        <p:spPr>
          <a:xfrm>
            <a:off x="277284" y="1174496"/>
            <a:ext cx="11512380" cy="4857750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Эмоциональные: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экспрессивность; впечатлительность; жизнерадостность; повышенная и низкая эмоциональность; импульсивность;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импрессивность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неустойчивая эмоциональность </a:t>
            </a:r>
            <a:r>
              <a:rPr lang="ru-RU" sz="2400" dirty="0">
                <a:solidFill>
                  <a:srgbClr val="002060"/>
                </a:solidFill>
              </a:rPr>
              <a:t>и др. </a:t>
            </a:r>
            <a:endParaRPr lang="ru-RU" sz="2400" dirty="0"/>
          </a:p>
          <a:p>
            <a:pPr marL="0" indent="0">
              <a:buFont typeface="Arial" charset="0"/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Волевые: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целенаправленность; решительность; настойчивость; неуверенность; смелость; дисциплинированность; самостоятельность </a:t>
            </a:r>
            <a:r>
              <a:rPr lang="ru-RU" sz="2400" dirty="0">
                <a:solidFill>
                  <a:srgbClr val="002060"/>
                </a:solidFill>
              </a:rPr>
              <a:t>и др.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Интеллектуальные: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рассудительность; глубина и гибкость интеллекта; находчивость; склад ума (практический или теоретический); легкомысленность; сообразительность; любознательность; вдумчивость </a:t>
            </a:r>
            <a:r>
              <a:rPr lang="ru-RU" sz="2400" dirty="0">
                <a:solidFill>
                  <a:srgbClr val="002060"/>
                </a:solidFill>
              </a:rPr>
              <a:t>и др.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Моральные: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жесткость; доброта; отзывчивость; честность и др. </a:t>
            </a:r>
          </a:p>
        </p:txBody>
      </p:sp>
    </p:spTree>
    <p:extLst>
      <p:ext uri="{BB962C8B-B14F-4D97-AF65-F5344CB8AC3E}">
        <p14:creationId xmlns:p14="http://schemas.microsoft.com/office/powerpoint/2010/main" val="2265311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20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Акцентуации характера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1801" y="919162"/>
            <a:ext cx="8269817" cy="593090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ru-RU" sz="2000" dirty="0"/>
              <a:t>	</a:t>
            </a:r>
            <a:r>
              <a:rPr lang="ru-RU" sz="2400" b="1" dirty="0"/>
              <a:t>Акцентуация характера</a:t>
            </a:r>
            <a:r>
              <a:rPr lang="ru-RU" sz="2400" dirty="0"/>
              <a:t> — это крайние варианты нормы, при которых отдельные черты характера гипертрофированы и проявляются в форме «слабых мест» в психике индивида — избирательной ее уязвимости в отношении некоторых воздействий при хорошей и даже повышенной устойчивости к другим воздействиям.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ru-RU" sz="2400" dirty="0"/>
              <a:t>	Акцентуации характера могут быть явными и скрытыми (проявляются в экстремальных ситуациях); слабо и сильно выраженными. В неблагоприятных для  развитии человека ситуациях его поведении будет во многом зависеть от особенностей акцентуации.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Четыре основных типа акцентуированных личностей: возбудимый, аффективный, неустойчивый, тревожный.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ru-RU" sz="2400" dirty="0"/>
              <a:t>Более подробно типы акцентуированных личностей описаны К. </a:t>
            </a:r>
            <a:r>
              <a:rPr lang="ru-RU" sz="2400" dirty="0" err="1"/>
              <a:t>Леонгардом</a:t>
            </a:r>
            <a:r>
              <a:rPr lang="ru-RU" sz="2400" dirty="0"/>
              <a:t> и А. Е. </a:t>
            </a:r>
            <a:r>
              <a:rPr lang="ru-RU" sz="2400" dirty="0" err="1"/>
              <a:t>Личко</a:t>
            </a:r>
            <a:r>
              <a:rPr lang="ru-RU" sz="2400" dirty="0"/>
              <a:t>. </a:t>
            </a:r>
          </a:p>
        </p:txBody>
      </p:sp>
      <p:sp>
        <p:nvSpPr>
          <p:cNvPr id="19460" name="Объект 3"/>
          <p:cNvSpPr>
            <a:spLocks noGrp="1"/>
          </p:cNvSpPr>
          <p:nvPr>
            <p:ph sz="half" idx="2"/>
          </p:nvPr>
        </p:nvSpPr>
        <p:spPr>
          <a:xfrm>
            <a:off x="9072034" y="1600201"/>
            <a:ext cx="2976033" cy="4525963"/>
          </a:xfrm>
        </p:spPr>
        <p:txBody>
          <a:bodyPr>
            <a:normAutofit lnSpcReduction="10000"/>
          </a:bodyPr>
          <a:lstStyle/>
          <a:p>
            <a:endParaRPr lang="ru-RU" altLang="ru-RU"/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8879418" y="981075"/>
            <a:ext cx="3168649" cy="7191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(от лат. </a:t>
            </a:r>
            <a:r>
              <a:rPr lang="ru-RU" dirty="0" err="1"/>
              <a:t>accentus</a:t>
            </a:r>
            <a:r>
              <a:rPr lang="ru-RU" dirty="0"/>
              <a:t> — ударение, подчеркивание)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9000067" y="2101851"/>
            <a:ext cx="3119967" cy="24479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Лица с личностными акцентуациями более уязвимы, зависимы от влияния среды, более подвержены психическим травмам. 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8608484" y="5695951"/>
            <a:ext cx="3623733" cy="115411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err="1">
                <a:solidFill>
                  <a:schemeClr val="tx1"/>
                </a:solidFill>
              </a:rPr>
              <a:t>Андре́й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Евге́ньевич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Личко</a:t>
            </a:r>
            <a:r>
              <a:rPr lang="ru-RU" sz="1600" dirty="0">
                <a:solidFill>
                  <a:schemeClr val="tx1"/>
                </a:solidFill>
              </a:rPr>
              <a:t>́ (1926 -1994) — советский психиатр, профессор, доктор медицинских наук</a:t>
            </a:r>
          </a:p>
        </p:txBody>
      </p:sp>
    </p:spTree>
    <p:extLst>
      <p:ext uri="{BB962C8B-B14F-4D97-AF65-F5344CB8AC3E}">
        <p14:creationId xmlns:p14="http://schemas.microsoft.com/office/powerpoint/2010/main" val="276548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9633" y="1"/>
            <a:ext cx="10972800" cy="4492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5">
                    <a:lumMod val="10000"/>
                  </a:schemeClr>
                </a:solidFill>
              </a:rPr>
              <a:t>Воля. Волевые свойства личности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0284" y="414338"/>
            <a:ext cx="6294967" cy="6170612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chemeClr val="accent5">
                    <a:lumMod val="10000"/>
                  </a:schemeClr>
                </a:solidFill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Воля – это сознательное преодоление человеком препятствий и трудностей на пути осуществления действия. 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Препятствия могут быть внешними (достичь вершины горы и т.п.) и внутренними (собственная лень, нерешительность, робость и др.).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Воля проявляется в двух функциях – </a:t>
            </a:r>
            <a:r>
              <a:rPr lang="ru-RU" sz="1800" b="1" dirty="0">
                <a:solidFill>
                  <a:schemeClr val="accent5">
                    <a:lumMod val="10000"/>
                  </a:schemeClr>
                </a:solidFill>
              </a:rPr>
              <a:t>побудительной</a:t>
            </a: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 (активность личности по преодолению препятствий) и </a:t>
            </a:r>
            <a:r>
              <a:rPr lang="ru-RU" sz="1800" b="1" dirty="0">
                <a:solidFill>
                  <a:schemeClr val="accent5">
                    <a:lumMod val="10000"/>
                  </a:schemeClr>
                </a:solidFill>
              </a:rPr>
              <a:t>тормозящей</a:t>
            </a: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 (сдерживающей нежелательные проявления активности).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34820" name="Объект 3"/>
          <p:cNvSpPr>
            <a:spLocks noGrp="1"/>
          </p:cNvSpPr>
          <p:nvPr>
            <p:ph sz="half" idx="2"/>
          </p:nvPr>
        </p:nvSpPr>
        <p:spPr>
          <a:xfrm>
            <a:off x="6625168" y="1600201"/>
            <a:ext cx="4957233" cy="45259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altLang="ru-RU"/>
          </a:p>
          <a:p>
            <a:pPr marL="0" indent="0" eaLnBrk="1" hangingPunct="1">
              <a:buFont typeface="Wingdings" pitchFamily="2" charset="2"/>
              <a:buNone/>
            </a:pPr>
            <a:endParaRPr lang="ru-RU" altLang="ru-RU"/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7107767" y="430213"/>
            <a:ext cx="4933951" cy="4006850"/>
          </a:xfrm>
          <a:prstGeom prst="rect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solidFill>
                  <a:srgbClr val="002060"/>
                </a:solidFill>
                <a:effectLst/>
              </a:rPr>
              <a:t>Волевые свойства личности: 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целеустремленность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решительность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смелость 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настойчивость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выдержка </a:t>
            </a:r>
            <a:r>
              <a:rPr lang="ru-RU" sz="2000" dirty="0">
                <a:solidFill>
                  <a:srgbClr val="002060"/>
                </a:solidFill>
                <a:effectLst/>
              </a:rPr>
              <a:t>(самообладание)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мужество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инициативность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самостоятельность </a:t>
            </a:r>
          </a:p>
          <a:p>
            <a:pPr>
              <a:defRPr/>
            </a:pPr>
            <a:r>
              <a:rPr lang="ru-RU" sz="2000" i="1" dirty="0">
                <a:solidFill>
                  <a:srgbClr val="002060"/>
                </a:solidFill>
                <a:effectLst/>
              </a:rPr>
              <a:t>– дисциплинированность</a:t>
            </a:r>
            <a:endParaRPr lang="ru-RU" sz="2000" dirty="0"/>
          </a:p>
        </p:txBody>
      </p:sp>
      <p:pic>
        <p:nvPicPr>
          <p:cNvPr id="34822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4076700"/>
            <a:ext cx="53467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893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«Я-концепция» -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себе или «Образ Я».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91" y="1402080"/>
            <a:ext cx="11972109" cy="54559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динамическая система представлений человека о самом себе,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человеком своих качеств (физических, эмоциональных и интеллектуальных),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субъективное восприятие влияющих на данную личность внешних факторов.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гуманистической психологии развитие «Я-концепции» - это итог трех процессов: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самовосприятия (своих эмоций, чувств, ощущений, представлений и пр.),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самонаблюдения (своей внешности, своего поведения),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самоанализа (своих мыслей, поступков, отношений с другими людьми и сравнение себя с ними).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FEEEA97F-7D9C-4EEB-8B7C-46B2271BEEED}"/>
              </a:ext>
            </a:extLst>
          </p:cNvPr>
          <p:cNvSpPr/>
          <p:nvPr/>
        </p:nvSpPr>
        <p:spPr>
          <a:xfrm>
            <a:off x="134982" y="3108960"/>
            <a:ext cx="11789229" cy="16456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первых - теория У. Джеймса: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«Я» – субъектная и объектная. </a:t>
            </a:r>
          </a:p>
          <a:p>
            <a:pPr algn="ctr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личности - четыре составляющие в порядке значимости: от низшей – к высшей, от физической – к духовной: «Физическое Я», «Социальное Я», «Материальное Я», «Духовное Я».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071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328264" cy="538517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Предпосылки и уровни психического развития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642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Предпосылки психического развития – внешние и внутренние обстоятельства, от которых зависят особенности и уровень его психического развития. 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психического развития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степень и показатели психического развития человека в процессе и на различных этапах формирования его личности.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актуального развития личности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показатель, характеризующий способность человека. Он свидетельствует о том, каковы обученность, навыки и умения личности, какие ее качества развиты. 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ближайшего развития личности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показатель того, что человек не может выполнить самостоятельно, но с чем он справляется при небольшой помощи.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– всеобщий принцип объяснения природы и общества, включающий в себя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необратимого, направленного, закономерного изменения, характерного для состава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структуры состояния субъекта.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271F5B4-6B6E-474B-8B74-F80020C603F8}"/>
              </a:ext>
            </a:extLst>
          </p:cNvPr>
          <p:cNvSpPr/>
          <p:nvPr/>
        </p:nvSpPr>
        <p:spPr>
          <a:xfrm>
            <a:off x="9546845" y="4947103"/>
            <a:ext cx="2191705" cy="9361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Выготский Л.С., советский психолог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57424DA-8296-419F-9C1A-2D44EFADAA75}"/>
              </a:ext>
            </a:extLst>
          </p:cNvPr>
          <p:cNvSpPr/>
          <p:nvPr/>
        </p:nvSpPr>
        <p:spPr>
          <a:xfrm>
            <a:off x="5159828" y="1442159"/>
            <a:ext cx="4528458" cy="1798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предпосылки: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и желание совершенствоваться,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и цели, которыми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руководствуется человек в интересах своего развития как личности.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FD893B2-1FD7-4117-BD0D-B6A629540310}"/>
              </a:ext>
            </a:extLst>
          </p:cNvPr>
          <p:cNvSpPr/>
          <p:nvPr/>
        </p:nvSpPr>
        <p:spPr>
          <a:xfrm>
            <a:off x="1164772" y="1919720"/>
            <a:ext cx="3614056" cy="8438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предпосылки: качество и особенности воспитания человека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" name="Соединитель: уступ 7">
            <a:extLst>
              <a:ext uri="{FF2B5EF4-FFF2-40B4-BE49-F238E27FC236}">
                <a16:creationId xmlns:a16="http://schemas.microsoft.com/office/drawing/2014/main" id="{DE1D4008-73E4-4954-AF9E-4428143FACBD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0136511" y="4664530"/>
            <a:ext cx="1102990" cy="90616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0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82" y="214519"/>
            <a:ext cx="10887635" cy="51700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Движущие силы и факторы психического развития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212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Движущие силы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развития это: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противоречия между потребностями личности и внешними обстоятельствами;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противоречия между ее возросшими физическими способностями, духовными запросами и старыми формами деятельности;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противоречия между новыми требованиями деятельности и несформированными умениями и навыками.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развития личности: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внешние (окружающая среда и общество, в которых развивается человек),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внутренние (биогенетические и физиологические особенности человека и его психики).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296" y="2621280"/>
            <a:ext cx="2499360" cy="203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47954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Тема 8.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Социально-психологическая характеристика личности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трактовки личности в социальной психологии.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Социально-психологическая характеристика человека.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личности.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Общие представления о «Я-концепции» личности.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Движущие силы и факторы психического развития личности.</a:t>
            </a:r>
          </a:p>
          <a:p>
            <a:pPr marL="0" indent="0">
              <a:buNone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418652" y="1167028"/>
            <a:ext cx="2654733" cy="68328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100281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25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Социальная психология : учебное пособие / А. Н. Сухов, М. Г. </a:t>
            </a:r>
            <a:r>
              <a:rPr lang="ru-RU" dirty="0" err="1"/>
              <a:t>Гераськина</a:t>
            </a:r>
            <a:r>
              <a:rPr lang="ru-RU" dirty="0"/>
              <a:t>, А. М. </a:t>
            </a:r>
            <a:r>
              <a:rPr lang="ru-RU" dirty="0" err="1"/>
              <a:t>Лафуткин</a:t>
            </a:r>
            <a:r>
              <a:rPr lang="ru-RU" dirty="0"/>
              <a:t>, А. В. </a:t>
            </a:r>
            <a:r>
              <a:rPr lang="ru-RU" dirty="0" err="1"/>
              <a:t>Чечкова</a:t>
            </a:r>
            <a:r>
              <a:rPr lang="ru-RU" dirty="0"/>
              <a:t> ; под ред. А. Н. Сухова. – 7-е изд., </a:t>
            </a:r>
            <a:r>
              <a:rPr lang="ru-RU" dirty="0" err="1"/>
              <a:t>перераб</a:t>
            </a:r>
            <a:r>
              <a:rPr lang="ru-RU" dirty="0"/>
              <a:t>. и доп. – Москва : </a:t>
            </a:r>
            <a:r>
              <a:rPr lang="ru-RU" dirty="0" err="1"/>
              <a:t>Юнити</a:t>
            </a:r>
            <a:r>
              <a:rPr lang="ru-RU" dirty="0"/>
              <a:t>-Дана, 2017. – 616 с. – Режим доступа: URL: https://biblioclub.ru (дата обращения: 28.03.2023).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Неврюев</a:t>
            </a:r>
            <a:r>
              <a:rPr lang="ru-RU" dirty="0"/>
              <a:t>, А. Н. Социальная психология : учебное пособие для бакалавриата / А. Н. </a:t>
            </a:r>
            <a:r>
              <a:rPr lang="ru-RU" dirty="0" err="1"/>
              <a:t>Неврюев</a:t>
            </a:r>
            <a:r>
              <a:rPr lang="ru-RU" dirty="0"/>
              <a:t>, Н. П. Дедов, Ж. В. </a:t>
            </a:r>
            <a:r>
              <a:rPr lang="ru-RU" dirty="0" err="1"/>
              <a:t>Коробанова</a:t>
            </a:r>
            <a:r>
              <a:rPr lang="ru-RU" dirty="0"/>
              <a:t> ; под ред. Ж. В. </a:t>
            </a:r>
            <a:r>
              <a:rPr lang="ru-RU" dirty="0" err="1"/>
              <a:t>Коробановой</a:t>
            </a:r>
            <a:r>
              <a:rPr lang="ru-RU" dirty="0"/>
              <a:t>. – Москва : Прометей, 2020. – С. 51-72. – Режим доступа: URL: https://biblioclub.ru дата обращения: 28.03.2023</a:t>
            </a:r>
            <a:r>
              <a:rPr lang="ru-RU"/>
              <a:t>).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0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8091364" cy="6032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/>
              <a:t>Особенности трактовки личности в социальной психологии </a:t>
            </a:r>
          </a:p>
          <a:p>
            <a:pPr marL="0" indent="0">
              <a:buNone/>
            </a:pPr>
            <a:r>
              <a:rPr lang="ru-RU" sz="2400" b="1" dirty="0"/>
              <a:t>Личность</a:t>
            </a:r>
            <a:r>
              <a:rPr lang="ru-RU" sz="2400" dirty="0"/>
              <a:t> – это конкретный человек, являющийся представителем определенного государства, общества и группы (социальной, этнической, религиозной, политической, половозрастной и т.д.), </a:t>
            </a:r>
            <a:r>
              <a:rPr lang="ru-RU" sz="2400" b="1" dirty="0"/>
              <a:t>осознающий свое отношение к окружающим его людям </a:t>
            </a:r>
            <a:r>
              <a:rPr lang="ru-RU" sz="2400" dirty="0"/>
              <a:t>и социальной </a:t>
            </a:r>
            <a:r>
              <a:rPr lang="ru-RU" sz="2400" b="1" dirty="0"/>
              <a:t>действительности</a:t>
            </a:r>
            <a:r>
              <a:rPr lang="ru-RU" sz="2400" dirty="0"/>
              <a:t>, включенный во все отношения последней, занимающийся своеобразным видом деятельности и наделенный </a:t>
            </a:r>
            <a:r>
              <a:rPr lang="ru-RU" sz="2400" b="1" dirty="0"/>
              <a:t>специфическими индивидуальными и социально-психологическими особенностями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b="1" dirty="0"/>
              <a:t>Личность </a:t>
            </a:r>
            <a:r>
              <a:rPr lang="ru-RU" sz="2400" dirty="0"/>
              <a:t>– это сознательный и активный человек, имеющий возможность выбирать тот или иной образ жизни. Все зависит от личностных и психологических качеств человека, их необходимо правильно понимать и учитывать.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10650235" y="188914"/>
            <a:ext cx="1291486" cy="722816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УМК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8601113" y="1755648"/>
            <a:ext cx="3340608" cy="381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defRPr/>
            </a:pPr>
            <a:r>
              <a:rPr lang="ru-RU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</a:t>
            </a:r>
            <a:r>
              <a:rPr lang="ru-RU" sz="2400" dirty="0">
                <a:solidFill>
                  <a:schemeClr val="tx1"/>
                </a:solidFill>
              </a:rPr>
              <a:t>ичность </a:t>
            </a:r>
            <a:r>
              <a:rPr lang="ru-RU" altLang="ru-RU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человек как общественное существо, сформировавшееся в определенной системе социальных  отношений </a:t>
            </a:r>
          </a:p>
        </p:txBody>
      </p:sp>
    </p:spTree>
    <p:extLst>
      <p:ext uri="{BB962C8B-B14F-4D97-AF65-F5344CB8AC3E}">
        <p14:creationId xmlns:p14="http://schemas.microsoft.com/office/powerpoint/2010/main" val="201846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/>
              <a:t>Особенности трактовки личности в социальной психологии </a:t>
            </a:r>
          </a:p>
          <a:p>
            <a:pPr marL="0" indent="0">
              <a:buNone/>
            </a:pPr>
            <a:r>
              <a:rPr lang="ru-RU" sz="2400" dirty="0"/>
              <a:t>На психологию личности влияют:</a:t>
            </a:r>
          </a:p>
          <a:p>
            <a:pPr marL="0" indent="0">
              <a:buNone/>
            </a:pPr>
            <a:r>
              <a:rPr lang="ru-RU" sz="2400" dirty="0"/>
              <a:t>* природно-географическая среда; </a:t>
            </a:r>
          </a:p>
          <a:p>
            <a:pPr marL="0" indent="0">
              <a:buNone/>
            </a:pPr>
            <a:r>
              <a:rPr lang="ru-RU" sz="2400" dirty="0"/>
              <a:t>* общество, включая систему общественных отношений, идеологию как совокупность идей и идеалов, характерных для общества; </a:t>
            </a:r>
          </a:p>
          <a:p>
            <a:pPr marL="0" indent="0">
              <a:buNone/>
            </a:pPr>
            <a:r>
              <a:rPr lang="ru-RU" sz="2400" dirty="0"/>
              <a:t>* отношения людей в социальной группе, в которую она входит:</a:t>
            </a:r>
          </a:p>
          <a:p>
            <a:pPr marL="0" indent="0">
              <a:buNone/>
            </a:pPr>
            <a:r>
              <a:rPr lang="ru-RU" sz="2400" dirty="0"/>
              <a:t>	взаимовлияние личностей, формирование общности во взглядах, социальных установок, отношения к обществу, труду, людям, себе;</a:t>
            </a:r>
          </a:p>
          <a:p>
            <a:pPr marL="0" indent="0">
              <a:buNone/>
            </a:pPr>
            <a:r>
              <a:rPr lang="ru-RU" sz="2400" dirty="0"/>
              <a:t>	в группе личность играет определенные роли, имеет определенный авторитет.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10650235" y="188914"/>
            <a:ext cx="1291486" cy="722816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УМК</a:t>
            </a:r>
          </a:p>
        </p:txBody>
      </p:sp>
    </p:spTree>
    <p:extLst>
      <p:ext uri="{BB962C8B-B14F-4D97-AF65-F5344CB8AC3E}">
        <p14:creationId xmlns:p14="http://schemas.microsoft.com/office/powerpoint/2010/main" val="14038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B298-B5BA-4903-A59F-36CF3EDA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095"/>
            <a:ext cx="8949487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характеристика человека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4103D-4089-46D9-BB1A-83635CCE8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характеристика личности - описание всего комплекса присущих ей характерных особенностей.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сторона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отражает специфику функционирования ее психических процессов, свойств, состояний.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Мировоззренческая сторона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отражает общественно значимые ее качества и особенности, позволяющие занимать определенное место в обществе.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сторона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 основные качества и характеристики, позволяющие ей играть определенные роли в обществе, занимать определенное положение среди других людей.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04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B298-B5BA-4903-A59F-36CF3EDA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334"/>
            <a:ext cx="11961628" cy="62370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характеристика человека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4103D-4089-46D9-BB1A-83635CCE8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72" y="762369"/>
            <a:ext cx="571804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Американский психолог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Кеттел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три аспекта личности: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интересы;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способности;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темперамент. </a:t>
            </a:r>
          </a:p>
          <a:p>
            <a:pPr marL="0" indent="0">
              <a:buNone/>
            </a:pP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Л. Рубинштейн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направленность (установки, интересы, потребности);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способности;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темперамент и характер.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120" y="743712"/>
            <a:ext cx="6169152" cy="5498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9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97958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45" y="1481380"/>
            <a:ext cx="7446443" cy="51560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К. Платонов: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– исключительно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обусловленная структура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(направленность, отношения, мировоззрение, моральные качества);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(знания, умения, навыки, привычки);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особенности психических процессов и функций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понимаемых как формы отражения (эмоции, чувства, ощущения, восприятие, мышление, воля, память, воображение);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 обусловленная подструктура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(темперамент, пол и другие биологически обусловленные особенности).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EBEC445-A36F-4A62-9CFE-80C802990D9C}"/>
              </a:ext>
            </a:extLst>
          </p:cNvPr>
          <p:cNvSpPr/>
          <p:nvPr/>
        </p:nvSpPr>
        <p:spPr>
          <a:xfrm>
            <a:off x="8626736" y="89853"/>
            <a:ext cx="2727064" cy="1254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Л. Рубинштейн, </a:t>
            </a:r>
          </a:p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К. Платонов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149F452-66E0-4450-8A58-CDADB5F46910}"/>
              </a:ext>
            </a:extLst>
          </p:cNvPr>
          <p:cNvSpPr/>
          <p:nvPr/>
        </p:nvSpPr>
        <p:spPr>
          <a:xfrm>
            <a:off x="8948032" y="5246863"/>
            <a:ext cx="2775472" cy="4303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+ компетентность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93244" y="1597152"/>
            <a:ext cx="4194048" cy="2304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Л. Рубинштейн: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направленность (установки, интересы, потребности);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способности;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темперамент и характер.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827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F0A68-2FD4-4E3C-8C6B-4A814F99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97958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Социально-психологическая 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личности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D496F-A410-4823-AB06-04433F6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45" y="1481380"/>
            <a:ext cx="7982891" cy="5156088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ментальность и архетип, ценностно-смысловая сфера, мотивационная сфера (направленность, жизненные цели и планы, жизненный путь), когнитивные характеристики (картины мира);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Я-характеристики (Я-концепция, Я-образ,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самоотношение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самооценка);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локус контроля;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социально-психологическая компетентность личности;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статусноролевые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личности;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эмоциональные психические состояния и социальные чувства личности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EBEC445-A36F-4A62-9CFE-80C802990D9C}"/>
              </a:ext>
            </a:extLst>
          </p:cNvPr>
          <p:cNvSpPr/>
          <p:nvPr/>
        </p:nvSpPr>
        <p:spPr>
          <a:xfrm>
            <a:off x="6017648" y="89853"/>
            <a:ext cx="2727064" cy="1254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А. Н. Сухов, М. Г. </a:t>
            </a:r>
            <a:r>
              <a:rPr lang="ru-RU" sz="2000" dirty="0" err="1">
                <a:solidFill>
                  <a:schemeClr val="tx1"/>
                </a:solidFill>
              </a:rPr>
              <a:t>Гераськина</a:t>
            </a:r>
            <a:r>
              <a:rPr lang="ru-RU" sz="2000" dirty="0">
                <a:solidFill>
                  <a:schemeClr val="tx1"/>
                </a:solidFill>
              </a:rPr>
              <a:t>, А. М. </a:t>
            </a:r>
            <a:r>
              <a:rPr lang="ru-RU" sz="2000" dirty="0" err="1">
                <a:solidFill>
                  <a:schemeClr val="tx1"/>
                </a:solidFill>
              </a:rPr>
              <a:t>Лафуткин</a:t>
            </a:r>
            <a:r>
              <a:rPr lang="ru-RU" sz="2000" dirty="0">
                <a:solidFill>
                  <a:schemeClr val="tx1"/>
                </a:solidFill>
              </a:rPr>
              <a:t>, А. В. </a:t>
            </a:r>
            <a:r>
              <a:rPr lang="ru-RU" sz="2000" dirty="0" err="1">
                <a:solidFill>
                  <a:schemeClr val="tx1"/>
                </a:solidFill>
              </a:rPr>
              <a:t>Чечкова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011B448-4757-407D-AB31-A7D24AC6FAAE}"/>
              </a:ext>
            </a:extLst>
          </p:cNvPr>
          <p:cNvSpPr/>
          <p:nvPr/>
        </p:nvSpPr>
        <p:spPr>
          <a:xfrm>
            <a:off x="8432562" y="89853"/>
            <a:ext cx="3625327" cy="1388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локус контроля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свойство личности приписывать свои успехи/неудачи внутренним или внешним факторам 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2" y="3214053"/>
            <a:ext cx="3828288" cy="3461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2" y="1478224"/>
            <a:ext cx="3742942" cy="1735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891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</TotalTime>
  <Words>1935</Words>
  <Application>Microsoft Office PowerPoint</Application>
  <PresentationFormat>Широкоэкранный</PresentationFormat>
  <Paragraphs>276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Calibri</vt:lpstr>
      <vt:lpstr>Calibri Light</vt:lpstr>
      <vt:lpstr>Raleway</vt:lpstr>
      <vt:lpstr>Roboto</vt:lpstr>
      <vt:lpstr>Segoe UI</vt:lpstr>
      <vt:lpstr>Times New Roman</vt:lpstr>
      <vt:lpstr>Verdana</vt:lpstr>
      <vt:lpstr>Wingdings</vt:lpstr>
      <vt:lpstr>Тема Office</vt:lpstr>
      <vt:lpstr>Социальная и возрастная психология  Раздел. 1  Социальная психология </vt:lpstr>
      <vt:lpstr>        </vt:lpstr>
      <vt:lpstr>Литература:</vt:lpstr>
      <vt:lpstr>        </vt:lpstr>
      <vt:lpstr>        </vt:lpstr>
      <vt:lpstr>Социально-психологическая характеристика человека</vt:lpstr>
      <vt:lpstr>Социально-психологическая характеристика человека</vt:lpstr>
      <vt:lpstr>Социально-психологическая   структура личности</vt:lpstr>
      <vt:lpstr>Социально-психологическая   структура личности</vt:lpstr>
      <vt:lpstr>Социально-психологическая   структура личности</vt:lpstr>
      <vt:lpstr>Основные параметры статической структуры личности</vt:lpstr>
      <vt:lpstr>Основные параметры динамической структуры личности</vt:lpstr>
      <vt:lpstr>Презентация PowerPoint</vt:lpstr>
      <vt:lpstr>Типы  темпераментов:  </vt:lpstr>
      <vt:lpstr>!!!!</vt:lpstr>
      <vt:lpstr>Социально-психологическая характеристика человека</vt:lpstr>
      <vt:lpstr>Презентация PowerPoint</vt:lpstr>
      <vt:lpstr>психические свойства   </vt:lpstr>
      <vt:lpstr>черты характера </vt:lpstr>
      <vt:lpstr>Черты характера </vt:lpstr>
      <vt:lpstr>ЧЕРТЫ ХАРАКТЕРА</vt:lpstr>
      <vt:lpstr>Акцентуации характера </vt:lpstr>
      <vt:lpstr>Воля. Волевые свойства личности</vt:lpstr>
      <vt:lpstr>«Я-концепция» - представление о себе или «Образ Я». </vt:lpstr>
      <vt:lpstr>Предпосылки и уровни психического развития личности</vt:lpstr>
      <vt:lpstr>Движущие силы и факторы психического развития личности</vt:lpstr>
      <vt:lpstr>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Кузьминич</dc:creator>
  <cp:lastModifiedBy>Татьяна Кузьминич</cp:lastModifiedBy>
  <cp:revision>225</cp:revision>
  <cp:lastPrinted>2024-11-27T19:31:41Z</cp:lastPrinted>
  <dcterms:created xsi:type="dcterms:W3CDTF">2023-02-07T09:32:44Z</dcterms:created>
  <dcterms:modified xsi:type="dcterms:W3CDTF">2024-12-22T21:20:26Z</dcterms:modified>
</cp:coreProperties>
</file>