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47" r:id="rId3"/>
    <p:sldId id="448" r:id="rId4"/>
    <p:sldId id="472" r:id="rId5"/>
    <p:sldId id="473" r:id="rId6"/>
    <p:sldId id="479" r:id="rId7"/>
    <p:sldId id="443" r:id="rId8"/>
    <p:sldId id="474" r:id="rId9"/>
    <p:sldId id="475" r:id="rId10"/>
    <p:sldId id="476" r:id="rId11"/>
    <p:sldId id="441" r:id="rId12"/>
    <p:sldId id="477" r:id="rId13"/>
    <p:sldId id="442" r:id="rId14"/>
    <p:sldId id="450" r:id="rId15"/>
    <p:sldId id="451" r:id="rId16"/>
    <p:sldId id="452" r:id="rId17"/>
    <p:sldId id="455" r:id="rId18"/>
    <p:sldId id="459" r:id="rId19"/>
    <p:sldId id="480" r:id="rId20"/>
  </p:sldIdLst>
  <p:sldSz cx="12192000" cy="6858000"/>
  <p:notesSz cx="9882188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407" autoAdjust="0"/>
  </p:normalViewPr>
  <p:slideViewPr>
    <p:cSldViewPr snapToGrid="0">
      <p:cViewPr varScale="1">
        <p:scale>
          <a:sx n="90" d="100"/>
          <a:sy n="90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82281" cy="339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7620" y="0"/>
            <a:ext cx="4282281" cy="339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D4011-9D32-4482-BEB5-65C3EB3844C4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844550"/>
            <a:ext cx="4059238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8220" y="3253810"/>
            <a:ext cx="790575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7620" y="6421932"/>
            <a:ext cx="4282281" cy="339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9464-0DD3-4926-A6AE-F02BC4914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2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8BFB9E0E-8B57-49E4-A3EF-4574EC717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E06A1F6A-76DC-4D1E-A092-E42154F48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A593B7A3-995A-43FD-A21C-1E071B7D2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43E8C97-0CC4-4681-8AC4-1FFE159C537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3065-E4AA-4AFC-A415-690C2A972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A7CAFC-A883-4155-BB79-10732FF20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E09AF-F83D-4EA7-9BA7-703AE3E9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E61F0-BE24-4784-A3EE-1277065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7936B-B7B2-4438-8C1C-8AC29E2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0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0FFDB-D9AC-4877-8669-A0EF634C1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40F123-2ECA-4D7E-8117-F444A69AE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A8F0E-B41A-4ED2-ABEA-412B9F0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451CC-F726-49F9-86C5-23ABF3E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655D0-4324-4820-ADCF-422FB321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3356D1-A843-4740-8A1E-4C377B9A6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FE729-8C94-4BAC-AD9B-3E3E70DF0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E73E7-26AF-4E85-859B-79425F66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49787-AE6B-4A53-AFE8-CF962EAF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28E7E-9394-40D4-8F89-5AC32EA2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1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D7A52-3D7F-49DC-AB08-4976188A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5B299-400A-43E5-90F1-ADDF601ED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F99EE-B4ED-4353-9F6A-13D8B23E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6F3149-5911-4524-BD37-D829D086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B96265-C313-4600-BAFF-7D0D9DA5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0837-390A-4F67-92C8-34E3EEF7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5CA79C-49CB-4706-BAD8-A0D127D0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85952-E04C-4216-B2C2-998B0D39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B545A-E607-4B98-80B7-7605A80F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D9BE7-EE49-43ED-9114-2E765806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18A4-2DA3-4BF5-92FE-75AFB195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C71A1-033C-4C20-B34C-BA2995BBA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CDFB07-E655-42D8-90A5-085DA5DC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75B5A-78A3-4475-A602-2C73CE55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A98453-21C8-4356-B250-C50DECB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DC1C4A-9B49-4D10-BD70-64634AE9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2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C0B92-CCB2-4216-BEAC-18FB8E60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02FA74-05DB-4F69-B9AA-18E14B58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FE505-5792-4BC7-AAA7-B12EDCA1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4962AA-2BFA-4289-AEF2-C3A1CE8E4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7D5495-655F-4786-92A1-1FB86482A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F38629-8353-4345-9773-7B9AB823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813F78-2BA1-4B7A-92B9-BAB289C3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8DCCA9-77DD-4699-B510-94989953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0571E-FF97-4507-86A3-5BA95837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FB4F82-3B78-46D5-937E-CFF8D6A5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AD1A50-99EB-4890-8439-F654F715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D9EFEE-1219-4007-998B-A1284B92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9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896A96-CCAA-40F1-8CAA-8CD32A5A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2002D-F6F1-489F-AE24-D2CF2E13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4082-B3F0-4C8E-8288-FA64154C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FC527-7864-4832-BB98-D80C2160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17D878-401C-4DEC-8AC5-0A07FD04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4E2E5-0A05-4AA9-BD46-5ADACA396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CCEEA1-5B89-4EF9-9773-1A37BD07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B0351-E952-4616-B7A0-4117C268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9C34D0-21D9-4627-A2D7-44B1C6D4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3C52F-96B2-4562-B243-90210DE8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C01B07-C535-4645-BB00-E8A4AC20D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E3238A-C20B-42C3-BD3A-326F20B9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3AE422-BBE9-44C1-BD06-D6FB60A3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E76E5-28DB-4FD6-8EF1-09ADB846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E61CA-E97C-405D-8DD4-0C8E05D0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D4DEE-03B3-45F1-9813-3E4AFBFB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75DDF-6E44-48B9-92AF-1885C5135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E62FD-C423-48CF-9A5F-BE27FDF17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8304-E874-4B26-9863-246EB61671E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E112A-3802-49B8-A499-DD18916FF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0D70AE-40CC-4E1C-88E9-A16E5F6EC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02F88-651F-410A-A249-B82946323F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2FAB7409-1546-4DE0-849D-4792319DE4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3769" y="2235200"/>
            <a:ext cx="9144000" cy="2387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800" b="1" dirty="0"/>
              <a:t>Социальная и возрастная п</a:t>
            </a:r>
            <a:r>
              <a:rPr lang="be-BY" sz="4800" b="1" dirty="0"/>
              <a:t>сихология</a:t>
            </a:r>
            <a:br>
              <a:rPr lang="be-BY" sz="4800" b="1" dirty="0"/>
            </a:br>
            <a:br>
              <a:rPr lang="be-BY" sz="4800" b="1" dirty="0"/>
            </a:br>
            <a:r>
              <a:rPr lang="be-BY" sz="4400" b="1" dirty="0"/>
              <a:t>Раздел. 1  </a:t>
            </a:r>
            <a:r>
              <a:rPr lang="ru-RU" sz="4400" b="1" dirty="0"/>
              <a:t>Социальная п</a:t>
            </a:r>
            <a:r>
              <a:rPr lang="be-BY" sz="4400" b="1" dirty="0"/>
              <a:t>сихология</a:t>
            </a:r>
            <a:endParaRPr lang="ru-RU" altLang="ru-RU" sz="3600" b="1" dirty="0">
              <a:latin typeface="Raleway" pitchFamily="34" charset="-52"/>
              <a:cs typeface="Segoe UI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27F4AD36-80F8-4584-A4A7-F6DEEE774B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51313" y="5105400"/>
            <a:ext cx="64008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800" b="1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Кузьминич  </a:t>
            </a:r>
            <a:r>
              <a:rPr lang="ru-RU" altLang="ru-RU" sz="2800" dirty="0">
                <a:solidFill>
                  <a:srgbClr val="29403F"/>
                </a:solidFill>
                <a:latin typeface="Roboto" panose="020B0604020202020204" charset="0"/>
                <a:cs typeface="Roboto" panose="020B0604020202020204" charset="0"/>
              </a:rPr>
              <a:t>Татьяна Васильевна,</a:t>
            </a:r>
          </a:p>
          <a:p>
            <a:pPr eaLnBrk="1" hangingPunct="1">
              <a:defRPr/>
            </a:pPr>
            <a:endParaRPr lang="ru-RU" altLang="ru-RU" sz="28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E21181E-47CF-4373-B2E4-21BB68424EB6}"/>
              </a:ext>
            </a:extLst>
          </p:cNvPr>
          <p:cNvSpPr/>
          <p:nvPr/>
        </p:nvSpPr>
        <p:spPr>
          <a:xfrm>
            <a:off x="330200" y="50800"/>
            <a:ext cx="1193800" cy="107156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e-BY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</a:t>
            </a:r>
            <a:r>
              <a:rPr lang="en-US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</a:t>
            </a:r>
            <a:r>
              <a:rPr lang="ru-RU" altLang="ru-RU" sz="20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D79E3-DCB9-4C4B-BCEE-E88B7C1C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7489"/>
            <a:ext cx="10381129" cy="1095376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Факторы, влияющие на  степень выраженности конформизма членов группы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35C5E-A064-4F6C-81F1-4228B75EF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911" y="1773239"/>
            <a:ext cx="5889139" cy="4530725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/>
              <a:t>Пол индивида </a:t>
            </a:r>
            <a:endParaRPr lang="ru-RU" sz="2400" dirty="0"/>
          </a:p>
          <a:p>
            <a:pPr marL="0" indent="0">
              <a:buNone/>
              <a:defRPr/>
            </a:pPr>
            <a:endParaRPr lang="ru-RU" sz="2400" b="1" dirty="0"/>
          </a:p>
          <a:p>
            <a:pPr marL="0" indent="0">
              <a:buNone/>
              <a:defRPr/>
            </a:pPr>
            <a:r>
              <a:rPr lang="ru-RU" sz="2400" b="1" dirty="0"/>
              <a:t>Возраст </a:t>
            </a:r>
          </a:p>
          <a:p>
            <a:pPr marL="0" indent="0">
              <a:buNone/>
              <a:defRPr/>
            </a:pPr>
            <a:r>
              <a:rPr lang="ru-RU" sz="2400" dirty="0"/>
              <a:t>(конформное поведение наиболее проявляется в молодом и старческом возрасте)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/>
              <a:t>Социальный статус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/>
              <a:t>Психическое и физическое состояние</a:t>
            </a:r>
          </a:p>
        </p:txBody>
      </p:sp>
      <p:sp>
        <p:nvSpPr>
          <p:cNvPr id="22532" name="Прямоугольник 4">
            <a:extLst>
              <a:ext uri="{FF2B5EF4-FFF2-40B4-BE49-F238E27FC236}">
                <a16:creationId xmlns:a16="http://schemas.microsoft.com/office/drawing/2014/main" id="{FAC465DA-50EA-429A-9D07-A62A3EC1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1639581"/>
            <a:ext cx="4124548" cy="8309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sz="2400" dirty="0"/>
              <a:t>женщины или мужчины более конформны? 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8D95066-4317-49AC-87EC-9B8D89F90B68}"/>
              </a:ext>
            </a:extLst>
          </p:cNvPr>
          <p:cNvSpPr/>
          <p:nvPr/>
        </p:nvSpPr>
        <p:spPr>
          <a:xfrm>
            <a:off x="3399416" y="1773238"/>
            <a:ext cx="2983922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D77FC9D3-CDDA-42CC-99AD-A58A8FC361A6}"/>
              </a:ext>
            </a:extLst>
          </p:cNvPr>
          <p:cNvSpPr/>
          <p:nvPr/>
        </p:nvSpPr>
        <p:spPr>
          <a:xfrm>
            <a:off x="5518151" y="3222627"/>
            <a:ext cx="1657350" cy="43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217A8-F79B-4851-BE98-81D0A86E64AD}"/>
              </a:ext>
            </a:extLst>
          </p:cNvPr>
          <p:cNvSpPr/>
          <p:nvPr/>
        </p:nvSpPr>
        <p:spPr>
          <a:xfrm>
            <a:off x="7175501" y="3116263"/>
            <a:ext cx="2454275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С чем это связано?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9F8706-3EDC-43D1-839D-2D0C42927462}"/>
              </a:ext>
            </a:extLst>
          </p:cNvPr>
          <p:cNvSpPr/>
          <p:nvPr/>
        </p:nvSpPr>
        <p:spPr>
          <a:xfrm>
            <a:off x="7022018" y="4572307"/>
            <a:ext cx="2454275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Как проявляется конформность?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103795-54A6-4A6D-A4AD-4CA3B3C75A9C}"/>
              </a:ext>
            </a:extLst>
          </p:cNvPr>
          <p:cNvSpPr/>
          <p:nvPr/>
        </p:nvSpPr>
        <p:spPr>
          <a:xfrm>
            <a:off x="7032625" y="5657851"/>
            <a:ext cx="3907902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Влияет на конформное поведение?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93F30-D9C9-486F-A280-579A6884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Руководство и лидерство в малых группах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858E0-660D-4203-B7F4-FC4166F07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121" y="967563"/>
            <a:ext cx="929462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A2710C-16D8-4199-A53D-3DED418D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3233" y="2846350"/>
            <a:ext cx="5181600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B7286E-16B0-40EC-B6A2-14399AD79737}"/>
              </a:ext>
            </a:extLst>
          </p:cNvPr>
          <p:cNvSpPr/>
          <p:nvPr/>
        </p:nvSpPr>
        <p:spPr>
          <a:xfrm>
            <a:off x="9937454" y="1463071"/>
            <a:ext cx="2190307" cy="3106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=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Лидер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Лидер – не обязательно руководитель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– может не быть лидером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7C4415A-E8C0-4A00-9690-4861E77B510A}"/>
              </a:ext>
            </a:extLst>
          </p:cNvPr>
          <p:cNvSpPr/>
          <p:nvPr/>
        </p:nvSpPr>
        <p:spPr>
          <a:xfrm>
            <a:off x="4240619" y="967563"/>
            <a:ext cx="5454501" cy="41988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Л</a:t>
            </a:r>
            <a:r>
              <a:rPr lang="ru-RU" sz="2000" b="1" i="1" dirty="0">
                <a:solidFill>
                  <a:srgbClr val="002060"/>
                </a:solidFill>
              </a:rPr>
              <a:t>идерство </a:t>
            </a:r>
            <a:r>
              <a:rPr lang="ru-RU" sz="2000" i="1" dirty="0">
                <a:solidFill>
                  <a:srgbClr val="002060"/>
                </a:solidFill>
              </a:rPr>
              <a:t>- процесс </a:t>
            </a:r>
            <a:r>
              <a:rPr lang="ru-RU" sz="2000" b="1" i="1" dirty="0">
                <a:solidFill>
                  <a:srgbClr val="002060"/>
                </a:solidFill>
              </a:rPr>
              <a:t>психологического влияния</a:t>
            </a:r>
            <a:r>
              <a:rPr lang="ru-RU" sz="2000" i="1" dirty="0">
                <a:solidFill>
                  <a:srgbClr val="002060"/>
                </a:solidFill>
              </a:rPr>
              <a:t> одного человека на других при их совместной жизнедеятельности на основе восприятия, подражания, внушения, понимания друг друга. </a:t>
            </a:r>
          </a:p>
          <a:p>
            <a:pPr algn="ctr"/>
            <a:endParaRPr lang="ru-RU" sz="2000" i="1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Это </a:t>
            </a:r>
            <a:r>
              <a:rPr lang="ru-RU" sz="2000" b="1" dirty="0">
                <a:solidFill>
                  <a:srgbClr val="002060"/>
                </a:solidFill>
              </a:rPr>
              <a:t>психологическая</a:t>
            </a:r>
            <a:r>
              <a:rPr lang="ru-RU" sz="2000" dirty="0">
                <a:solidFill>
                  <a:srgbClr val="002060"/>
                </a:solidFill>
              </a:rPr>
              <a:t> характеристика поведения определенных членов группы.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Лидерство основано на принципах </a:t>
            </a:r>
            <a:r>
              <a:rPr lang="ru-RU" sz="2000" b="1" dirty="0">
                <a:solidFill>
                  <a:srgbClr val="002060"/>
                </a:solidFill>
              </a:rPr>
              <a:t>свободного общения, взаимопонимания и добровольности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686AE1C-9288-4CF7-A76A-912BE27E8232}"/>
              </a:ext>
            </a:extLst>
          </p:cNvPr>
          <p:cNvSpPr/>
          <p:nvPr/>
        </p:nvSpPr>
        <p:spPr>
          <a:xfrm>
            <a:off x="1" y="1463071"/>
            <a:ext cx="4240618" cy="5394929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Руководство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правовое воздействие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руководителя на основе власти, данной ему государством, общественной  структурой. </a:t>
            </a:r>
          </a:p>
          <a:p>
            <a:pPr algn="ctr"/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социальная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характеристика отношений в группе, организации, реализации ролей управления и подчинения. 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Руководство основано на принципах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отношений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социального контроля и применения дисциплинарной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89316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C9ABC-FD2B-4237-A220-DA2EB740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56" y="277814"/>
            <a:ext cx="9920344" cy="6302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Лидерство в малых группах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6E5F6-BED0-4C1B-B44C-AF10D1356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456" y="1163638"/>
            <a:ext cx="5729344" cy="44259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b="1" dirty="0"/>
              <a:t>Лидерство </a:t>
            </a:r>
            <a:r>
              <a:rPr lang="ru-RU" sz="2400" dirty="0"/>
              <a:t>– феномен воздействия или влияния индивида на мнение, оценки, отношение и поведение группы в целом или отдельных ее членов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Качества лидера, его знания и способности оцениваются людьми значительно выше, чем соответствующие качества остальных членов группы.</a:t>
            </a:r>
          </a:p>
          <a:p>
            <a:pPr marL="0" indent="0">
              <a:buNone/>
              <a:defRPr/>
            </a:pPr>
            <a:r>
              <a:rPr lang="ru-RU" sz="2400" dirty="0"/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D5B32-AECF-4754-B948-D05B959A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441065"/>
            <a:ext cx="5729343" cy="6139122"/>
          </a:xfrm>
          <a:ln w="571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400" b="1" dirty="0">
                <a:solidFill>
                  <a:srgbClr val="002060"/>
                </a:solidFill>
              </a:rPr>
              <a:t>Лидер </a:t>
            </a:r>
            <a:r>
              <a:rPr lang="ru-RU" sz="2400" dirty="0"/>
              <a:t>: </a:t>
            </a:r>
          </a:p>
          <a:p>
            <a:pPr marL="457200" indent="-457200">
              <a:buAutoNum type="arabicPeriod"/>
              <a:defRPr/>
            </a:pPr>
            <a:r>
              <a:rPr lang="ru-RU" sz="2400" dirty="0"/>
              <a:t>выдвигается самой группой</a:t>
            </a:r>
          </a:p>
          <a:p>
            <a:pPr marL="457200" indent="-457200">
              <a:buAutoNum type="arabicPeriod"/>
              <a:defRPr/>
            </a:pPr>
            <a:r>
              <a:rPr lang="ru-RU" sz="2400" dirty="0"/>
              <a:t>уверен в себе, </a:t>
            </a:r>
          </a:p>
          <a:p>
            <a:pPr marL="457200" indent="-457200">
              <a:buAutoNum type="arabicPeriod"/>
              <a:defRPr/>
            </a:pPr>
            <a:r>
              <a:rPr lang="ru-RU" sz="2400" dirty="0"/>
              <a:t>обладает, как правило, острым и гибким умом,  компетентностью, сильной волей,</a:t>
            </a:r>
          </a:p>
          <a:p>
            <a:pPr marL="457200" indent="-457200">
              <a:buAutoNum type="arabicPeriod"/>
              <a:defRPr/>
            </a:pPr>
            <a:r>
              <a:rPr lang="ru-RU" sz="2400" dirty="0"/>
              <a:t>наделен  умением понимать особенности психологии людей, </a:t>
            </a:r>
          </a:p>
          <a:p>
            <a:pPr marL="457200" indent="-457200">
              <a:buAutoNum type="arabicPeriod"/>
              <a:defRPr/>
            </a:pPr>
            <a:r>
              <a:rPr lang="ru-RU" sz="2400" dirty="0"/>
              <a:t>обладает организаторскими способностями, умением оптимально разрешать возникающие проблемы. 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Типы лидеров</a:t>
            </a:r>
            <a:r>
              <a:rPr lang="ru-RU" sz="2400" dirty="0"/>
              <a:t>: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лидер-организатор;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 лидер-творец,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лидер-борец,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 лидер-дипломат,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r>
              <a:rPr lang="ru-RU" sz="2400" dirty="0"/>
              <a:t> лидер-утешитель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93F30-D9C9-486F-A280-579A6884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54927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Иные различия между лидерством и руководством: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858E0-660D-4203-B7F4-FC4166F07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435" y="1454520"/>
            <a:ext cx="95943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* руководство предусматривает организацию всей деятельности, лидерство - психологических отношений "по вертикали» (отношений доминирования и подчинения); </a:t>
            </a:r>
          </a:p>
          <a:p>
            <a:pPr marL="0" indent="0">
              <a:buNone/>
            </a:pPr>
            <a:r>
              <a:rPr lang="ru-RU" sz="2000" i="1" dirty="0"/>
              <a:t>* </a:t>
            </a:r>
            <a:r>
              <a:rPr lang="ru-RU" sz="2000" dirty="0"/>
              <a:t>руководство - закономерный и необходимый атрибут организационной формально созданной структуры, лидерство - следствие взаимодействия людей; </a:t>
            </a:r>
          </a:p>
          <a:p>
            <a:pPr marL="0" indent="0">
              <a:buNone/>
            </a:pPr>
            <a:r>
              <a:rPr lang="ru-RU" sz="2000" dirty="0"/>
              <a:t>* руководитель назначается официально, либо избирается, а лидер выдвигается стихийно; </a:t>
            </a:r>
          </a:p>
          <a:p>
            <a:pPr marL="0" indent="0">
              <a:buNone/>
            </a:pPr>
            <a:r>
              <a:rPr lang="ru-RU" sz="2000" i="1" dirty="0"/>
              <a:t>* </a:t>
            </a:r>
            <a:r>
              <a:rPr lang="ru-RU" sz="2000" dirty="0"/>
              <a:t>руководитель - посредник социального контроля и власти, лидер - групповых норм и ожиданий, которые спонтанно формируются в межличностных отношениях;</a:t>
            </a:r>
          </a:p>
          <a:p>
            <a:pPr marL="0" indent="0">
              <a:buNone/>
            </a:pPr>
            <a:r>
              <a:rPr lang="ru-RU" sz="2000" i="1" dirty="0"/>
              <a:t>* </a:t>
            </a:r>
            <a:r>
              <a:rPr lang="ru-RU" sz="2000" dirty="0"/>
              <a:t>деятельность руководителя регламентируется правовыми документами, лидера - морально-психологическими нормами совместной деятельности; </a:t>
            </a:r>
          </a:p>
          <a:p>
            <a:pPr marL="0" indent="0">
              <a:buNone/>
            </a:pPr>
            <a:r>
              <a:rPr lang="ru-RU" sz="2000" i="1" dirty="0"/>
              <a:t>* </a:t>
            </a:r>
            <a:r>
              <a:rPr lang="ru-RU" sz="2000" dirty="0"/>
              <a:t>руководитель представляет группу во вне, лидер ограничен внутригрупповыми отношениями; </a:t>
            </a:r>
          </a:p>
          <a:p>
            <a:pPr marL="0" indent="0">
              <a:buNone/>
            </a:pPr>
            <a:r>
              <a:rPr lang="ru-RU" sz="2000" dirty="0"/>
              <a:t>* руководитель более стабилен во времени, лидер зависит от мнений членов группы. </a:t>
            </a:r>
          </a:p>
          <a:p>
            <a:endParaRPr lang="ru-RU" sz="1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A2710C-16D8-4199-A53D-3DED418D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3233" y="2846350"/>
            <a:ext cx="5181600" cy="4351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B7286E-16B0-40EC-B6A2-14399AD79737}"/>
              </a:ext>
            </a:extLst>
          </p:cNvPr>
          <p:cNvSpPr/>
          <p:nvPr/>
        </p:nvSpPr>
        <p:spPr>
          <a:xfrm>
            <a:off x="10014983" y="3386470"/>
            <a:ext cx="2190307" cy="3106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=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Лидер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Лидер – не обязательно руководитель</a:t>
            </a:r>
          </a:p>
          <a:p>
            <a:pPr algn="ctr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– может не быть лидером </a:t>
            </a:r>
          </a:p>
        </p:txBody>
      </p:sp>
    </p:spTree>
    <p:extLst>
      <p:ext uri="{BB962C8B-B14F-4D97-AF65-F5344CB8AC3E}">
        <p14:creationId xmlns:p14="http://schemas.microsoft.com/office/powerpoint/2010/main" val="250671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A528B-9156-4981-AFA6-28060FCA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0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Понятие коллектива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E4B9CE-706E-4663-B2A7-3DFE6738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5534"/>
            <a:ext cx="3518647" cy="4554051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1) Коллектив – это группа, сплоченная на основе общечеловеческих ценностей и обеспечивающая эмоциональное благополучие своим членам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5">
                    <a:lumMod val="10000"/>
                  </a:schemeClr>
                </a:solidFill>
              </a:rPr>
              <a:t>Я.Л.Коломинский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) </a:t>
            </a:r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9A0CA7-6844-4652-AE94-B09ED0388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114" y="1204857"/>
            <a:ext cx="6770686" cy="5288018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/>
              <a:t>2) Это своеобразное</a:t>
            </a:r>
            <a:r>
              <a:rPr lang="ru-RU" sz="2400" i="1" dirty="0"/>
              <a:t> качество группы, связанное с общей деятельностью</a:t>
            </a:r>
            <a:r>
              <a:rPr lang="ru-RU" sz="2400" dirty="0"/>
              <a:t>, представляющее собой продукт развития группы.</a:t>
            </a:r>
          </a:p>
          <a:p>
            <a:pPr marL="0" indent="0">
              <a:buNone/>
              <a:defRPr/>
            </a:pPr>
            <a:r>
              <a:rPr lang="ru-RU" sz="2400" dirty="0"/>
              <a:t>3) Коллективом можно назвать малую группу, если она</a:t>
            </a:r>
            <a:r>
              <a:rPr lang="ru-RU" sz="2400" b="1" dirty="0"/>
              <a:t>:</a:t>
            </a: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- успешно справляется с возложенными на нее задачами,</a:t>
            </a:r>
          </a:p>
          <a:p>
            <a:pPr marL="0" indent="0">
              <a:buNone/>
              <a:defRPr/>
            </a:pPr>
            <a:r>
              <a:rPr lang="ru-RU" sz="2400" dirty="0"/>
              <a:t>- транслирует хорошие человеческие отношения,</a:t>
            </a:r>
          </a:p>
          <a:p>
            <a:pPr marL="0" indent="0">
              <a:buNone/>
              <a:defRPr/>
            </a:pPr>
            <a:r>
              <a:rPr lang="ru-RU" sz="2400" dirty="0"/>
              <a:t>- создает для каждого своего члена возможность развития себя как личности,</a:t>
            </a:r>
          </a:p>
          <a:p>
            <a:pPr marL="0" indent="0">
              <a:buNone/>
              <a:defRPr/>
            </a:pPr>
            <a:r>
              <a:rPr lang="ru-RU" sz="2400" dirty="0"/>
              <a:t>- дает людям больше, чем могут достичь эти же члены коллектива по отдельности.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209FB-B33F-42BA-B873-E8107453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5235C-D020-4267-BE69-21B2D3FC6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946" y="1962150"/>
            <a:ext cx="5778856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Группа на пути превращения в  коллектив проходит ряд этапов, включающих как прогрессивные изменения ее психологии, так и своеобразные кризисы.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Начало работы –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подъем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(повышенная активность участников, приподнятое настроение, энтузиазм, затем более или менее заметный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спад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Если группа сохраняет себя как общность, то снова подъем, но не такой, на котором с точки зрения общей психологической настроенности коллектив находился в начале.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4C8F19B-4265-4E0B-AD57-F75FEE372C29}"/>
              </a:ext>
            </a:extLst>
          </p:cNvPr>
          <p:cNvSpPr/>
          <p:nvPr/>
        </p:nvSpPr>
        <p:spPr>
          <a:xfrm>
            <a:off x="129092" y="230188"/>
            <a:ext cx="11865684" cy="1370013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2800" b="1" i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800" b="1" i="1" dirty="0">
                <a:solidFill>
                  <a:schemeClr val="accent4">
                    <a:lumMod val="10000"/>
                  </a:schemeClr>
                </a:solidFill>
              </a:rPr>
              <a:t>КОЛЛЕКТИВИСТСКИЕ ОТНОШЕНИЯ</a:t>
            </a:r>
            <a:r>
              <a:rPr lang="ru-RU" sz="2800" i="1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 </a:t>
            </a:r>
            <a:r>
              <a:rPr lang="ru-RU" sz="2800" i="1" dirty="0">
                <a:solidFill>
                  <a:schemeClr val="accent4">
                    <a:lumMod val="10000"/>
                  </a:schemeClr>
                </a:solidFill>
              </a:rPr>
              <a:t>Нравственность, Ответственность, Открытость, Коллективизм, Контактность, Организованность, Информированность, Эффективность.</a:t>
            </a: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id="{D0B92B56-8F11-449F-AF43-887F96023D69}"/>
              </a:ext>
            </a:extLst>
          </p:cNvPr>
          <p:cNvSpPr/>
          <p:nvPr/>
        </p:nvSpPr>
        <p:spPr>
          <a:xfrm>
            <a:off x="6456363" y="2565400"/>
            <a:ext cx="1439862" cy="13223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03E1FF1F-D71E-406E-B0B9-B77F1BA8ABD1}"/>
              </a:ext>
            </a:extLst>
          </p:cNvPr>
          <p:cNvSpPr/>
          <p:nvPr/>
        </p:nvSpPr>
        <p:spPr>
          <a:xfrm>
            <a:off x="7397751" y="3857625"/>
            <a:ext cx="1655763" cy="11509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4A830360-F1F3-4606-AFA7-23F846F1711A}"/>
              </a:ext>
            </a:extLst>
          </p:cNvPr>
          <p:cNvSpPr/>
          <p:nvPr/>
        </p:nvSpPr>
        <p:spPr>
          <a:xfrm>
            <a:off x="8607426" y="3068638"/>
            <a:ext cx="1439863" cy="7858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A0A68B-E116-478C-8ED1-0A73D9B5F8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E5D3A-BF1E-46D8-BE7C-51887C06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/>
              <a:t>Сплоченность коллектива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2390D4-5FFF-42BF-BC58-AFEAE1D99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609" y="933227"/>
            <a:ext cx="4801348" cy="4530725"/>
          </a:xfrm>
          <a:ln w="38100">
            <a:solidFill>
              <a:schemeClr val="tx1"/>
            </a:solidFill>
            <a:prstDash val="solid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зависит от </a:t>
            </a:r>
            <a:r>
              <a:rPr lang="ru-RU" sz="2600" b="1" i="1" dirty="0">
                <a:solidFill>
                  <a:schemeClr val="accent4">
                    <a:lumMod val="10000"/>
                  </a:schemeClr>
                </a:solidFill>
              </a:rPr>
              <a:t>стадии его зрелости:</a:t>
            </a:r>
          </a:p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1. «притирка»</a:t>
            </a:r>
          </a:p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2. «конфликтная»</a:t>
            </a:r>
          </a:p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3. стадия экспериментирования</a:t>
            </a:r>
          </a:p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4. опыт успешного решения проблем</a:t>
            </a:r>
          </a:p>
          <a:p>
            <a:pPr marL="0" indent="0">
              <a:buNone/>
              <a:defRPr/>
            </a:pPr>
            <a:r>
              <a:rPr lang="ru-RU" sz="2600" dirty="0">
                <a:solidFill>
                  <a:schemeClr val="accent4">
                    <a:lumMod val="10000"/>
                  </a:schemeClr>
                </a:solidFill>
              </a:rPr>
              <a:t>5. формирования прочных связей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B5CA2-A686-4181-A523-35BD1D17B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474" y="839097"/>
            <a:ext cx="7033372" cy="5903018"/>
          </a:xfrm>
          <a:ln w="28575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400" dirty="0"/>
              <a:t>Условия благоприятного социально-психологического климата коллектива:</a:t>
            </a:r>
          </a:p>
          <a:p>
            <a:pPr marL="0" indent="0">
              <a:buNone/>
              <a:defRPr/>
            </a:pPr>
            <a:r>
              <a:rPr lang="ru-RU" sz="2400" i="1" dirty="0"/>
              <a:t>* формирование коллектива</a:t>
            </a:r>
            <a:r>
              <a:rPr lang="ru-RU" sz="2400" dirty="0"/>
              <a:t> с учетом психологической совместимости людей;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* оптимальное </a:t>
            </a:r>
            <a:r>
              <a:rPr lang="ru-RU" sz="2400" i="1" dirty="0"/>
              <a:t> количество лиц в п</a:t>
            </a:r>
            <a:r>
              <a:rPr lang="ru-RU" sz="2400" dirty="0"/>
              <a:t>одчинении одному руководителю (5–7);</a:t>
            </a:r>
          </a:p>
          <a:p>
            <a:pPr marL="0" indent="0">
              <a:buNone/>
              <a:defRPr/>
            </a:pPr>
            <a:endParaRPr lang="ru-RU" sz="2400" i="1" dirty="0"/>
          </a:p>
          <a:p>
            <a:pPr marL="0" indent="0">
              <a:buNone/>
              <a:defRPr/>
            </a:pPr>
            <a:r>
              <a:rPr lang="ru-RU" sz="2400" i="1" dirty="0"/>
              <a:t>* отсутствие лишних работников и вакансий</a:t>
            </a:r>
            <a:r>
              <a:rPr lang="ru-RU" sz="2400" dirty="0"/>
              <a:t>;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*  </a:t>
            </a:r>
            <a:r>
              <a:rPr lang="ru-RU" sz="2400" i="1" dirty="0"/>
              <a:t>служебный этикет</a:t>
            </a:r>
            <a:r>
              <a:rPr lang="ru-RU" sz="2400" dirty="0"/>
              <a:t>;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dirty="0"/>
              <a:t>* применение социально-психологических методов, способствующих </a:t>
            </a:r>
            <a:r>
              <a:rPr lang="ru-RU" sz="2400" i="1" dirty="0"/>
              <a:t>выработке у членов коллектива навыков эффективного взаимопонимания</a:t>
            </a:r>
            <a:r>
              <a:rPr lang="ru-RU" sz="2400" dirty="0"/>
              <a:t> и взаимодействия.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C070DB-F3A6-4E37-99E1-E5A46352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2728"/>
            <a:ext cx="3566469" cy="26580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FEDE8-E526-4AE0-B4C9-BE3D77B1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" y="0"/>
            <a:ext cx="11461376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chemeClr val="accent5">
                    <a:lumMod val="10000"/>
                  </a:schemeClr>
                </a:solidFill>
              </a:rPr>
              <a:t>На эффективность работы влияют следующие социальные факторы:</a:t>
            </a:r>
            <a:br>
              <a:rPr lang="ru-RU" sz="3200" dirty="0">
                <a:solidFill>
                  <a:schemeClr val="accent5">
                    <a:lumMod val="1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5E22A-04E0-4CA0-A4E5-5D7075B0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0776"/>
            <a:ext cx="11080376" cy="56213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ru-RU" sz="2900" dirty="0">
                <a:solidFill>
                  <a:schemeClr val="accent5">
                    <a:lumMod val="10000"/>
                  </a:schemeClr>
                </a:solidFill>
              </a:rPr>
              <a:t>1. Руководство коллектива.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2. 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Квалификация сотрудников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3. 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Микроклимат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4. 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Постановка целей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5. 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Результаты работы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Они должны удовлетворять работников и материально и морально.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6. 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Методы подготовки и принятия решений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7. 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Свобода суждений, открытость, гласность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8. 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Уровень индивидуальных способностей членов группы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9. 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Творческие способности коллектива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10. 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Отношения с другими коллективами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2BA84C8-0777-4457-BFEC-1ED835B5493F}"/>
              </a:ext>
            </a:extLst>
          </p:cNvPr>
          <p:cNvSpPr/>
          <p:nvPr/>
        </p:nvSpPr>
        <p:spPr>
          <a:xfrm>
            <a:off x="8596314" y="1057276"/>
            <a:ext cx="2282825" cy="101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Определяет качество работы коллектива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E6A7D00-33F6-47B8-9CDE-5B3D3EB24ED4}"/>
              </a:ext>
            </a:extLst>
          </p:cNvPr>
          <p:cNvSpPr/>
          <p:nvPr/>
        </p:nvSpPr>
        <p:spPr>
          <a:xfrm>
            <a:off x="6755802" y="2197101"/>
            <a:ext cx="3805836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Четкость целей позволяет каждому вносить свой вклад в общее дело.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EBA4CA9-C1E6-49E4-AADA-5908F543AC5C}"/>
              </a:ext>
            </a:extLst>
          </p:cNvPr>
          <p:cNvSpPr/>
          <p:nvPr/>
        </p:nvSpPr>
        <p:spPr>
          <a:xfrm>
            <a:off x="8256589" y="3552825"/>
            <a:ext cx="3415458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accent5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Наибольшими возможностями обладает коллектив с высоким уровнем индивидуальных способностей его членов.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A26CBA9-0092-4E75-9052-8D7A29593C97}"/>
              </a:ext>
            </a:extLst>
          </p:cNvPr>
          <p:cNvSpPr/>
          <p:nvPr/>
        </p:nvSpPr>
        <p:spPr>
          <a:xfrm>
            <a:off x="5339986" y="5335587"/>
            <a:ext cx="6637468" cy="1531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Коллективное творчество предусматривает: определение задачи, зарождение идей, отбор и развитие наиболее ценных идей, их проверка, внедрение новшества. Поиск новых знаний, идей, перспективных методов работы  - внутренняя потребность людей, стимулы  развития индивидуальных творческих способностей каждого работника.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2502F93-4D4E-482E-967A-E6DC15C51A7C}"/>
              </a:ext>
            </a:extLst>
          </p:cNvPr>
          <p:cNvSpPr/>
          <p:nvPr/>
        </p:nvSpPr>
        <p:spPr>
          <a:xfrm>
            <a:off x="4711512" y="1166019"/>
            <a:ext cx="2282825" cy="79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Сплоченность заразительна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157C-5677-4830-9695-5FF8D568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320"/>
            <a:ext cx="10287000" cy="821447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</a:rPr>
              <a:t>Факторы, мешающие успешной работе коллектива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E4673-C2FA-40B8-A50B-C616AB841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286" y="903767"/>
            <a:ext cx="5181600" cy="4609168"/>
          </a:xfrm>
          <a:ln w="571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OTC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CAMO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CAMOY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COKOMEP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 И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 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ИГИДН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CTPA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П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ЧИЯ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OCTATOK OP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0" indent="0">
              <a:buNone/>
              <a:defRPr/>
            </a:pPr>
            <a:endParaRPr lang="ru-RU" sz="16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177AB-BE22-4B53-82AC-8E61E690B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85396"/>
            <a:ext cx="5181600" cy="4351338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УЖ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НИЯ 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НФ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OPM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ru-RU" sz="2000" b="1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ETEP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ЛИВ</a:t>
            </a: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ru-RU" sz="2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22595-C4D1-47D9-B360-995E3AB1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189" y="3429000"/>
            <a:ext cx="236220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0515600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be-B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Динамические процессы в </a:t>
            </a:r>
            <a:r>
              <a:rPr lang="ru-RU" sz="3200" b="1" dirty="0"/>
              <a:t>малой группе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3200" b="1" dirty="0"/>
          </a:p>
          <a:p>
            <a:pPr marL="0" indent="0">
              <a:buNone/>
              <a:defRPr/>
            </a:pPr>
            <a:endParaRPr lang="ru-RU" sz="3200" b="1" dirty="0"/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b="1" dirty="0"/>
              <a:t>1. Малые группы. Общая характеристика.</a:t>
            </a:r>
          </a:p>
          <a:p>
            <a:pPr marL="0" indent="0">
              <a:buNone/>
              <a:defRPr/>
            </a:pPr>
            <a:r>
              <a:rPr lang="ru-RU" b="1" dirty="0"/>
              <a:t>2. Виды малых групп. 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3. Протекание психических процессов в малых группах. </a:t>
            </a:r>
            <a:endParaRPr lang="ru-RU" b="1" dirty="0"/>
          </a:p>
          <a:p>
            <a:pPr marL="0" indent="0">
              <a:buNone/>
              <a:defRPr/>
            </a:pPr>
            <a:r>
              <a:rPr lang="ru-RU" b="1" dirty="0"/>
              <a:t>4. Руководство и лидерство. </a:t>
            </a:r>
          </a:p>
          <a:p>
            <a:pPr marL="0" indent="0">
              <a:buNone/>
              <a:defRPr/>
            </a:pPr>
            <a:r>
              <a:rPr lang="ru-RU" b="1" dirty="0"/>
              <a:t> 5. Коллектив.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540939" y="1702809"/>
            <a:ext cx="2654733" cy="5562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248483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6" name="Rectangle 16">
            <a:extLst>
              <a:ext uri="{FF2B5EF4-FFF2-40B4-BE49-F238E27FC236}">
                <a16:creationId xmlns:a16="http://schemas.microsoft.com/office/drawing/2014/main" id="{D29DF557-EE08-4DE7-9A22-BA82B5B2A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8914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5">
                    <a:lumMod val="25000"/>
                  </a:schemeClr>
                </a:solidFill>
                <a:effectLst/>
              </a:rPr>
              <a:t>        </a:t>
            </a:r>
            <a:endParaRPr lang="ru-RU" altLang="ru-RU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BE6E7A4E-4902-456F-B427-8805B0BAA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8652" y="562984"/>
            <a:ext cx="10515600" cy="5449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7. </a:t>
            </a:r>
            <a:r>
              <a:rPr lang="be-B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Динамические процессы в </a:t>
            </a:r>
            <a:r>
              <a:rPr lang="ru-RU" sz="3200" b="1" dirty="0"/>
              <a:t>малой группе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ru-RU" sz="3200" b="1" dirty="0"/>
          </a:p>
          <a:p>
            <a:pPr marL="0" indent="0">
              <a:buNone/>
              <a:defRPr/>
            </a:pPr>
            <a:endParaRPr lang="ru-RU" sz="3200" b="1" dirty="0"/>
          </a:p>
          <a:p>
            <a:pPr marL="0" indent="0">
              <a:buNone/>
              <a:defRPr/>
            </a:pPr>
            <a:endParaRPr lang="ru-RU" sz="2000" b="1" dirty="0"/>
          </a:p>
          <a:p>
            <a:pPr marL="0" indent="0">
              <a:buNone/>
              <a:defRPr/>
            </a:pPr>
            <a:r>
              <a:rPr lang="ru-RU" b="1" dirty="0"/>
              <a:t>1. Малые группы. Общая характеристика.</a:t>
            </a:r>
          </a:p>
          <a:p>
            <a:pPr marL="0" indent="0">
              <a:buNone/>
              <a:defRPr/>
            </a:pPr>
            <a:r>
              <a:rPr lang="ru-RU" b="1" dirty="0"/>
              <a:t>2. Виды малых групп. </a:t>
            </a:r>
          </a:p>
          <a:p>
            <a:pPr marL="0" indent="0">
              <a:buNone/>
              <a:defRPr/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3. Протекание психических процессов в малых группах. </a:t>
            </a:r>
            <a:endParaRPr lang="ru-RU" b="1" dirty="0"/>
          </a:p>
          <a:p>
            <a:pPr marL="0" indent="0">
              <a:buNone/>
              <a:defRPr/>
            </a:pPr>
            <a:r>
              <a:rPr lang="ru-RU" b="1" dirty="0"/>
              <a:t>4. Руководство и лидерство. </a:t>
            </a:r>
          </a:p>
          <a:p>
            <a:pPr marL="0" indent="0">
              <a:buNone/>
              <a:defRPr/>
            </a:pPr>
            <a:r>
              <a:rPr lang="ru-RU" b="1" dirty="0"/>
              <a:t> 5. Коллектив.</a:t>
            </a:r>
          </a:p>
          <a:p>
            <a:pPr marL="0" indent="0">
              <a:buNone/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AAD5086-3F8F-464B-B996-95FA148CD4B2}"/>
              </a:ext>
            </a:extLst>
          </p:cNvPr>
          <p:cNvSpPr/>
          <p:nvPr/>
        </p:nvSpPr>
        <p:spPr>
          <a:xfrm>
            <a:off x="540939" y="1702809"/>
            <a:ext cx="2654733" cy="55629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b="1" dirty="0">
                <a:solidFill>
                  <a:schemeClr val="accent4">
                    <a:lumMod val="10000"/>
                  </a:schemeClr>
                </a:solidFill>
                <a:latin typeface="Segoe UI" pitchFamily="34" charset="0"/>
                <a:cs typeface="Segoe UI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0632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6F929-6FE6-4D78-A8F5-3DBBDD96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25781-4CD8-4FC1-9D3A-F7F47A39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2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Козьяков, Р. В. Социальная психология : учебник / Р. В. Козьяков. – Москва : Директ-Медиа, 2013. – С. 106-125 (376 с.): рис., табл. – Режим доступа: URL: https://biblioclub.ru (дата обращения: 27.11.2024). </a:t>
            </a:r>
          </a:p>
          <a:p>
            <a:pPr marL="0" indent="0">
              <a:buNone/>
            </a:pPr>
            <a:r>
              <a:rPr lang="ru-RU" dirty="0" err="1"/>
              <a:t>Неврюев</a:t>
            </a:r>
            <a:r>
              <a:rPr lang="ru-RU" dirty="0"/>
              <a:t>, А. Н. Социальная психология : учебное пособие для бакалавриата / А. Н. </a:t>
            </a:r>
            <a:r>
              <a:rPr lang="ru-RU" dirty="0" err="1"/>
              <a:t>Неврюев</a:t>
            </a:r>
            <a:r>
              <a:rPr lang="ru-RU" dirty="0"/>
              <a:t>, Н. П. Дедов, Ж. В. </a:t>
            </a:r>
            <a:r>
              <a:rPr lang="ru-RU" dirty="0" err="1"/>
              <a:t>Коробанова</a:t>
            </a:r>
            <a:r>
              <a:rPr lang="ru-RU" dirty="0"/>
              <a:t> ; под ред. Ж. В. </a:t>
            </a:r>
            <a:r>
              <a:rPr lang="ru-RU" dirty="0" err="1"/>
              <a:t>Коробановой</a:t>
            </a:r>
            <a:r>
              <a:rPr lang="ru-RU" dirty="0"/>
              <a:t>. – Москва : Прометей, 2020. – С. 110-120. – Режим доступа: URL: https://biblioclub.ru (дата обращения: 27.11.2024</a:t>
            </a:r>
            <a:r>
              <a:rPr lang="ru-RU"/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0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EDDE8-A8E9-4AED-A403-67039FFA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Малые  группы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8DDB2-5FF1-44DC-805A-BD2851FE6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677" y="3758921"/>
            <a:ext cx="11876443" cy="257733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600" b="1" dirty="0"/>
              <a:t>Качественные признаки малой группы</a:t>
            </a:r>
          </a:p>
          <a:p>
            <a:pPr marL="0" indent="0">
              <a:buNone/>
              <a:defRPr/>
            </a:pPr>
            <a:r>
              <a:rPr lang="ru-RU" sz="2600" b="1" dirty="0"/>
              <a:t>1) контактность </a:t>
            </a:r>
            <a:r>
              <a:rPr lang="ru-RU" sz="2600" dirty="0"/>
              <a:t>(возможность каждого регулярно общаться друг с другом, воспринимать и оценивать друг друга, обмениваться информацией, взаимными оценками и воздействиями) </a:t>
            </a:r>
          </a:p>
          <a:p>
            <a:pPr marL="0" indent="0">
              <a:buNone/>
              <a:defRPr/>
            </a:pPr>
            <a:r>
              <a:rPr lang="ru-RU" dirty="0"/>
              <a:t>2) </a:t>
            </a:r>
            <a:r>
              <a:rPr lang="ru-RU" b="1" dirty="0"/>
              <a:t>целостность </a:t>
            </a:r>
            <a:r>
              <a:rPr lang="ru-RU" dirty="0"/>
              <a:t>– социальная и психологическая общность индивидов, входящих в группу, позволяющая воспринимать их как единое целое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D4ACB3-F6B9-4DB5-83A8-B3BD920EB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899" y="803649"/>
            <a:ext cx="5181600" cy="22954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/>
              <a:t>В малых группах (семья, компании сверстников, учебные,  трудовые коллективы и др.) происходит формирование личности, проявление ее качеств.</a:t>
            </a:r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endParaRPr lang="ru-RU" sz="1800" dirty="0"/>
          </a:p>
        </p:txBody>
      </p:sp>
      <p:sp>
        <p:nvSpPr>
          <p:cNvPr id="5" name="Объект 7">
            <a:extLst>
              <a:ext uri="{FF2B5EF4-FFF2-40B4-BE49-F238E27FC236}">
                <a16:creationId xmlns:a16="http://schemas.microsoft.com/office/drawing/2014/main" id="{7CCFFB29-8FD9-41E5-8695-0B19E35C7255}"/>
              </a:ext>
            </a:extLst>
          </p:cNvPr>
          <p:cNvSpPr txBox="1">
            <a:spLocks/>
          </p:cNvSpPr>
          <p:nvPr/>
        </p:nvSpPr>
        <p:spPr bwMode="auto">
          <a:xfrm>
            <a:off x="720872" y="1069509"/>
            <a:ext cx="4038600" cy="2689412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b="1" dirty="0">
                <a:effectLst/>
              </a:rPr>
              <a:t>Малая группа </a:t>
            </a:r>
            <a:r>
              <a:rPr lang="ru-RU" sz="2000" dirty="0">
                <a:effectLst/>
              </a:rPr>
              <a:t>– небольшое объединение людей, связанных непосредственным взаимодействием</a:t>
            </a:r>
          </a:p>
          <a:p>
            <a:pPr marL="0" indent="0">
              <a:buNone/>
              <a:defRPr/>
            </a:pPr>
            <a:endParaRPr lang="ru-RU" altLang="ru-RU" sz="1200" b="1" dirty="0"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558800"/>
          </a:xfrm>
        </p:spPr>
        <p:txBody>
          <a:bodyPr/>
          <a:lstStyle/>
          <a:p>
            <a:pPr algn="r">
              <a:defRPr/>
            </a:pPr>
            <a:endParaRPr lang="ru-RU" sz="32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5D1460-CBB8-4B99-BA9E-C367AB844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619" y="147731"/>
            <a:ext cx="7850479" cy="3595929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малой группы – 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2–х до 7-12;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ru-RU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3-х до , 5-12, 20-30 человек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4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размер малой группы зависит от характера выполняемой совместной деятельности (5-12 человек) : в меньших группах быстрее наступает феномен социального пресыщения, большие группы легче распадаются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E4E01-2889-49FC-9FF2-09769C4C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505" y="736828"/>
            <a:ext cx="6702876" cy="43211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57C642B-DA2C-4B33-A09B-14C2CF667E82}"/>
              </a:ext>
            </a:extLst>
          </p:cNvPr>
          <p:cNvSpPr/>
          <p:nvPr/>
        </p:nvSpPr>
        <p:spPr>
          <a:xfrm>
            <a:off x="4278491" y="4539727"/>
            <a:ext cx="7850479" cy="231827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Два человека - межличностное взаимодействие             малая группа 3 и более человек.</a:t>
            </a:r>
          </a:p>
          <a:p>
            <a:r>
              <a:rPr lang="ru-RU" i="1" dirty="0">
                <a:solidFill>
                  <a:schemeClr val="tx1"/>
                </a:solidFill>
              </a:rPr>
              <a:t>«Верхний» предел малой группы не определен: </a:t>
            </a:r>
            <a:r>
              <a:rPr lang="ru-RU" dirty="0">
                <a:solidFill>
                  <a:schemeClr val="tx1"/>
                </a:solidFill>
              </a:rPr>
              <a:t>число членов группы ложно быть достаточным для осуществления конкретной деятельности, это число и можно считать верхним пределом.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A0651F2-60D0-4487-9CC6-3FEC531F06E5}"/>
              </a:ext>
            </a:extLst>
          </p:cNvPr>
          <p:cNvSpPr/>
          <p:nvPr/>
        </p:nvSpPr>
        <p:spPr>
          <a:xfrm>
            <a:off x="131394" y="4087906"/>
            <a:ext cx="3856877" cy="26223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Марвин Шоу: общий признак групп  — взаимодействие их членов, соответственно группа «сообщество, состоящее из двух и более взаимодействующих и влияющих друг на друга индивидов». 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28D7F5B-7547-4D6E-924F-47F28B2E0B1F}"/>
              </a:ext>
            </a:extLst>
          </p:cNvPr>
          <p:cNvSpPr/>
          <p:nvPr/>
        </p:nvSpPr>
        <p:spPr>
          <a:xfrm>
            <a:off x="3830522" y="4676129"/>
            <a:ext cx="895937" cy="34424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ИЛИ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A65A1CD-848D-43B9-A282-28C8FB26CC9E}"/>
              </a:ext>
            </a:extLst>
          </p:cNvPr>
          <p:cNvSpPr/>
          <p:nvPr/>
        </p:nvSpPr>
        <p:spPr>
          <a:xfrm>
            <a:off x="9283849" y="5020374"/>
            <a:ext cx="505610" cy="240115"/>
          </a:xfrm>
          <a:prstGeom prst="rightArrow">
            <a:avLst>
              <a:gd name="adj1" fmla="val 50000"/>
              <a:gd name="adj2" fmla="val 40476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79C10-A4AC-4F70-8E94-1FEE6C3E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19" y="136299"/>
            <a:ext cx="3876983" cy="5588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Виды малых групп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E4E01-2889-49FC-9FF2-09769C4C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5017" y="736828"/>
            <a:ext cx="9571364" cy="43211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 dirty="0"/>
              <a:t>П</a:t>
            </a:r>
            <a:r>
              <a:rPr lang="ru-RU" sz="2000" b="1" dirty="0"/>
              <a:t>ервичные </a:t>
            </a:r>
            <a:r>
              <a:rPr lang="ru-RU" sz="2000" dirty="0"/>
              <a:t>малые группы  и </a:t>
            </a:r>
            <a:r>
              <a:rPr lang="ru-RU" sz="2000" b="1" dirty="0"/>
              <a:t>вторичные</a:t>
            </a:r>
            <a:r>
              <a:rPr lang="ru-RU" sz="2000" dirty="0"/>
              <a:t> группы (включают 2-3 первичные).</a:t>
            </a:r>
          </a:p>
          <a:p>
            <a:pPr marL="0" indent="0">
              <a:buNone/>
              <a:defRPr/>
            </a:pPr>
            <a:r>
              <a:rPr lang="ru-RU" sz="2000" b="1" dirty="0"/>
              <a:t>Формальные - </a:t>
            </a:r>
            <a:r>
              <a:rPr lang="ru-RU" sz="2000" dirty="0"/>
              <a:t>группы, в которых отношения носят преимущественно формальный характер, определяется предписаниями и договоренностями – (отделы, сектора в организациях). Основной психологический механизм объединения индивидов </a:t>
            </a:r>
            <a:r>
              <a:rPr lang="ru-RU" sz="2000" b="1" dirty="0"/>
              <a:t>– совместная деятельность.  </a:t>
            </a:r>
          </a:p>
          <a:p>
            <a:pPr marL="0" indent="0">
              <a:buNone/>
              <a:defRPr/>
            </a:pPr>
            <a:r>
              <a:rPr lang="ru-RU" sz="2000" b="1" dirty="0"/>
              <a:t>Неформальные </a:t>
            </a:r>
            <a:r>
              <a:rPr lang="ru-RU" sz="2000" dirty="0"/>
              <a:t>- объединения людей, возникающие на основе внутренних потребностей в общении, понимании, симпатии и др. (дружеские компании, объединения по интересам и др.).</a:t>
            </a:r>
            <a:endParaRPr lang="ru-RU" sz="2000" b="1" dirty="0"/>
          </a:p>
          <a:p>
            <a:pPr marL="0" indent="0">
              <a:buNone/>
              <a:defRPr/>
            </a:pPr>
            <a:r>
              <a:rPr lang="ru-RU" sz="2000" b="1" dirty="0"/>
              <a:t>Временные и стабильные ?  </a:t>
            </a:r>
          </a:p>
          <a:p>
            <a:pPr marL="0" indent="0">
              <a:buNone/>
              <a:defRPr/>
            </a:pPr>
            <a:r>
              <a:rPr lang="ru-RU" sz="2000" b="1" dirty="0"/>
              <a:t>Открытые и закрытые 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92D06F-2EA3-45F6-98CD-F29E4BF77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9" y="761377"/>
            <a:ext cx="2307773" cy="22481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960C4B-30BC-4A4E-8D52-FD92BFEF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69" y="4039084"/>
            <a:ext cx="5590166" cy="26826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78771C-DBF0-4500-A857-7C617771B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67" y="3140529"/>
            <a:ext cx="5399314" cy="358117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360B60-57B1-426B-8712-B0BECD463A23}"/>
              </a:ext>
            </a:extLst>
          </p:cNvPr>
          <p:cNvSpPr/>
          <p:nvPr/>
        </p:nvSpPr>
        <p:spPr>
          <a:xfrm>
            <a:off x="135619" y="3140529"/>
            <a:ext cx="2349398" cy="707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Реальные и условные?</a:t>
            </a:r>
          </a:p>
        </p:txBody>
      </p:sp>
    </p:spTree>
    <p:extLst>
      <p:ext uri="{BB962C8B-B14F-4D97-AF65-F5344CB8AC3E}">
        <p14:creationId xmlns:p14="http://schemas.microsoft.com/office/powerpoint/2010/main" val="24103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3166F-AAAA-4CBC-A36B-4BE253E8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Структура малой группы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73F38F-0BA4-4CBD-B8B9-68088A086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" y="765176"/>
            <a:ext cx="5625784" cy="594759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В основе структуры малой группы: 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 err="1"/>
              <a:t>статусно</a:t>
            </a:r>
            <a:r>
              <a:rPr lang="ru-RU" sz="2400" b="1" dirty="0"/>
              <a:t>-ролевые отношения </a:t>
            </a:r>
            <a:r>
              <a:rPr lang="ru-RU" sz="2400" dirty="0"/>
              <a:t>(поведение человека соответственно его  СОЦИАЛЬНОЙ РОЛИ И СОЦИАЛЬНОГО СТАТУСА: руководитель – подчиненный, родитель – ребенок и др.)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2400" b="1" dirty="0"/>
              <a:t>профессионально-квалификационные характеристики индивидов</a:t>
            </a:r>
          </a:p>
          <a:p>
            <a:pPr>
              <a:buFont typeface="Wingdings" panose="05000000000000000000" pitchFamily="2" charset="2"/>
              <a:buAutoNum type="arabicParenR"/>
              <a:defRPr/>
            </a:pP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ABF611-84D8-443A-82F5-DA2BFAC4B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6984" y="277812"/>
            <a:ext cx="4484687" cy="4530725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/>
              <a:t>Половозрастной состав: </a:t>
            </a:r>
            <a:r>
              <a:rPr lang="ru-RU" sz="2400" dirty="0"/>
              <a:t>особенности женской и мужской психики накладывают отпечаток на характер отношений в коллективе, женские коллективы более эмоциональны, чаще возникают </a:t>
            </a:r>
            <a:r>
              <a:rPr lang="ru-RU" sz="2400" b="1" dirty="0"/>
              <a:t>ролевые </a:t>
            </a:r>
            <a:r>
              <a:rPr lang="ru-RU" sz="2400" dirty="0"/>
              <a:t>конфликты;</a:t>
            </a:r>
          </a:p>
          <a:p>
            <a:pPr marL="0" indent="0">
              <a:buNone/>
              <a:defRPr/>
            </a:pPr>
            <a:r>
              <a:rPr lang="ru-RU" sz="2400" dirty="0"/>
              <a:t>Мужские коллективы более жесткие, ригидные  (?), чаще возникают </a:t>
            </a:r>
            <a:r>
              <a:rPr lang="ru-RU" sz="2400" b="1" dirty="0"/>
              <a:t>деловые</a:t>
            </a:r>
            <a:r>
              <a:rPr lang="ru-RU" sz="2400" dirty="0"/>
              <a:t> и «престижные» конфликты.  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6DF4A0B-2677-4FA7-B3ED-3396293A5FE9}"/>
              </a:ext>
            </a:extLst>
          </p:cNvPr>
          <p:cNvSpPr/>
          <p:nvPr/>
        </p:nvSpPr>
        <p:spPr>
          <a:xfrm>
            <a:off x="2995772" y="4436680"/>
            <a:ext cx="5709153" cy="14732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Благоприятный фактор для хорошего психологического климата – смешанные группы </a:t>
            </a:r>
          </a:p>
        </p:txBody>
      </p:sp>
      <p:sp>
        <p:nvSpPr>
          <p:cNvPr id="5" name="Выноска: изогнутая линия 4">
            <a:extLst>
              <a:ext uri="{FF2B5EF4-FFF2-40B4-BE49-F238E27FC236}">
                <a16:creationId xmlns:a16="http://schemas.microsoft.com/office/drawing/2014/main" id="{527D08D3-4829-499A-9DC0-8310E2F7BD33}"/>
              </a:ext>
            </a:extLst>
          </p:cNvPr>
          <p:cNvSpPr/>
          <p:nvPr/>
        </p:nvSpPr>
        <p:spPr>
          <a:xfrm>
            <a:off x="9336260" y="5836472"/>
            <a:ext cx="2124075" cy="941387"/>
          </a:xfrm>
          <a:prstGeom prst="borderCallout2">
            <a:avLst>
              <a:gd name="adj1" fmla="val 18750"/>
              <a:gd name="adj2" fmla="val -8333"/>
              <a:gd name="adj3" fmla="val 53371"/>
              <a:gd name="adj4" fmla="val -7591"/>
              <a:gd name="adj5" fmla="val -224834"/>
              <a:gd name="adj6" fmla="val -804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неподатливость?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или гибкость?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C29FBA-70F5-4D9F-B225-2F569FEE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1" y="4960172"/>
            <a:ext cx="260985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80777-8EF4-44B8-958C-4B65E7E4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Формирование малых групп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40CC1-184A-4C26-A97C-037201203A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Психологические механизмы формирования малых групп: </a:t>
            </a:r>
          </a:p>
          <a:p>
            <a:pPr marL="0" indent="0">
              <a:buNone/>
              <a:defRPr/>
            </a:pPr>
            <a:r>
              <a:rPr lang="ru-RU" sz="2400" dirty="0"/>
              <a:t>* </a:t>
            </a:r>
            <a:r>
              <a:rPr lang="ru-RU" sz="2400" b="1" dirty="0"/>
              <a:t>Формальные группы </a:t>
            </a:r>
            <a:r>
              <a:rPr lang="ru-RU" sz="2400" dirty="0"/>
              <a:t>образуются вне прямой связи с потребностями индивида в общении и объединении.</a:t>
            </a:r>
          </a:p>
          <a:p>
            <a:pPr marL="0" indent="0">
              <a:buNone/>
              <a:defRPr/>
            </a:pPr>
            <a:endParaRPr lang="ru-RU" sz="1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D7C2A5-22EA-4000-AD15-8397213FC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836182"/>
            <a:ext cx="6117770" cy="3475718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600" dirty="0"/>
          </a:p>
          <a:p>
            <a:pPr marL="0" indent="0">
              <a:buNone/>
              <a:defRPr/>
            </a:pPr>
            <a:r>
              <a:rPr lang="ru-RU" sz="1600" b="1" dirty="0"/>
              <a:t>* </a:t>
            </a:r>
            <a:r>
              <a:rPr lang="ru-RU" sz="2400" b="1" dirty="0"/>
              <a:t>Неформальные группы </a:t>
            </a:r>
            <a:r>
              <a:rPr lang="ru-RU" sz="2400" dirty="0"/>
              <a:t>образуются на основе потребности индивидов в общении и объединении, интересов к определенному виду деятельности (важны  эмоциональная привлекательность, подражание, внушение, эмпатия (стать на место другого), идентификация и др.).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4F0EA5-F2C2-4024-B4D5-DFF67E43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6" y="1027905"/>
            <a:ext cx="3254828" cy="22269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E8253-7CFF-43ED-9DEA-FEAD451F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" y="3865108"/>
            <a:ext cx="3799114" cy="29058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43786-E349-427B-8D4E-7FF3E978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10000"/>
                  </a:schemeClr>
                </a:solidFill>
              </a:rPr>
              <a:t>Протекание психических процессов в малых группах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155C09-E891-4025-8938-09322AECD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791" y="978947"/>
            <a:ext cx="5426859" cy="471541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400" dirty="0"/>
              <a:t>Протекание психических процессов в малых группах связано с </a:t>
            </a:r>
            <a:r>
              <a:rPr lang="ru-RU" sz="2400" b="1" dirty="0"/>
              <a:t>феноменом конформизма</a:t>
            </a:r>
            <a:r>
              <a:rPr lang="ru-RU" sz="2400" dirty="0"/>
              <a:t> (от лат. подобный), </a:t>
            </a:r>
            <a:r>
              <a:rPr lang="ru-RU" sz="2400" b="1" dirty="0"/>
              <a:t>группового давления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sz="1800" dirty="0"/>
              <a:t>Конформизм/нонконформизм  - поведенческие уровни проявления конформности / </a:t>
            </a:r>
            <a:r>
              <a:rPr lang="ru-RU" sz="1800" dirty="0" err="1"/>
              <a:t>нонконформности</a:t>
            </a:r>
            <a:r>
              <a:rPr lang="ru-RU" sz="1800" dirty="0"/>
              <a:t> (негативизма, </a:t>
            </a:r>
            <a:r>
              <a:rPr lang="ru-RU" sz="1800" dirty="0" err="1"/>
              <a:t>неконформности</a:t>
            </a:r>
            <a:r>
              <a:rPr lang="ru-RU" sz="1800" dirty="0"/>
              <a:t>).  Обусловлены реакцией на  групповое давление. 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внешний конформизм</a:t>
            </a:r>
            <a:r>
              <a:rPr lang="ru-RU" sz="1800" dirty="0">
                <a:solidFill>
                  <a:srgbClr val="C00000"/>
                </a:solidFill>
              </a:rPr>
              <a:t> (резкое расхождение с мнением группы, но не желание вступать в конфронтацию)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C00000"/>
                </a:solidFill>
              </a:rPr>
              <a:t>внутренний  </a:t>
            </a:r>
            <a:r>
              <a:rPr lang="ru-RU" sz="1800" dirty="0">
                <a:solidFill>
                  <a:srgbClr val="C00000"/>
                </a:solidFill>
              </a:rPr>
              <a:t>(уверенность в правильности мнения группы, приспособление к мнению группы)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C0C165-B17A-4428-B1B9-789436396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81376"/>
            <a:ext cx="5855744" cy="3969570"/>
          </a:xfrm>
          <a:solidFill>
            <a:schemeClr val="bg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Противоположностью конформизму и нонконформизму является </a:t>
            </a:r>
            <a:r>
              <a:rPr lang="ru-RU" altLang="ru-RU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alt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индивида в малых группах, относительная </a:t>
            </a:r>
            <a:r>
              <a:rPr lang="ru-RU" altLang="ru-RU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его установок и поведения </a:t>
            </a:r>
            <a:r>
              <a:rPr lang="ru-RU" alt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группы, </a:t>
            </a:r>
            <a:r>
              <a:rPr lang="ru-RU" altLang="ru-RU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</a:t>
            </a:r>
            <a:r>
              <a:rPr lang="ru-RU" alt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групповому воздействию и давлению. </a:t>
            </a:r>
          </a:p>
          <a:p>
            <a:pPr marL="0" indent="0">
              <a:buNone/>
              <a:defRPr/>
            </a:pPr>
            <a:endParaRPr lang="ru-RU" altLang="ru-RU" sz="20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 психологический климат в большей степени обеспечивается в смешанных группах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4702E3B-8E88-45BA-A0DC-8833DC72BB62}"/>
              </a:ext>
            </a:extLst>
          </p:cNvPr>
          <p:cNvSpPr/>
          <p:nvPr/>
        </p:nvSpPr>
        <p:spPr>
          <a:xfrm>
            <a:off x="1450865" y="2355925"/>
            <a:ext cx="2750372" cy="105156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феномен конформизма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конформизм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конформность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конформное поведение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A9806DD-BFCA-4099-97D1-7944CAE32D5F}"/>
              </a:ext>
            </a:extLst>
          </p:cNvPr>
          <p:cNvSpPr/>
          <p:nvPr/>
        </p:nvSpPr>
        <p:spPr>
          <a:xfrm>
            <a:off x="505609" y="6103619"/>
            <a:ext cx="11123407" cy="63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конформизм - </a:t>
            </a:r>
            <a:r>
              <a:rPr lang="ru-RU" dirty="0">
                <a:solidFill>
                  <a:schemeClr val="tx1"/>
                </a:solidFill>
              </a:rPr>
              <a:t>изменение в поведении / мнении человека под влиянием реального/воображаемого давления со стороны группы/человека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1329</Words>
  <Application>Microsoft Office PowerPoint</Application>
  <PresentationFormat>Широкоэкранный</PresentationFormat>
  <Paragraphs>230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Raleway</vt:lpstr>
      <vt:lpstr>Roboto</vt:lpstr>
      <vt:lpstr>Segoe UI</vt:lpstr>
      <vt:lpstr>Times New Roman</vt:lpstr>
      <vt:lpstr>Verdana</vt:lpstr>
      <vt:lpstr>Wingdings</vt:lpstr>
      <vt:lpstr>Тема Office</vt:lpstr>
      <vt:lpstr>Социальная и возрастная психология  Раздел. 1  Социальная психология</vt:lpstr>
      <vt:lpstr>        </vt:lpstr>
      <vt:lpstr>Литература:</vt:lpstr>
      <vt:lpstr>Малые  группы </vt:lpstr>
      <vt:lpstr>Презентация PowerPoint</vt:lpstr>
      <vt:lpstr>Виды малых групп </vt:lpstr>
      <vt:lpstr>Структура малой группы </vt:lpstr>
      <vt:lpstr>Формирование малых групп</vt:lpstr>
      <vt:lpstr>Протекание психических процессов в малых группах </vt:lpstr>
      <vt:lpstr>Факторы, влияющие на  степень выраженности конформизма членов группы </vt:lpstr>
      <vt:lpstr>Руководство и лидерство в малых группах </vt:lpstr>
      <vt:lpstr>Лидерство в малых группах  </vt:lpstr>
      <vt:lpstr> Иные различия между лидерством и руководством:  </vt:lpstr>
      <vt:lpstr>Понятие коллектива</vt:lpstr>
      <vt:lpstr>Презентация PowerPoint</vt:lpstr>
      <vt:lpstr>Сплоченность коллектива</vt:lpstr>
      <vt:lpstr>На эффективность работы влияют следующие социальные факторы: </vt:lpstr>
      <vt:lpstr>Факторы, мешающие успешной работе коллектива 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Кузьминич</dc:creator>
  <cp:lastModifiedBy>Татьяна Кузьминич</cp:lastModifiedBy>
  <cp:revision>215</cp:revision>
  <cp:lastPrinted>2024-11-27T19:00:48Z</cp:lastPrinted>
  <dcterms:created xsi:type="dcterms:W3CDTF">2023-02-07T09:32:44Z</dcterms:created>
  <dcterms:modified xsi:type="dcterms:W3CDTF">2024-12-22T21:19:52Z</dcterms:modified>
</cp:coreProperties>
</file>