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47" r:id="rId3"/>
    <p:sldId id="448" r:id="rId4"/>
    <p:sldId id="472" r:id="rId5"/>
    <p:sldId id="457" r:id="rId6"/>
    <p:sldId id="458" r:id="rId7"/>
    <p:sldId id="478" r:id="rId8"/>
    <p:sldId id="473" r:id="rId9"/>
    <p:sldId id="479" r:id="rId10"/>
    <p:sldId id="480" r:id="rId11"/>
    <p:sldId id="481" r:id="rId12"/>
    <p:sldId id="482" r:id="rId13"/>
    <p:sldId id="490" r:id="rId14"/>
    <p:sldId id="483" r:id="rId15"/>
    <p:sldId id="270" r:id="rId16"/>
    <p:sldId id="271" r:id="rId17"/>
    <p:sldId id="486" r:id="rId18"/>
    <p:sldId id="487" r:id="rId19"/>
    <p:sldId id="488" r:id="rId20"/>
    <p:sldId id="489" r:id="rId21"/>
    <p:sldId id="484" r:id="rId22"/>
    <p:sldId id="491" r:id="rId23"/>
    <p:sldId id="492" r:id="rId24"/>
  </p:sldIdLst>
  <p:sldSz cx="12192000" cy="6858000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111" autoAdjust="0"/>
  </p:normalViewPr>
  <p:slideViewPr>
    <p:cSldViewPr snapToGrid="0">
      <p:cViewPr varScale="1">
        <p:scale>
          <a:sx n="90" d="100"/>
          <a:sy n="90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1" y="3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4011-9D32-4482-BEB5-65C3EB3844C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4550"/>
            <a:ext cx="4059238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19" y="3253809"/>
            <a:ext cx="790575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4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1" y="6421934"/>
            <a:ext cx="4282281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9464-0DD3-4926-A6AE-F02BC4914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2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8BFB9E0E-8B57-49E4-A3EF-4574EC717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E06A1F6A-76DC-4D1E-A092-E42154F48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A593B7A3-995A-43FD-A21C-1E071B7D2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3E8C97-0CC4-4681-8AC4-1FFE159C537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4D71EA-9441-43D3-B4A4-8A688CA7B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7B3C1-AF5D-4478-B79E-6E4829AA7FF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4B012F4A-819B-449B-A231-BD788A451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1BB52D88-D57E-47FB-9009-07F45031E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11554"/>
            <a:ext cx="7246938" cy="3042523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AD9829-A283-4912-BA61-B99EC4960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3417E-2F9E-4BB0-8376-74CAEF72B61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7A0997C6-F4FE-46E0-98B0-23C81940A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30260A86-D19E-431D-B7EB-2DB262B8C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7625" y="3211554"/>
            <a:ext cx="7246938" cy="3042523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3065-E4AA-4AFC-A415-690C2A972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A7CAFC-A883-4155-BB79-10732FF20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E09AF-F83D-4EA7-9BA7-703AE3E9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E61F0-BE24-4784-A3EE-1277065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7936B-B7B2-4438-8C1C-8AC29E2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0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0FFDB-D9AC-4877-8669-A0EF634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40F123-2ECA-4D7E-8117-F444A69AE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A8F0E-B41A-4ED2-ABEA-412B9F0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451CC-F726-49F9-86C5-23ABF3E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655D0-4324-4820-ADCF-422FB321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3356D1-A843-4740-8A1E-4C377B9A6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FE729-8C94-4BAC-AD9B-3E3E70DF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E73E7-26AF-4E85-859B-79425F66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49787-AE6B-4A53-AFE8-CF962EAF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28E7E-9394-40D4-8F89-5AC32EA2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1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E0057-9BAB-4512-B128-76AFE1C8B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21598-E48D-41AB-9122-6A277B4E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B89167-BC90-4881-9F65-43ED0CFF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EFEFD-ED83-478D-AB37-68DD67D20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1" y="6524626"/>
            <a:ext cx="10369549" cy="333375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Кафедра социальной психологии / Лаборатория прикладной социальной психологии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B114-E2F8-4B29-A26F-D4C95B76D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84167" y="6524626"/>
            <a:ext cx="2840567" cy="333375"/>
          </a:xfrm>
        </p:spPr>
        <p:txBody>
          <a:bodyPr/>
          <a:lstStyle>
            <a:lvl1pPr>
              <a:defRPr/>
            </a:lvl1pPr>
          </a:lstStyle>
          <a:p>
            <a:fld id="{D6EB55CB-808B-416D-9F77-6A7D99438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43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D7A52-3D7F-49DC-AB08-4976188A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B299-400A-43E5-90F1-ADDF601ED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F99EE-B4ED-4353-9F6A-13D8B23E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F3149-5911-4524-BD37-D829D086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96265-C313-4600-BAFF-7D0D9DA5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0837-390A-4F67-92C8-34E3EEF7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CA79C-49CB-4706-BAD8-A0D127D0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85952-E04C-4216-B2C2-998B0D39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B545A-E607-4B98-80B7-7605A80F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D9BE7-EE49-43ED-9114-2E765806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18A4-2DA3-4BF5-92FE-75AFB195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C71A1-033C-4C20-B34C-BA2995BBA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DFB07-E655-42D8-90A5-085DA5DC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675B5A-78A3-4475-A602-2C73CE55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A98453-21C8-4356-B250-C50DECB0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C1C4A-9B49-4D10-BD70-64634AE9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C0B92-CCB2-4216-BEAC-18FB8E60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02FA74-05DB-4F69-B9AA-18E14B58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FE505-5792-4BC7-AAA7-B12EDCA1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962AA-2BFA-4289-AEF2-C3A1CE8E4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7D5495-655F-4786-92A1-1FB86482A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F38629-8353-4345-9773-7B9AB823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813F78-2BA1-4B7A-92B9-BAB289C3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8DCCA9-77DD-4699-B510-94989953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0571E-FF97-4507-86A3-5BA95837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B4F82-3B78-46D5-937E-CFF8D6A5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AD1A50-99EB-4890-8439-F654F715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D9EFEE-1219-4007-998B-A1284B92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896A96-CCAA-40F1-8CAA-8CD32A5A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2002D-F6F1-489F-AE24-D2CF2E13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4082-B3F0-4C8E-8288-FA64154C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FC527-7864-4832-BB98-D80C2160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7D878-401C-4DEC-8AC5-0A07FD04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4E2E5-0A05-4AA9-BD46-5ADACA39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CCEEA1-5B89-4EF9-9773-1A37BD0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B0351-E952-4616-B7A0-4117C268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9C34D0-21D9-4627-A2D7-44B1C6D4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3C52F-96B2-4562-B243-90210DE8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C01B07-C535-4645-BB00-E8A4AC20D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E3238A-C20B-42C3-BD3A-326F20B9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AE422-BBE9-44C1-BD06-D6FB60A3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E76E5-28DB-4FD6-8EF1-09ADB846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E61CA-E97C-405D-8DD4-0C8E05D0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D4DEE-03B3-45F1-9813-3E4AFBFB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75DDF-6E44-48B9-92AF-1885C513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E62FD-C423-48CF-9A5F-BE27FDF17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E112A-3802-49B8-A499-DD18916F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0D70AE-40CC-4E1C-88E9-A16E5F6EC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2FAB7409-1546-4DE0-849D-4792319DE4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3769" y="2235200"/>
            <a:ext cx="9144000" cy="2387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800" b="1" dirty="0"/>
              <a:t>Социальная и возрастная п</a:t>
            </a:r>
            <a:r>
              <a:rPr lang="be-BY" sz="4800" b="1" dirty="0"/>
              <a:t>сихология</a:t>
            </a:r>
            <a:br>
              <a:rPr lang="be-BY" sz="4800" b="1" dirty="0"/>
            </a:br>
            <a:br>
              <a:rPr lang="be-BY" sz="4800" b="1" dirty="0"/>
            </a:br>
            <a:r>
              <a:rPr lang="be-BY" sz="4400" b="1" dirty="0"/>
              <a:t>Раздел 1.  </a:t>
            </a:r>
            <a:r>
              <a:rPr lang="ru-RU" sz="4400" b="1" dirty="0"/>
              <a:t>Социальная п</a:t>
            </a:r>
            <a:r>
              <a:rPr lang="be-BY" sz="4400" b="1" dirty="0"/>
              <a:t>сихология</a:t>
            </a:r>
            <a:br>
              <a:rPr lang="be-BY" sz="4400" b="1" dirty="0"/>
            </a:br>
            <a:endParaRPr lang="ru-RU" altLang="ru-RU" sz="3600" b="1" dirty="0">
              <a:latin typeface="Raleway" pitchFamily="34" charset="-52"/>
              <a:cs typeface="Segoe UI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7F4AD36-80F8-4584-A4A7-F6DEEE774B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51313" y="5105400"/>
            <a:ext cx="6400800" cy="520849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800" b="1" dirty="0">
                <a:solidFill>
                  <a:srgbClr val="29403F"/>
                </a:solidFill>
                <a:latin typeface="Roboto" panose="020B0604020202020204" charset="0"/>
                <a:cs typeface="Roboto" panose="020B0604020202020204" charset="0"/>
              </a:rPr>
              <a:t>Кузьминич  </a:t>
            </a:r>
            <a:r>
              <a:rPr lang="ru-RU" altLang="ru-RU" sz="2800" dirty="0">
                <a:solidFill>
                  <a:srgbClr val="29403F"/>
                </a:solidFill>
                <a:latin typeface="Roboto" panose="020B0604020202020204" charset="0"/>
                <a:cs typeface="Roboto" panose="020B0604020202020204" charset="0"/>
              </a:rPr>
              <a:t>Татьяна Васильевна,</a:t>
            </a:r>
          </a:p>
          <a:p>
            <a:pPr eaLnBrk="1" hangingPunct="1">
              <a:defRPr/>
            </a:pPr>
            <a:endParaRPr lang="ru-RU" altLang="ru-RU" sz="28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21181E-47CF-4373-B2E4-21BB68424EB6}"/>
              </a:ext>
            </a:extLst>
          </p:cNvPr>
          <p:cNvSpPr/>
          <p:nvPr/>
        </p:nvSpPr>
        <p:spPr>
          <a:xfrm>
            <a:off x="330200" y="50800"/>
            <a:ext cx="1193800" cy="10715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e-BY" altLang="ru-RU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20</a:t>
            </a:r>
            <a:r>
              <a:rPr lang="en-US" altLang="ru-RU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ru-RU" altLang="ru-RU" sz="2000" b="1" dirty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0"/>
            <a:ext cx="9780494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dirty="0"/>
            </a:br>
            <a:r>
              <a:rPr lang="ru-RU" sz="4900" b="1" dirty="0"/>
              <a:t>толпа как стихийная группа</a:t>
            </a:r>
            <a:endParaRPr lang="ru-RU" sz="49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C17E9-91F6-480A-B3A7-3854496E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063" y="1298617"/>
            <a:ext cx="593580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Типа толп в зависимости от степени экспрессивности действий:</a:t>
            </a:r>
          </a:p>
          <a:p>
            <a:pPr marL="0" indent="0">
              <a:buNone/>
            </a:pPr>
            <a:r>
              <a:rPr lang="ru-RU" sz="2400" b="1" dirty="0"/>
              <a:t>1. Случайная толпа (зеваки рядом с происшествием) </a:t>
            </a:r>
          </a:p>
          <a:p>
            <a:pPr marL="0" indent="0">
              <a:buNone/>
            </a:pPr>
            <a:r>
              <a:rPr lang="ru-RU" sz="2400" b="1" dirty="0"/>
              <a:t>2. Экспрессивная толпа (группа людей совместно выражающая радость, горе, гнев, протест)</a:t>
            </a:r>
          </a:p>
          <a:p>
            <a:pPr marL="0" indent="0">
              <a:buNone/>
            </a:pPr>
            <a:r>
              <a:rPr lang="ru-RU" sz="2400" b="1" dirty="0"/>
              <a:t>3. Конвенциальная толпа (зрители на стадионе)</a:t>
            </a:r>
          </a:p>
          <a:p>
            <a:pPr marL="0" indent="0">
              <a:buNone/>
            </a:pPr>
            <a:r>
              <a:rPr lang="ru-RU" sz="2400" b="1" dirty="0"/>
              <a:t>4. Действующая толпа (группа людей, осуществляющая действие относительно конкретного объекта)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2C2591-88EC-444A-B236-859432CF6DD2}"/>
              </a:ext>
            </a:extLst>
          </p:cNvPr>
          <p:cNvSpPr/>
          <p:nvPr/>
        </p:nvSpPr>
        <p:spPr>
          <a:xfrm>
            <a:off x="6505346" y="1298617"/>
            <a:ext cx="5603277" cy="489364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Толпы в зависимости от характера идеологического фона и действия:</a:t>
            </a:r>
          </a:p>
          <a:p>
            <a:r>
              <a:rPr lang="ru-RU" sz="2400" b="1" dirty="0"/>
              <a:t>1. Повстанческая толпа </a:t>
            </a:r>
            <a:r>
              <a:rPr lang="ru-RU" sz="2400" i="1" dirty="0"/>
              <a:t>(революционные потрясения)</a:t>
            </a:r>
          </a:p>
          <a:p>
            <a:r>
              <a:rPr lang="ru-RU" sz="2400" b="1" dirty="0"/>
              <a:t>2. Агрессивная толпа </a:t>
            </a:r>
            <a:r>
              <a:rPr lang="ru-RU" sz="2400" i="1" dirty="0"/>
              <a:t>(погромщики, расисты)</a:t>
            </a:r>
          </a:p>
          <a:p>
            <a:r>
              <a:rPr lang="ru-RU" sz="2400" b="1" dirty="0"/>
              <a:t>3. Спасающаяся толпа </a:t>
            </a:r>
            <a:r>
              <a:rPr lang="ru-RU" sz="2400" i="1" dirty="0"/>
              <a:t>(паника в стихийном действии)</a:t>
            </a:r>
          </a:p>
          <a:p>
            <a:r>
              <a:rPr lang="ru-RU" sz="2400" b="1" dirty="0"/>
              <a:t>4. Стяжательная толпа </a:t>
            </a:r>
            <a:r>
              <a:rPr lang="ru-RU" sz="2400" i="1" dirty="0"/>
              <a:t>(грабители складов, вкладчики обанкротившихся банков)</a:t>
            </a:r>
          </a:p>
          <a:p>
            <a:r>
              <a:rPr lang="ru-RU" sz="2400" b="1" dirty="0"/>
              <a:t>5. Экстатическая толпа </a:t>
            </a:r>
            <a:r>
              <a:rPr lang="ru-RU" sz="2400" i="1" dirty="0"/>
              <a:t>(молитвенные ритуальные действа, исступление) </a:t>
            </a:r>
          </a:p>
        </p:txBody>
      </p:sp>
      <p:sp>
        <p:nvSpPr>
          <p:cNvPr id="10" name="AutoShape 2" descr="Правила поведения в толпе - Памятки населению по антитеррористической  защищенности - Главное управление МЧС России по Республике Хакасия">
            <a:extLst>
              <a:ext uri="{FF2B5EF4-FFF2-40B4-BE49-F238E27FC236}">
                <a16:creationId xmlns:a16="http://schemas.microsoft.com/office/drawing/2014/main" id="{9588A622-1E21-432E-B263-A74B9CB13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4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140778"/>
            <a:ext cx="9780494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dirty="0"/>
            </a:br>
            <a:r>
              <a:rPr lang="ru-RU" sz="4900" b="1" dirty="0"/>
              <a:t>толпа как стихийная группа</a:t>
            </a:r>
            <a:endParaRPr lang="ru-RU" sz="49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C17E9-91F6-480A-B3A7-3854496E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29" y="1231326"/>
            <a:ext cx="6229190" cy="5713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ЭТАПЫ ОБРАЗОВАНИЯ И ПОВЕДЕНИЯ ТОЛПЫ:</a:t>
            </a:r>
          </a:p>
          <a:p>
            <a:pPr marL="0" indent="0">
              <a:buNone/>
            </a:pPr>
            <a:r>
              <a:rPr lang="ru-RU" sz="2600" b="1" dirty="0"/>
              <a:t>1. интерес к происшествию, получение информации, проявление эмоций</a:t>
            </a:r>
          </a:p>
          <a:p>
            <a:pPr marL="0" indent="0">
              <a:buNone/>
            </a:pPr>
            <a:r>
              <a:rPr lang="ru-RU" sz="2600" b="1" dirty="0"/>
              <a:t>2. готовность к реагированию, коммуникативные контакты, нарастание возбуждения, проявление действий</a:t>
            </a:r>
          </a:p>
          <a:p>
            <a:pPr marL="0" indent="0">
              <a:buNone/>
            </a:pPr>
            <a:r>
              <a:rPr lang="ru-RU" sz="2600" b="1" dirty="0"/>
              <a:t>3. появление нового общего объекта внимания в виде образа - продукта группового творчества, сплачивание толпы в единое целое</a:t>
            </a:r>
          </a:p>
          <a:p>
            <a:pPr marL="0" indent="0">
              <a:buNone/>
            </a:pPr>
            <a:r>
              <a:rPr lang="ru-RU" sz="2600" b="1" dirty="0"/>
              <a:t>4. активизация толпы, ее стимулирование благодаря влиянию лидера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2C2591-88EC-444A-B236-859432CF6DD2}"/>
              </a:ext>
            </a:extLst>
          </p:cNvPr>
          <p:cNvSpPr/>
          <p:nvPr/>
        </p:nvSpPr>
        <p:spPr>
          <a:xfrm>
            <a:off x="7630438" y="140778"/>
            <a:ext cx="4547507" cy="3785652"/>
          </a:xfrm>
          <a:prstGeom prst="rect">
            <a:avLst/>
          </a:prstGeom>
          <a:solidFill>
            <a:schemeClr val="accent2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Предотвращение действий толпы:</a:t>
            </a:r>
          </a:p>
          <a:p>
            <a:r>
              <a:rPr lang="ru-RU" sz="2400" b="1" dirty="0"/>
              <a:t>1. переориентация внимания индивидов с одного на несколько других объектов</a:t>
            </a:r>
          </a:p>
          <a:p>
            <a:r>
              <a:rPr lang="ru-RU" sz="2400" b="1" dirty="0"/>
              <a:t>2. образование отдельных групп, утрата целостности толпы</a:t>
            </a:r>
          </a:p>
          <a:p>
            <a:r>
              <a:rPr lang="ru-RU" sz="2400" b="1" dirty="0"/>
              <a:t>3. выявление лидера и его окружения, устранения их из толпы</a:t>
            </a:r>
            <a:r>
              <a:rPr lang="ru-RU" sz="2400" i="1" dirty="0"/>
              <a:t> </a:t>
            </a:r>
          </a:p>
        </p:txBody>
      </p:sp>
      <p:sp>
        <p:nvSpPr>
          <p:cNvPr id="10" name="AutoShape 2" descr="Правила поведения в толпе - Памятки населению по антитеррористической  защищенности - Главное управление МЧС России по Республике Хакасия">
            <a:extLst>
              <a:ext uri="{FF2B5EF4-FFF2-40B4-BE49-F238E27FC236}">
                <a16:creationId xmlns:a16="http://schemas.microsoft.com/office/drawing/2014/main" id="{9588A622-1E21-432E-B263-A74B9CB13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14E98-6F4E-4329-9890-B4CA653D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493" y="4088297"/>
            <a:ext cx="4547507" cy="27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277813"/>
            <a:ext cx="9780494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dirty="0"/>
            </a:br>
            <a:r>
              <a:rPr lang="ru-RU" b="1" dirty="0"/>
              <a:t>Паника как разновидность поведения толпы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C17E9-91F6-480A-B3A7-3854496E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890" y="3429000"/>
            <a:ext cx="6229190" cy="3212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Факторы, вызывающие панику: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Физиологические </a:t>
            </a:r>
            <a:r>
              <a:rPr lang="ru-RU" sz="2400" dirty="0"/>
              <a:t>(усталость, голод, опьянение, психическое потрясение и др.)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Психологические </a:t>
            </a:r>
            <a:r>
              <a:rPr lang="ru-RU" sz="2400" dirty="0"/>
              <a:t>(удивление, потрясение, неуверенность, страх, чувство изоляции, бессилие и др.)</a:t>
            </a:r>
          </a:p>
        </p:txBody>
      </p:sp>
      <p:sp>
        <p:nvSpPr>
          <p:cNvPr id="10" name="AutoShape 2" descr="Правила поведения в толпе - Памятки населению по антитеррористической  защищенности - Главное управление МЧС России по Республике Хакасия">
            <a:extLst>
              <a:ext uri="{FF2B5EF4-FFF2-40B4-BE49-F238E27FC236}">
                <a16:creationId xmlns:a16="http://schemas.microsoft.com/office/drawing/2014/main" id="{9588A622-1E21-432E-B263-A74B9CB13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3DBCF2-8CC3-48C6-8638-661CE013750B}"/>
              </a:ext>
            </a:extLst>
          </p:cNvPr>
          <p:cNvSpPr/>
          <p:nvPr/>
        </p:nvSpPr>
        <p:spPr>
          <a:xfrm>
            <a:off x="216568" y="1033060"/>
            <a:ext cx="6521116" cy="2027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Паника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– эмоциональное состояние, возникающее вследствие дефицита/избытка информации и проявляющиеся в импульсивных действиях 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Это массовое паническое поведение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22A3D678-3475-481F-B5F9-4599758FF704}"/>
              </a:ext>
            </a:extLst>
          </p:cNvPr>
          <p:cNvSpPr/>
          <p:nvPr/>
        </p:nvSpPr>
        <p:spPr>
          <a:xfrm>
            <a:off x="6478360" y="3581400"/>
            <a:ext cx="707571" cy="202703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78D2369-3793-45E4-A7D7-ED8CF28FBE88}"/>
              </a:ext>
            </a:extLst>
          </p:cNvPr>
          <p:cNvSpPr/>
          <p:nvPr/>
        </p:nvSpPr>
        <p:spPr>
          <a:xfrm>
            <a:off x="7486527" y="4085494"/>
            <a:ext cx="4439101" cy="187013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Порождают эмоциональное напряжение, лихорадочную работу воображения, неадекватную интерпретацию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61E705-3235-48E2-B641-1FB8E986A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284" y="902368"/>
            <a:ext cx="4959344" cy="30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6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277813"/>
            <a:ext cx="9780494" cy="558800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r">
              <a:defRPr/>
            </a:pPr>
            <a:br>
              <a:rPr lang="ru-RU" sz="3200" dirty="0"/>
            </a:br>
            <a:r>
              <a:rPr lang="ru-RU" b="1" dirty="0"/>
              <a:t>Паника как разновидность поведения толпы </a:t>
            </a:r>
            <a:br>
              <a:rPr lang="ru-RU" sz="53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5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AutoShape 2" descr="Правила поведения в толпе - Памятки населению по антитеррористической  защищенности - Главное управление МЧС России по Республике Хакасия">
            <a:extLst>
              <a:ext uri="{FF2B5EF4-FFF2-40B4-BE49-F238E27FC236}">
                <a16:creationId xmlns:a16="http://schemas.microsoft.com/office/drawing/2014/main" id="{9588A622-1E21-432E-B263-A74B9CB13A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3DBCF2-8CC3-48C6-8638-661CE013750B}"/>
              </a:ext>
            </a:extLst>
          </p:cNvPr>
          <p:cNvSpPr/>
          <p:nvPr/>
        </p:nvSpPr>
        <p:spPr>
          <a:xfrm>
            <a:off x="433744" y="793511"/>
            <a:ext cx="9732940" cy="86830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Паника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– эмоциональное состояние, возникающее вследствие дефицита/избытка информации и проявляющиеся в импульсивных действиях 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Это массовое паническое поведение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2B5993-0B17-4D72-A0C5-67721D4E4A12}"/>
              </a:ext>
            </a:extLst>
          </p:cNvPr>
          <p:cNvSpPr/>
          <p:nvPr/>
        </p:nvSpPr>
        <p:spPr>
          <a:xfrm>
            <a:off x="301395" y="1661820"/>
            <a:ext cx="6433457" cy="2863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Паника развивается как следствие шокирующего стимула, который приводит к потрясению и восприятию ситуации как кризисной. Потрясение переходит в замешательство, припоминание подобных ситуаций, сопровождается криками, плачем, уменьшением способности противостоять кризисной ситуации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7B641B5-20B5-42C2-8C37-EBB9E1342E5C}"/>
              </a:ext>
            </a:extLst>
          </p:cNvPr>
          <p:cNvSpPr/>
          <p:nvPr/>
        </p:nvSpPr>
        <p:spPr>
          <a:xfrm>
            <a:off x="6734852" y="3581401"/>
            <a:ext cx="5457147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Обычные </a:t>
            </a:r>
            <a:r>
              <a:rPr lang="ru-RU" sz="2000" b="1" dirty="0">
                <a:solidFill>
                  <a:schemeClr val="tx1"/>
                </a:solidFill>
              </a:rPr>
              <a:t>следствия</a:t>
            </a:r>
            <a:r>
              <a:rPr lang="ru-RU" sz="2000" dirty="0">
                <a:solidFill>
                  <a:schemeClr val="tx1"/>
                </a:solidFill>
              </a:rPr>
              <a:t> паники: усталость, оцепенение, крайняя встревоженность, готовность к агрессивному поведению.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Основные  </a:t>
            </a:r>
            <a:r>
              <a:rPr lang="ru-RU" sz="2000" b="1" dirty="0">
                <a:solidFill>
                  <a:schemeClr val="tx1"/>
                </a:solidFill>
              </a:rPr>
              <a:t>способы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прекращения паники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организация эффективного руководства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отвлечение внимание участников от возможного источника страха, снижение эмоционального напряжения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" y="4684712"/>
            <a:ext cx="2795107" cy="21732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43" y="1661820"/>
            <a:ext cx="3161757" cy="191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46" y="4684712"/>
            <a:ext cx="3743199" cy="217328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79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4BC72-799C-46C2-A12F-0DD3BFBD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как стихийная группа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6613D-9E8B-488B-AAEB-16E2644E8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442" y="1126378"/>
            <a:ext cx="58353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термин «масса» («массы»)  обычно для описания более стабильного (с более четкими границами) образования чем толпа.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может выступать и  как сиюминутное образование, и может оказаться в значительной степени организованной, когда определенные слои населения достаточно сознательно собираются ради какой-либо акции: манифестации, демонстрации, митинга. Организаторы обычно выдвигаются не в момент действий, а заранее как лидеры данных массовых действий.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A8C7D-B16F-4DA1-850A-9EE92452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2790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массы более четкие и продуманные, определяются  конечные цели, тактика поведения, маршрут.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(как и толпа) достаточно разнородна, в ней тоже могут как сосуществовать, так и сталкиваться различные интересы, ее существование может быть неустойчивым.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98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08903B1-A0B5-440D-B8D4-8C1C01AF5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CEEDF-FC7E-4321-AD84-661204E7747B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60ADA36-4981-4E29-98A5-7494077F1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268413"/>
          </a:xfrm>
        </p:spPr>
        <p:txBody>
          <a:bodyPr>
            <a:normAutofit/>
          </a:bodyPr>
          <a:lstStyle/>
          <a:p>
            <a:pPr algn="l"/>
            <a:r>
              <a:rPr lang="ru-RU" altLang="ru-RU" sz="4000" b="1" dirty="0"/>
              <a:t>Массовые движения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727DA94-E56A-4B9A-9B27-B5DCDB0936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7051" y="1114425"/>
            <a:ext cx="9612312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dirty="0"/>
              <a:t>Это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</a:t>
            </a:r>
            <a:r>
              <a:rPr lang="ru-RU" altLang="ru-RU" dirty="0"/>
              <a:t> организованное единство людей, ставящих перед собой определенную цель, как правило, связанную с выражениями недовольства, поддержки или сопротивления изменениям. </a:t>
            </a:r>
          </a:p>
        </p:txBody>
      </p:sp>
      <p:sp>
        <p:nvSpPr>
          <p:cNvPr id="177156" name="Text Box 4">
            <a:extLst>
              <a:ext uri="{FF2B5EF4-FFF2-40B4-BE49-F238E27FC236}">
                <a16:creationId xmlns:a16="http://schemas.microsoft.com/office/drawing/2014/main" id="{55031C3C-23C0-409B-839D-F6BBF067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573BA1B8-C30E-457D-89AD-AAF40B6B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057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1F5181D4-8315-4C11-A621-23F55CCF1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2514601"/>
            <a:ext cx="8131174" cy="38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909638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317625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725613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1336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90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3048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505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9624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движения могут иметь: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Глобальные цели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(борьба за мир, за разоружение, против ядерных испытаний, за охрану окружающей среды и т.п.)</a:t>
            </a: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Локальные цели (возникают/реализуются на определенной территории или ограничены интересами отдельной социальной группы -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женщин,</a:t>
            </a:r>
          </a:p>
          <a:p>
            <a:pPr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права сексуальных меньшинств и т.д.)</a:t>
            </a: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None/>
            </a:pPr>
            <a:r>
              <a:rPr lang="ru-RU" alt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Узко прагматические цели (смещение с должности руководителя).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2DB141-8F72-4312-B6BE-A6388EBAE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8246" y="2997706"/>
            <a:ext cx="3517697" cy="21033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B4744B3-18B5-49D7-95A0-25BB47961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335FC-5FCA-4947-A1ED-5568981FCAFD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04CEDB7B-5D8B-4822-845A-49018073E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04537"/>
            <a:ext cx="8229600" cy="1371600"/>
          </a:xfrm>
        </p:spPr>
        <p:txBody>
          <a:bodyPr/>
          <a:lstStyle/>
          <a:p>
            <a:pPr algn="l"/>
            <a:r>
              <a:rPr lang="ru-RU" altLang="ru-RU" sz="4000" b="1" dirty="0"/>
              <a:t>Особенности массовых движений</a:t>
            </a:r>
          </a:p>
        </p:txBody>
      </p:sp>
      <p:sp>
        <p:nvSpPr>
          <p:cNvPr id="179204" name="Text Box 4">
            <a:extLst>
              <a:ext uri="{FF2B5EF4-FFF2-40B4-BE49-F238E27FC236}">
                <a16:creationId xmlns:a16="http://schemas.microsoft.com/office/drawing/2014/main" id="{3E649D9B-D9CD-4627-AA2D-4DC8BF7FF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79208" name="Rectangle 8">
            <a:extLst>
              <a:ext uri="{FF2B5EF4-FFF2-40B4-BE49-F238E27FC236}">
                <a16:creationId xmlns:a16="http://schemas.microsoft.com/office/drawing/2014/main" id="{12E4A91C-441D-411D-B9B2-5DFCF620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1412876"/>
            <a:ext cx="56880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533400" indent="7938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235075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43063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8E9BC38-78B1-4E91-8402-8A5356AD3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221" y="1412875"/>
            <a:ext cx="9146690" cy="5149289"/>
          </a:xfrm>
        </p:spPr>
        <p:txBody>
          <a:bodyPr>
            <a:normAutofit/>
          </a:bodyPr>
          <a:lstStyle/>
          <a:p>
            <a:r>
              <a:rPr lang="ru-RU" altLang="ru-RU" dirty="0"/>
              <a:t>В их основе - общественное мнение; </a:t>
            </a:r>
          </a:p>
          <a:p>
            <a:r>
              <a:rPr lang="ru-RU" altLang="ru-RU" dirty="0"/>
              <a:t>Цели, как правило,  связаны с  изменением существующей ситуации; </a:t>
            </a:r>
          </a:p>
          <a:p>
            <a:r>
              <a:rPr lang="ru-RU" altLang="ru-RU" dirty="0"/>
              <a:t>Действия осуществляются в соответствии с определенной  миссией, программой (разная  степень разработанности и детализации); </a:t>
            </a:r>
          </a:p>
          <a:p>
            <a:r>
              <a:rPr lang="ru-RU" altLang="ru-RU" dirty="0"/>
              <a:t>Определены допустимые средства, формы и методы;</a:t>
            </a:r>
          </a:p>
          <a:p>
            <a:r>
              <a:rPr lang="ru-RU" altLang="ru-RU" dirty="0"/>
              <a:t> Реализуются через массовое поведение (демонстрации, шествия, митинги и др.). 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72F97-282D-4346-A77E-95EE1878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112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Массовые движения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16C8E-2895-4292-B299-22B7336EE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86809"/>
            <a:ext cx="5562600" cy="5706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Массовый характер имеют  социальные движения,  особая разновидность социальных процессов, которые начинаются с недовольства существующим социальным устройством и  стремления к определенным эталонам, нормам, знанием того, как должно быть. </a:t>
            </a:r>
          </a:p>
          <a:p>
            <a:pPr marL="0" indent="0">
              <a:buNone/>
            </a:pPr>
            <a:r>
              <a:rPr lang="ru-RU" sz="2000" dirty="0"/>
              <a:t>В современном обществе существуют </a:t>
            </a:r>
            <a:r>
              <a:rPr lang="ru-RU" sz="2000" b="1" dirty="0"/>
              <a:t>различные социальные движения</a:t>
            </a:r>
            <a:r>
              <a:rPr lang="ru-RU" sz="2000" dirty="0"/>
              <a:t>: </a:t>
            </a:r>
          </a:p>
          <a:p>
            <a:pPr marL="0" indent="0">
              <a:buNone/>
            </a:pPr>
            <a:r>
              <a:rPr lang="ru-RU" sz="2000" dirty="0"/>
              <a:t>молодежные, профсоюзные (трудовые),</a:t>
            </a:r>
          </a:p>
          <a:p>
            <a:pPr marL="0" indent="0">
              <a:buNone/>
            </a:pPr>
            <a:r>
              <a:rPr lang="ru-RU" sz="2000" dirty="0"/>
              <a:t>феминистские, демократические</a:t>
            </a:r>
          </a:p>
          <a:p>
            <a:pPr marL="0" indent="0">
              <a:buNone/>
            </a:pPr>
            <a:r>
              <a:rPr lang="ru-RU" sz="2000" dirty="0"/>
              <a:t>политические, экологические </a:t>
            </a:r>
          </a:p>
          <a:p>
            <a:pPr marL="0" indent="0">
              <a:buNone/>
            </a:pPr>
            <a:r>
              <a:rPr lang="ru-RU" sz="2000" dirty="0"/>
              <a:t>движение за мир, религиозные и др.</a:t>
            </a:r>
          </a:p>
          <a:p>
            <a:pPr marL="0" indent="0">
              <a:buNone/>
            </a:pPr>
            <a:r>
              <a:rPr lang="ru-RU" sz="2000" dirty="0"/>
              <a:t> Они могут не оформляться, быть стихийным кратковременным движением или общественно-политическим движением с высокой степенью организованности и значительной продолжительностью деятельности.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27DC41-F525-4205-B1B5-12C8C1145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4502" y="496555"/>
            <a:ext cx="673749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Существуют также: экспрессивные, утопические, революционные, реформаторские движения.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Экспрессивные движения </a:t>
            </a:r>
            <a:r>
              <a:rPr lang="ru-RU" sz="2000" dirty="0"/>
              <a:t>(участники с помощью особых ритуалов, танцев, игр создают мистическую реальность, чтобы отделиться от несовершенной жизни общества. Наиболее ярко проявляются в среде молодежи: в объединениях рокеров, готов, байкеров и т.д. с их попытками создать свою субкультуру, а также движения ветеранов войны, казачества и др.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Утопические движения </a:t>
            </a:r>
            <a:r>
              <a:rPr lang="ru-RU" sz="2000" dirty="0"/>
              <a:t>(движения первых христиан на основе идей всеобщего равенства, попытки создать на земле идеальную социальную систему со справедливыми общественными отношениями: </a:t>
            </a:r>
            <a:r>
              <a:rPr lang="ru-RU" sz="2000" dirty="0" err="1"/>
              <a:t>Мюнстерская</a:t>
            </a:r>
            <a:r>
              <a:rPr lang="ru-RU" sz="2000" dirty="0"/>
              <a:t> коммуна (1534), коммуны Роберта Оуэна (1817), фаланги Шарля Фурье (1818) и др.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Революционные движения  </a:t>
            </a:r>
            <a:r>
              <a:rPr lang="ru-RU" sz="2000" dirty="0"/>
              <a:t>(стремительное, часто насильственное, кардинальное изменение социальной системы, структуры и функций основных социальных институтов).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Реформаторские движения </a:t>
            </a:r>
            <a:r>
              <a:rPr lang="ru-RU" sz="2000" dirty="0"/>
              <a:t>(цель исправление существующего социального порядка )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140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0BC68-455D-48B2-AE9A-962079FF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65125"/>
            <a:ext cx="11066721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массовых движений по признакам  объединения людей в данную большую социальную группу: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F533C-3ECE-4E39-A5FE-82EBFA321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306" y="1496016"/>
            <a:ext cx="4903382" cy="5361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• национально-культурные общества (популяризация традиций, возрождение, сохранение и развитие культур, ремесел, социально-этнической самобытности);</a:t>
            </a:r>
          </a:p>
          <a:p>
            <a:pPr marL="0" lvl="0" indent="0">
              <a:buNone/>
            </a:pPr>
            <a:r>
              <a:rPr lang="ru-RU" sz="2000" dirty="0"/>
              <a:t>• профессиональные общества (объединение усилий специалистов для распространения и развития конкретного направления);</a:t>
            </a:r>
          </a:p>
          <a:p>
            <a:pPr marL="0" lvl="0" indent="0">
              <a:buNone/>
            </a:pPr>
            <a:r>
              <a:rPr lang="ru-RU" sz="2000" dirty="0"/>
              <a:t>• культурно-воспитательные общности;</a:t>
            </a:r>
          </a:p>
          <a:p>
            <a:pPr marL="0" lvl="0" indent="0">
              <a:buNone/>
            </a:pPr>
            <a:r>
              <a:rPr lang="ru-RU" sz="2000" dirty="0"/>
              <a:t>• различные фонды (создаются по профессиональному признаку, признаку благотворительности);</a:t>
            </a:r>
          </a:p>
          <a:p>
            <a:pPr marL="0" lvl="0" indent="0">
              <a:buNone/>
            </a:pPr>
            <a:r>
              <a:rPr lang="ru-RU" sz="2000" dirty="0"/>
              <a:t>• общности краткосрочного, оперативного действия (комитеты поддержки).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8946258-C368-4421-9D4A-1F719D44A40F}"/>
              </a:ext>
            </a:extLst>
          </p:cNvPr>
          <p:cNvSpPr/>
          <p:nvPr/>
        </p:nvSpPr>
        <p:spPr>
          <a:xfrm>
            <a:off x="5188688" y="1584251"/>
            <a:ext cx="6804839" cy="536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Распространенность массовых движений связана с выполнением значимых социально-психологических функций: 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1. познавательная </a:t>
            </a:r>
            <a:r>
              <a:rPr lang="ru-RU" sz="2400" dirty="0">
                <a:solidFill>
                  <a:schemeClr val="tx1"/>
                </a:solidFill>
              </a:rPr>
              <a:t>(участники движения получают новую для себя социально-политическую картину мира и соответствующую ей информацию);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ru-RU" sz="2400" b="1" dirty="0">
                <a:solidFill>
                  <a:schemeClr val="tx1"/>
                </a:solidFill>
              </a:rPr>
              <a:t>инструментальная</a:t>
            </a:r>
            <a:r>
              <a:rPr lang="ru-RU" sz="2400" dirty="0">
                <a:solidFill>
                  <a:schemeClr val="tx1"/>
                </a:solidFill>
              </a:rPr>
              <a:t> (овладевание новыми способами активного воздействия на текущую социально-политическую жизнь, поведенческими навыками); </a:t>
            </a:r>
          </a:p>
          <a:p>
            <a:r>
              <a:rPr lang="ru-RU" sz="2400" dirty="0">
                <a:solidFill>
                  <a:schemeClr val="tx1"/>
                </a:solidFill>
              </a:rPr>
              <a:t>3. </a:t>
            </a:r>
            <a:r>
              <a:rPr lang="ru-RU" sz="2400" b="1" dirty="0">
                <a:solidFill>
                  <a:schemeClr val="tx1"/>
                </a:solidFill>
              </a:rPr>
              <a:t>идеологическая </a:t>
            </a:r>
            <a:r>
              <a:rPr lang="ru-RU" sz="2400" dirty="0">
                <a:solidFill>
                  <a:schemeClr val="tx1"/>
                </a:solidFill>
              </a:rPr>
              <a:t>(вместо прежних, старых и уже утраченных иллюзий участники обычно обретают новые верования и убеждения).</a:t>
            </a:r>
          </a:p>
        </p:txBody>
      </p:sp>
    </p:spTree>
    <p:extLst>
      <p:ext uri="{BB962C8B-B14F-4D97-AF65-F5344CB8AC3E}">
        <p14:creationId xmlns:p14="http://schemas.microsoft.com/office/powerpoint/2010/main" val="82469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0BC68-455D-48B2-AE9A-962079FF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65125"/>
            <a:ext cx="11066721" cy="1325563"/>
          </a:xfrm>
        </p:spPr>
        <p:txBody>
          <a:bodyPr>
            <a:noAutofit/>
          </a:bodyPr>
          <a:lstStyle/>
          <a:p>
            <a:r>
              <a:rPr lang="ru-RU" sz="3200" dirty="0"/>
              <a:t>О</a:t>
            </a:r>
            <a:r>
              <a:rPr lang="ru-RU" sz="3200" b="1" dirty="0"/>
              <a:t>бщие характеристики и </a:t>
            </a:r>
            <a:r>
              <a:rPr lang="ru-RU" sz="3200" dirty="0"/>
              <a:t>социально-психологические условия возникновения массового движения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F533C-3ECE-4E39-A5FE-82EBFA321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079" y="1329070"/>
            <a:ext cx="5808922" cy="45182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/>
              <a:t>О</a:t>
            </a:r>
            <a:r>
              <a:rPr lang="ru-RU" sz="2000" b="1" dirty="0"/>
              <a:t>бщие характеристики:</a:t>
            </a:r>
          </a:p>
          <a:p>
            <a:pPr marL="0" lvl="0" indent="0">
              <a:buNone/>
            </a:pPr>
            <a:r>
              <a:rPr lang="ru-RU" sz="2000" b="1" dirty="0"/>
              <a:t> </a:t>
            </a:r>
            <a:r>
              <a:rPr lang="ru-RU" sz="2000" dirty="0"/>
              <a:t>• коллективность людей, действующих совместно;</a:t>
            </a:r>
          </a:p>
          <a:p>
            <a:pPr marL="0" lvl="0" indent="0">
              <a:buNone/>
            </a:pPr>
            <a:r>
              <a:rPr lang="ru-RU" sz="2000" dirty="0"/>
              <a:t>• единство в отношении цели коллективных действий, а именно — изменения в обществе, причем цель должна восприниматься участниками однозначно;</a:t>
            </a:r>
          </a:p>
          <a:p>
            <a:pPr marL="0" lvl="0" indent="0">
              <a:buNone/>
            </a:pPr>
            <a:r>
              <a:rPr lang="ru-RU" sz="2000" dirty="0"/>
              <a:t>• низкий уровень формальной организации;</a:t>
            </a:r>
          </a:p>
          <a:p>
            <a:pPr marL="0" lvl="0" indent="0">
              <a:buNone/>
            </a:pPr>
            <a:r>
              <a:rPr lang="ru-RU" sz="2000" dirty="0"/>
              <a:t>• действия имеют относительно высокую степень стихийности и не принимают </a:t>
            </a:r>
            <a:r>
              <a:rPr lang="ru-RU" sz="2000" dirty="0" err="1"/>
              <a:t>институциализованные</a:t>
            </a:r>
            <a:r>
              <a:rPr lang="ru-RU" sz="2000" dirty="0"/>
              <a:t> формы.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FFD843D-8837-4D52-AF25-CA44594EA9D4}"/>
              </a:ext>
            </a:extLst>
          </p:cNvPr>
          <p:cNvSpPr txBox="1">
            <a:spLocks/>
          </p:cNvSpPr>
          <p:nvPr/>
        </p:nvSpPr>
        <p:spPr>
          <a:xfrm>
            <a:off x="6220046" y="1169858"/>
            <a:ext cx="5808922" cy="4518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/>
              <a:t>(Д. В. Ольшанский) </a:t>
            </a:r>
          </a:p>
          <a:p>
            <a:pPr marL="0" lvl="0" indent="0">
              <a:buNone/>
            </a:pPr>
            <a:r>
              <a:rPr lang="ru-RU" sz="2000" b="1" dirty="0"/>
              <a:t>Условия возникновения массового движения:</a:t>
            </a:r>
          </a:p>
          <a:p>
            <a:pPr marL="0" lvl="0" indent="0">
              <a:buNone/>
            </a:pPr>
            <a:r>
              <a:rPr lang="ru-RU" sz="2000" dirty="0"/>
              <a:t>• возникновение проблемной ситуации (ее  вызывает любое социальное противоречие, которое необходимо решить или обществу в целом, или конкретным социальным силам);</a:t>
            </a:r>
          </a:p>
          <a:p>
            <a:pPr marL="0" lvl="0" indent="0">
              <a:buNone/>
            </a:pPr>
            <a:r>
              <a:rPr lang="ru-RU" sz="2000" dirty="0"/>
              <a:t>• чувство социального оптимизма, эмоционально насыщенная уверенность в том, что данная проблемная ситуация является потенциально решаемой;</a:t>
            </a:r>
          </a:p>
          <a:p>
            <a:pPr marL="0" lvl="0" indent="0">
              <a:buNone/>
            </a:pPr>
            <a:r>
              <a:rPr lang="ru-RU" sz="2000" dirty="0"/>
              <a:t>• готовность к личному участию в социальном движении (люди должны быть убеждены в том, что данное движение эффективно и действенно, должно выглядеть в глазах потенциальных участников притягательным и убедительным</a:t>
            </a:r>
            <a:r>
              <a:rPr lang="ru-RU" sz="2000" u="sng" baseline="30000" dirty="0"/>
              <a:t>)</a:t>
            </a: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934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Rectangle 16">
            <a:extLst>
              <a:ext uri="{FF2B5EF4-FFF2-40B4-BE49-F238E27FC236}">
                <a16:creationId xmlns:a16="http://schemas.microsoft.com/office/drawing/2014/main" id="{D29DF557-EE08-4DE7-9A22-BA82B5B2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        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E6E7A4E-4902-456F-B427-8805B0BA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652" y="562984"/>
            <a:ext cx="10515600" cy="5449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6.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группы и массовые движения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dirty="0"/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Исторические теории социальной психологии о стихийных группах и массовых движениях.</a:t>
            </a:r>
          </a:p>
          <a:p>
            <a:pPr marL="0" indent="0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Психология стихийных групп.</a:t>
            </a:r>
          </a:p>
          <a:p>
            <a:pPr marL="0" indent="0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Психологические особенности массовых движений. </a:t>
            </a: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AD5086-3F8F-464B-B996-95FA148CD4B2}"/>
              </a:ext>
            </a:extLst>
          </p:cNvPr>
          <p:cNvSpPr/>
          <p:nvPr/>
        </p:nvSpPr>
        <p:spPr>
          <a:xfrm>
            <a:off x="3253533" y="1261173"/>
            <a:ext cx="2654733" cy="10715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4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06321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0BC68-455D-48B2-AE9A-962079FF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365125"/>
            <a:ext cx="11066721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Механизмы присоединения личности </a:t>
            </a:r>
            <a:r>
              <a:rPr lang="ru-RU" sz="3200" dirty="0"/>
              <a:t>к движению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F533C-3ECE-4E39-A5FE-82EBFA321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852" y="1496015"/>
            <a:ext cx="11155680" cy="499685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/>
              <a:t>*Теория относительной депривации:  человек начинает испытывать какую-либо социальную потребность, воспринимая ущербность своего личного положения в обществе или положения своей социальной группы. </a:t>
            </a:r>
          </a:p>
          <a:p>
            <a:pPr marL="0" lvl="0" indent="0">
              <a:buNone/>
            </a:pPr>
            <a:r>
              <a:rPr lang="ru-RU" sz="2000" dirty="0"/>
              <a:t>* Теория мобилизации ресурсов: человек руководствуется потребностью максимально идентифицироваться со своей группой, ощущать себя частью ее, повышая тем самым чувство собственной силы и значимости.</a:t>
            </a:r>
          </a:p>
          <a:p>
            <a:pPr marL="0" indent="0">
              <a:buNone/>
            </a:pPr>
            <a:r>
              <a:rPr lang="ru-RU" sz="2000" dirty="0"/>
              <a:t>Примкнув к массовому движению, человек может удовлетворять целый ряд своих потребностей: </a:t>
            </a:r>
          </a:p>
          <a:p>
            <a:pPr>
              <a:buFontTx/>
              <a:buChar char="-"/>
            </a:pPr>
            <a:r>
              <a:rPr lang="ru-RU" sz="2000" dirty="0"/>
              <a:t>эмоционально-аффективную (потребность в эмоциональном соучастии в акциях и действиях, которые устраивает движение), </a:t>
            </a:r>
          </a:p>
          <a:p>
            <a:pPr>
              <a:buFontTx/>
              <a:buChar char="-"/>
            </a:pPr>
            <a:r>
              <a:rPr lang="ru-RU" sz="2000" dirty="0"/>
              <a:t>ценностно-рациональную (осознанный, рациональный выбор тех ценностей и идеалов, достижением которых занято данное движение),</a:t>
            </a:r>
          </a:p>
          <a:p>
            <a:pPr>
              <a:buFontTx/>
              <a:buChar char="-"/>
            </a:pPr>
            <a:r>
              <a:rPr lang="ru-RU" sz="2000" dirty="0"/>
              <a:t> традиционалистскую (потребность поддерживать традиции своей семьи, своего социального круга), </a:t>
            </a:r>
          </a:p>
          <a:p>
            <a:pPr>
              <a:buFontTx/>
              <a:buChar char="-"/>
            </a:pPr>
            <a:r>
              <a:rPr lang="ru-RU" sz="2000" dirty="0"/>
              <a:t>рационально-преднамеренную.</a:t>
            </a:r>
          </a:p>
        </p:txBody>
      </p:sp>
    </p:spTree>
    <p:extLst>
      <p:ext uri="{BB962C8B-B14F-4D97-AF65-F5344CB8AC3E}">
        <p14:creationId xmlns:p14="http://schemas.microsoft.com/office/powerpoint/2010/main" val="216925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4BC72-799C-46C2-A12F-0DD3BFBD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 как стихийная группа</a:t>
            </a:r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 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6613D-9E8B-488B-AAEB-16E2644E8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8" y="1126378"/>
            <a:ext cx="654229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Публика – кратковременное собрание людей для совместного времяпрепровождения во время какого-либо зрелища (спортивные соревнования, концерты, спектакли, публичные лекции и др.).  В более замкнутых помещениях, например, в лекционных залах, публику называют аудиторией.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Публика всегда собирается ради общей и определенной цели, она управляема, как правило,  соблюдает нормы, принятые в избранном типе организации зрелищ. Но в ней действуют законы массы. Достаточно какого-либо инцидента и она может стать неуправляемой толпой.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0022F8-09BB-4A72-97F6-D81EFCEB8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8947" y="1203159"/>
            <a:ext cx="4788569" cy="3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51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99727-F416-4DF5-AB68-54AFFBE7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3017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ru-RU" sz="4000" dirty="0"/>
            </a:br>
            <a:r>
              <a:rPr lang="ru-RU" sz="4000" b="1" dirty="0">
                <a:solidFill>
                  <a:srgbClr val="C00000"/>
                </a:solidFill>
              </a:rPr>
              <a:t>Механизмы воздействия на людей в стихийных группах: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D0086-C84A-4F2A-AB36-4A5399F7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2" y="1341439"/>
            <a:ext cx="11818266" cy="51831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Заражение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 - </a:t>
            </a:r>
            <a:r>
              <a:rPr lang="ru-RU" dirty="0"/>
              <a:t>бессознательная (невольная) подверженность человека психическим состояниям, основанная на передаче определенного эмоционального состояния, психического настроя (реализуется механизм  многократного взаимного усиления эмоциональных воздействий). </a:t>
            </a:r>
          </a:p>
          <a:p>
            <a:pPr marL="0" indent="0">
              <a:buNone/>
              <a:defRPr/>
            </a:pPr>
            <a:r>
              <a:rPr lang="ru-RU" dirty="0"/>
              <a:t> </a:t>
            </a:r>
            <a:r>
              <a:rPr lang="ru-RU" b="1" i="1" dirty="0">
                <a:solidFill>
                  <a:srgbClr val="C00000"/>
                </a:solidFill>
              </a:rPr>
              <a:t>Внушение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– </a:t>
            </a:r>
            <a:r>
              <a:rPr lang="ru-RU" dirty="0"/>
              <a:t>целенаправленное воздействие одного человека на другого или на группу при помощи убежденности коммуникатора и суггестивных механизмов (воздействие на мысли, подсознание, поведение).</a:t>
            </a:r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Подражание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–  </a:t>
            </a:r>
            <a:r>
              <a:rPr lang="ru-RU" dirty="0"/>
              <a:t>воспроизведение индивидом черт и образцов демонстрируемого поведения.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C00000"/>
                </a:solidFill>
              </a:rPr>
              <a:t>Убеждение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– </a:t>
            </a:r>
            <a:r>
              <a:rPr lang="ru-RU" dirty="0"/>
              <a:t>способ рационального воздействия, основанный на логике и аргументах. 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087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Rectangle 16">
            <a:extLst>
              <a:ext uri="{FF2B5EF4-FFF2-40B4-BE49-F238E27FC236}">
                <a16:creationId xmlns:a16="http://schemas.microsoft.com/office/drawing/2014/main" id="{D29DF557-EE08-4DE7-9A22-BA82B5B2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        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E6E7A4E-4902-456F-B427-8805B0BA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652" y="562984"/>
            <a:ext cx="11038242" cy="5449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6.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Стихийные группы и массовые движения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000" dirty="0"/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Исторические теории социальной психологии о стихийных группах и массовых движениях.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Психология стихийных групп.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Психологические особенности </a:t>
            </a:r>
          </a:p>
          <a:p>
            <a:pPr marL="0" indent="0"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движений. </a:t>
            </a: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AD5086-3F8F-464B-B996-95FA148CD4B2}"/>
              </a:ext>
            </a:extLst>
          </p:cNvPr>
          <p:cNvSpPr/>
          <p:nvPr/>
        </p:nvSpPr>
        <p:spPr>
          <a:xfrm>
            <a:off x="1493519" y="1132654"/>
            <a:ext cx="2654733" cy="65368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4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Вопросы: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890DD4-BDA8-47B6-90B8-7238FF7F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09" y="3429000"/>
            <a:ext cx="5214385" cy="3146611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1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F929-6FE6-4D78-A8F5-3DBBDD96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25781-4CD8-4FC1-9D3A-F7F47A3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Козьяков, Р. В. Социальная психология : учебник / Р. В. Козьяков. – Москва : Директ-Медиа, 2013. – С. 56-73 (376 с.): рис., табл. – Режим доступа: URL: https://biblioclub.ru (дата обращения: 27.11.2024). </a:t>
            </a:r>
          </a:p>
          <a:p>
            <a:pPr marL="0" indent="0">
              <a:buNone/>
            </a:pPr>
            <a:r>
              <a:rPr lang="ru-RU" dirty="0" err="1"/>
              <a:t>Назаретян</a:t>
            </a:r>
            <a:r>
              <a:rPr lang="ru-RU" dirty="0"/>
              <a:t>, А. П. Психология стихийного массового поведения : лекции / А. П. </a:t>
            </a:r>
            <a:r>
              <a:rPr lang="ru-RU" dirty="0" err="1"/>
              <a:t>Назаретян</a:t>
            </a:r>
            <a:r>
              <a:rPr lang="ru-RU" dirty="0"/>
              <a:t>. – Москва : ПЕР СЭ, 2001. – 112 с. – Режим доступа: URL: https://biblioclub.ru (дата обращения: 27.11.2024</a:t>
            </a:r>
            <a:r>
              <a:rPr lang="ru-RU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EDDE8-A8E9-4AED-A403-67039FFA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557"/>
            <a:ext cx="5550568" cy="1325563"/>
          </a:xfrm>
        </p:spPr>
        <p:txBody>
          <a:bodyPr/>
          <a:lstStyle/>
          <a:p>
            <a:pPr>
              <a:defRPr/>
            </a:pPr>
            <a:r>
              <a:rPr lang="ru-RU" dirty="0"/>
              <a:t>Стихийные группы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8DDB2-5FF1-44DC-805A-BD2851FE6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1161182"/>
            <a:ext cx="5559108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2400" dirty="0"/>
              <a:t>Временно объединяться могут  представители разных больших организованных групп: классов, наций, профессий, возрастов и т.д. </a:t>
            </a:r>
          </a:p>
          <a:p>
            <a:pPr marL="0" indent="0">
              <a:buNone/>
            </a:pPr>
            <a:r>
              <a:rPr lang="ru-RU" sz="2400" dirty="0"/>
              <a:t>Стихийные группы нельзя считать "субъектом совместной деятельности", но от действий таких групп часто зависят принимаемые политические и социальные решения. </a:t>
            </a:r>
          </a:p>
          <a:p>
            <a:pPr marL="0" indent="0">
              <a:buNone/>
            </a:pPr>
            <a:r>
              <a:rPr lang="ru-RU" sz="2400" dirty="0"/>
              <a:t>СТИХИЙНЫЕ ГРУППЫ:  ТОЛПА, МАССА, ПУБЛИКА. </a:t>
            </a:r>
          </a:p>
          <a:p>
            <a:pPr marL="0" indent="0">
              <a:buNone/>
            </a:pPr>
            <a:r>
              <a:rPr lang="ru-RU" sz="2400" dirty="0"/>
              <a:t>История социальной психологии в определенной степени "начиналась" именно с анализа таких групп (Лебон, </a:t>
            </a:r>
            <a:r>
              <a:rPr lang="ru-RU" sz="2400" dirty="0" err="1"/>
              <a:t>Тард</a:t>
            </a:r>
            <a:r>
              <a:rPr lang="ru-RU" sz="2400" dirty="0"/>
              <a:t> и др.).</a:t>
            </a:r>
          </a:p>
          <a:p>
            <a:pPr marL="0" indent="0">
              <a:buNone/>
              <a:defRPr/>
            </a:pP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D4ACB3-F6B9-4DB5-83A8-B3BD920EBF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r>
              <a:rPr lang="ru-RU" sz="2000" dirty="0"/>
              <a:t>Для больших и малых групп  общей характерной чертой является  </a:t>
            </a:r>
            <a:r>
              <a:rPr lang="ru-RU" sz="2000" b="1" dirty="0"/>
              <a:t>целостность </a:t>
            </a:r>
            <a:r>
              <a:rPr lang="ru-RU" sz="2000" dirty="0"/>
              <a:t>– социальная и психологическая общность индивидов, входящих в группу, позволяющая воспринимать их как единое целое</a:t>
            </a:r>
          </a:p>
          <a:p>
            <a:pPr marL="0" indent="0">
              <a:buNone/>
              <a:defRPr/>
            </a:pPr>
            <a:endParaRPr lang="ru-RU" sz="1800" dirty="0"/>
          </a:p>
        </p:txBody>
      </p:sp>
      <p:sp>
        <p:nvSpPr>
          <p:cNvPr id="5" name="Объект 7">
            <a:extLst>
              <a:ext uri="{FF2B5EF4-FFF2-40B4-BE49-F238E27FC236}">
                <a16:creationId xmlns:a16="http://schemas.microsoft.com/office/drawing/2014/main" id="{7CCFFB29-8FD9-41E5-8695-0B19E35C7255}"/>
              </a:ext>
            </a:extLst>
          </p:cNvPr>
          <p:cNvSpPr txBox="1">
            <a:spLocks/>
          </p:cNvSpPr>
          <p:nvPr/>
        </p:nvSpPr>
        <p:spPr bwMode="auto">
          <a:xfrm>
            <a:off x="4530290" y="70585"/>
            <a:ext cx="7478830" cy="2865120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200" dirty="0">
                <a:effectLst/>
              </a:rPr>
              <a:t>кратковременные объединения большого числа лиц, часто с различными интересами, но собравшихся вместе по какому-либо определенному поводу и демонстрирующих какие-то совместные действия</a:t>
            </a:r>
            <a:endParaRPr lang="ru-RU" altLang="ru-RU" sz="2200" b="1" dirty="0"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3327" y="2935705"/>
            <a:ext cx="3934325" cy="1727324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Формирование личности, проявление ее качеств происходит в МАЛЫХ ГРУППАХ (семья, компаниях сверстников, учебных и трудовых коллективах и др.) </a:t>
            </a:r>
          </a:p>
          <a:p>
            <a:pPr algn="ctr"/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075946" y="3799367"/>
            <a:ext cx="1118937" cy="863662"/>
          </a:xfrm>
          <a:prstGeom prst="cloudCallou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F929-6FE6-4D78-A8F5-3DBBDD96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079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теории социальной психологии о стихийных группах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25781-4CD8-4FC1-9D3A-F7F47A3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5" y="650521"/>
            <a:ext cx="11928765" cy="4380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Теория психологии масс Г. </a:t>
            </a:r>
            <a:r>
              <a:rPr lang="ru-RU" sz="2000" b="1" dirty="0" err="1">
                <a:solidFill>
                  <a:srgbClr val="C00000"/>
                </a:solidFill>
              </a:rPr>
              <a:t>Тарда</a:t>
            </a:r>
            <a:r>
              <a:rPr lang="ru-RU" sz="2000" b="1" dirty="0">
                <a:solidFill>
                  <a:srgbClr val="C00000"/>
                </a:solidFill>
              </a:rPr>
              <a:t> (</a:t>
            </a:r>
            <a:r>
              <a:rPr lang="ru-RU" sz="2000" dirty="0">
                <a:solidFill>
                  <a:srgbClr val="C00000"/>
                </a:solidFill>
              </a:rPr>
              <a:t>последнее десятилетие XIX в.)</a:t>
            </a:r>
          </a:p>
          <a:p>
            <a:pPr marL="0" indent="0">
              <a:buNone/>
            </a:pPr>
            <a:r>
              <a:rPr lang="ru-RU" sz="2000" dirty="0"/>
              <a:t>Общественные отношения – это отношения между индивидами. Общество — продукт взаимодействия индивидуальных сознаний посредством общения. Общение создает основу регуляции общественных отношений, религию, рыночную экономику. Один из г</a:t>
            </a:r>
            <a:r>
              <a:rPr lang="ru-RU" sz="2000" dirty="0">
                <a:solidFill>
                  <a:srgbClr val="C00000"/>
                </a:solidFill>
              </a:rPr>
              <a:t>лавных процессов социальной динамики - подражание (обычаи, мода и др.). В результате подражания возникают групповые и общественные ценности и нормы.</a:t>
            </a:r>
          </a:p>
          <a:p>
            <a:pPr marL="0" indent="0">
              <a:buNone/>
            </a:pPr>
            <a:r>
              <a:rPr lang="ru-RU" sz="2000" dirty="0"/>
              <a:t>«Эффект толпы» - групповое воздействие:  индивид в толпе подвержен механизму подражания, приобретает чрезмерную возбужденность, утрачивает сознательный контроль за своим поведением, приобретая иррациональность. </a:t>
            </a:r>
          </a:p>
          <a:p>
            <a:endParaRPr lang="ru-RU" sz="1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118BC0-6400-40F8-B0C8-81494417DBF2}"/>
              </a:ext>
            </a:extLst>
          </p:cNvPr>
          <p:cNvSpPr/>
          <p:nvPr/>
        </p:nvSpPr>
        <p:spPr>
          <a:xfrm>
            <a:off x="263234" y="3429001"/>
            <a:ext cx="11928765" cy="3138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C00000"/>
                </a:solidFill>
              </a:rPr>
              <a:t>Одна из главных идей — разделение массы (общества) на два типа больших социальных групп — «толпа» и «публика».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Публика</a:t>
            </a:r>
            <a:r>
              <a:rPr lang="ru-RU" sz="2000" dirty="0">
                <a:solidFill>
                  <a:srgbClr val="002060"/>
                </a:solidFill>
              </a:rPr>
              <a:t> — это более развитая психологически и интеллектуально группа, объединенная общим источником информации (общим интересом, мнениями, оценками, суждениями и т.д.). В публике индивиды сохраняют свои индивидуальные различия.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i="1" dirty="0">
                <a:solidFill>
                  <a:srgbClr val="002060"/>
                </a:solidFill>
              </a:rPr>
              <a:t>толпе </a:t>
            </a:r>
            <a:r>
              <a:rPr lang="ru-RU" sz="2000" dirty="0">
                <a:solidFill>
                  <a:srgbClr val="002060"/>
                </a:solidFill>
              </a:rPr>
              <a:t>происходит </a:t>
            </a:r>
            <a:r>
              <a:rPr lang="ru-RU" sz="2000" dirty="0" err="1">
                <a:solidFill>
                  <a:srgbClr val="002060"/>
                </a:solidFill>
              </a:rPr>
              <a:t>деинтеллектуализация</a:t>
            </a:r>
            <a:r>
              <a:rPr lang="ru-RU" sz="2000" dirty="0">
                <a:solidFill>
                  <a:srgbClr val="002060"/>
                </a:solidFill>
              </a:rPr>
              <a:t> индивидов, проявляются «нетерпимость, чувство безнаказанности, болезненная восприимчивость, склонность к крайностям и т.д.». 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Мир пойдет по пути интеллектуализации и «место толпы займет публика», а XX в. будет не веком толп, а веком «космополитической публики» — людей, объединенных средствами массовой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171019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F929-6FE6-4D78-A8F5-3DBBDD96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79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Исторические теории социальной психологии о стихийных группах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25781-4CD8-4FC1-9D3A-F7F47A3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32" y="1040285"/>
            <a:ext cx="11361869" cy="4380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«Психология народов и масс» Г. Лебона </a:t>
            </a:r>
            <a:r>
              <a:rPr lang="ru-RU" sz="1800" dirty="0"/>
              <a:t>(французский социолог, последователь Г. </a:t>
            </a:r>
            <a:r>
              <a:rPr lang="ru-RU" sz="1800" dirty="0" err="1"/>
              <a:t>Тарда</a:t>
            </a:r>
            <a:r>
              <a:rPr lang="ru-RU" sz="1800" dirty="0"/>
              <a:t>). </a:t>
            </a:r>
          </a:p>
          <a:p>
            <a:pPr marL="0" indent="0">
              <a:buNone/>
            </a:pPr>
            <a:r>
              <a:rPr lang="ru-RU" sz="1800" b="1" dirty="0"/>
              <a:t>Любое скопление людей – это  масса (</a:t>
            </a:r>
            <a:r>
              <a:rPr lang="ru-RU" sz="1800" b="1" i="1" dirty="0"/>
              <a:t>толпа)</a:t>
            </a:r>
            <a:r>
              <a:rPr lang="ru-RU" sz="1800" b="1" dirty="0"/>
              <a:t>, главная черта которой — утрата способности к рациональному мышлению и поведению. </a:t>
            </a:r>
            <a:r>
              <a:rPr lang="ru-RU" sz="1800" dirty="0"/>
              <a:t>Типичные изменения  поведения человека в массе: </a:t>
            </a:r>
          </a:p>
          <a:p>
            <a:pPr marL="342900" indent="-342900">
              <a:buAutoNum type="arabicPeriod"/>
            </a:pPr>
            <a:r>
              <a:rPr lang="ru-RU" sz="1800" dirty="0"/>
              <a:t>обезличивание (приводит к освобождению от сдерживающих его поведение личных механизмов); </a:t>
            </a:r>
          </a:p>
          <a:p>
            <a:pPr marL="342900" indent="-342900">
              <a:buAutoNum type="arabicPeriod"/>
            </a:pPr>
            <a:r>
              <a:rPr lang="ru-RU" sz="1800" dirty="0"/>
              <a:t>преобладание роли эмоций над интеллектом (подверженность внешним влияниям, </a:t>
            </a:r>
            <a:r>
              <a:rPr lang="ru-RU" sz="1800" dirty="0" err="1"/>
              <a:t>сверхконформизм</a:t>
            </a:r>
            <a:r>
              <a:rPr lang="ru-RU" sz="1800" dirty="0"/>
              <a:t>); </a:t>
            </a:r>
          </a:p>
          <a:p>
            <a:pPr marL="342900" indent="-342900">
              <a:buAutoNum type="arabicPeriod"/>
            </a:pPr>
            <a:r>
              <a:rPr lang="ru-RU" sz="1800" dirty="0"/>
              <a:t>утрата индивидуального интеллекта (отказ от логики и рационалистичности поведения); </a:t>
            </a:r>
          </a:p>
          <a:p>
            <a:pPr marL="342900" indent="-342900">
              <a:buAutoNum type="arabicPeriod"/>
            </a:pPr>
            <a:r>
              <a:rPr lang="ru-RU" sz="1800" dirty="0"/>
              <a:t>утрата чувства личной ответственности и возникновение безответственного поведения в массе людей.</a:t>
            </a:r>
          </a:p>
          <a:p>
            <a:pPr marL="0" indent="0">
              <a:buNone/>
            </a:pPr>
            <a:r>
              <a:rPr lang="ru-RU" sz="1800" dirty="0"/>
              <a:t>Общество -  совокупность человеческих толп.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</a:rPr>
              <a:t>Толпа руководствуется </a:t>
            </a:r>
            <a:r>
              <a:rPr lang="ru-RU" sz="1800" dirty="0"/>
              <a:t>не разумом, а </a:t>
            </a:r>
            <a:r>
              <a:rPr lang="ru-RU" sz="1800" dirty="0">
                <a:solidFill>
                  <a:srgbClr val="C00000"/>
                </a:solidFill>
              </a:rPr>
              <a:t>эмоциями</a:t>
            </a:r>
            <a:r>
              <a:rPr lang="ru-RU" sz="1800" dirty="0"/>
              <a:t>, и поэтому ей нужен «вождь», роль которого может выполнять </a:t>
            </a:r>
            <a:r>
              <a:rPr lang="ru-RU" sz="1800" dirty="0">
                <a:solidFill>
                  <a:srgbClr val="C00000"/>
                </a:solidFill>
              </a:rPr>
              <a:t>«элита</a:t>
            </a:r>
            <a:r>
              <a:rPr lang="ru-RU" sz="1800" dirty="0"/>
              <a:t>». Достижениями цивилизации народы обязаны творчеству «вождей» и социальных «элит», которые с помощью убеждения, заражения, подражания и т.п. «навязывали» массам прогрессивные и мобилизующие идеи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A35D74D8-E6D9-44D1-88A7-14ABF0E9DC56}"/>
              </a:ext>
            </a:extLst>
          </p:cNvPr>
          <p:cNvSpPr/>
          <p:nvPr/>
        </p:nvSpPr>
        <p:spPr>
          <a:xfrm>
            <a:off x="9918550" y="825133"/>
            <a:ext cx="1775012" cy="215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B95CBFC-B395-4A22-A8F1-8ACEFC04A74F}"/>
              </a:ext>
            </a:extLst>
          </p:cNvPr>
          <p:cNvSpPr/>
          <p:nvPr/>
        </p:nvSpPr>
        <p:spPr>
          <a:xfrm>
            <a:off x="3173016" y="5619613"/>
            <a:ext cx="8520546" cy="716642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работе «Психология толпы» (1898) писал о наступлении «эры толп», предвосхищая наступление социальных катаклизмов, революций и войн.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118BC0-6400-40F8-B0C8-81494417DBF2}"/>
              </a:ext>
            </a:extLst>
          </p:cNvPr>
          <p:cNvSpPr/>
          <p:nvPr/>
        </p:nvSpPr>
        <p:spPr>
          <a:xfrm>
            <a:off x="0" y="5015345"/>
            <a:ext cx="2438400" cy="184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Начало</a:t>
            </a:r>
          </a:p>
          <a:p>
            <a:r>
              <a:rPr lang="ru-RU" dirty="0">
                <a:solidFill>
                  <a:srgbClr val="002060"/>
                </a:solidFill>
              </a:rPr>
              <a:t>Изучения межличностного, межгруппового взаимодействия и</a:t>
            </a:r>
          </a:p>
          <a:p>
            <a:r>
              <a:rPr lang="ru-RU" dirty="0">
                <a:solidFill>
                  <a:srgbClr val="002060"/>
                </a:solidFill>
              </a:rPr>
              <a:t>взаимовлияний.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EDDE8-A8E9-4AED-A403-67039FFA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Стихийные группы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8DDB2-5FF1-44DC-805A-BD2851FE6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79" y="1161182"/>
            <a:ext cx="6272977" cy="45307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/>
              <a:t> </a:t>
            </a:r>
            <a:r>
              <a:rPr lang="ru-RU" sz="2000" dirty="0"/>
              <a:t>Психологические характеристики стихийных групп можно описать как формы коллективного (массового) поведения.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Важным фактором формирования стихийных групп является также </a:t>
            </a:r>
            <a:r>
              <a:rPr lang="ru-RU" sz="2000" b="1" dirty="0">
                <a:solidFill>
                  <a:srgbClr val="C00000"/>
                </a:solidFill>
              </a:rPr>
              <a:t>общественное мнение </a:t>
            </a:r>
            <a:r>
              <a:rPr lang="ru-RU" sz="2000" dirty="0">
                <a:solidFill>
                  <a:srgbClr val="C00000"/>
                </a:solidFill>
              </a:rPr>
              <a:t>(массовое сознание общества: идеи, убеждения, социальные представления различных больших организованных групп). </a:t>
            </a:r>
            <a:r>
              <a:rPr lang="ru-RU" sz="2000" dirty="0"/>
              <a:t>Возникает по поводу отдельных событий и явлений, может достаточно быстро менять отношение к этим явлениям под воздействием новых  обстоятельств.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Для формирования общественного мнения важно: динамичность, включенность эмоциональных оценок действительности.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Форма его выражения может способствовать формированию стихийной группы и обуславливать специфику ее действий.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D4ACB3-F6B9-4DB5-83A8-B3BD920EBF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984109D-070A-4328-B033-A53122E8C42A}"/>
              </a:ext>
            </a:extLst>
          </p:cNvPr>
          <p:cNvSpPr/>
          <p:nvPr/>
        </p:nvSpPr>
        <p:spPr>
          <a:xfrm>
            <a:off x="6940635" y="4945268"/>
            <a:ext cx="4572000" cy="17104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Формирование личности, проявление ее качеств происходит в малых группах (семья, компаниях сверстников, учебных и трудовых коллективах и др.)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B24DF35-C04A-4A31-B4B2-9A8936E85989}"/>
              </a:ext>
            </a:extLst>
          </p:cNvPr>
          <p:cNvSpPr/>
          <p:nvPr/>
        </p:nvSpPr>
        <p:spPr>
          <a:xfrm>
            <a:off x="6940635" y="98460"/>
            <a:ext cx="4167963" cy="974577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Стихийные группы:  толпа, масса, публика.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A04E74F-BFED-49B9-8D74-58351C57B4D4}"/>
              </a:ext>
            </a:extLst>
          </p:cNvPr>
          <p:cNvSpPr/>
          <p:nvPr/>
        </p:nvSpPr>
        <p:spPr>
          <a:xfrm>
            <a:off x="6940635" y="1825625"/>
            <a:ext cx="4310743" cy="2549323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кратковременные объединения большого числа лиц, часто с различными интересами, но собравшихся вместе по какому-либо определенному поводу и демонстрирующих какие-то совместные действия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ED07EA9E-FC74-42A0-9B96-2B0A25F76216}"/>
              </a:ext>
            </a:extLst>
          </p:cNvPr>
          <p:cNvSpPr/>
          <p:nvPr/>
        </p:nvSpPr>
        <p:spPr>
          <a:xfrm>
            <a:off x="8545644" y="1057499"/>
            <a:ext cx="957943" cy="752588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B89530F4-19AD-4ADA-B055-E42309AAEFE0}"/>
              </a:ext>
            </a:extLst>
          </p:cNvPr>
          <p:cNvSpPr/>
          <p:nvPr/>
        </p:nvSpPr>
        <p:spPr>
          <a:xfrm>
            <a:off x="5933949" y="2132900"/>
            <a:ext cx="1006685" cy="1296099"/>
          </a:xfrm>
          <a:prstGeom prst="left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5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277813"/>
            <a:ext cx="9780494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200" dirty="0"/>
            </a:br>
            <a:r>
              <a:rPr lang="ru-RU" sz="4900" b="1" dirty="0"/>
              <a:t>толпа как стихийная группа</a:t>
            </a:r>
            <a:br>
              <a:rPr lang="ru-RU" sz="4900" b="1" dirty="0"/>
            </a:br>
            <a:endParaRPr lang="ru-RU" sz="49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66A4A8-15A8-4D67-83B7-83C3E827E6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4594" y="1110485"/>
            <a:ext cx="4888454" cy="3321666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40C17E9-91F6-480A-B3A7-3854496E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953" y="1004198"/>
            <a:ext cx="6627607" cy="435133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неорганизованное скопление людей, образуется, как правило, по поводу различных событий публичного характера: дорожно-транспортного происшествия, недовольства действиями представителя властной структуры, группы лиц/отдельного  человека.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существования толпы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значимостью инцидента: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(непродолжительное время существования толпы, по мере сохранения элемента зрелищности).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длительная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(чаще всего это связано с выражением недовольства каким-либо социальным явлением). Толпа может постепенно возбуждаться и переходить к действиям. Ее эмоциональный накал может при этом возрастать, порождать агрессивное поведение участников, могут возникать элементы организации, если находится лидер.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Стихия - основная форма поведения толпы, может приобретать агрессивный характер.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3" y="-122864"/>
            <a:ext cx="9780494" cy="5588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dirty="0"/>
            </a:br>
            <a:r>
              <a:rPr lang="ru-RU" b="1" dirty="0"/>
              <a:t>толпа как стихийная группа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C17E9-91F6-480A-B3A7-3854496EE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952" y="1004197"/>
            <a:ext cx="8006427" cy="5417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ОСОБЕННОСТИ ТОЛПЫ:</a:t>
            </a:r>
          </a:p>
          <a:p>
            <a:pPr marL="0" indent="0">
              <a:buNone/>
            </a:pPr>
            <a:r>
              <a:rPr lang="ru-RU" sz="2200" b="1" dirty="0"/>
              <a:t>* Личные контакты между участниками,</a:t>
            </a:r>
          </a:p>
          <a:p>
            <a:pPr marL="0" indent="0">
              <a:buNone/>
            </a:pPr>
            <a:r>
              <a:rPr lang="ru-RU" sz="2200" b="1" dirty="0"/>
              <a:t>* Одинаковые установки на поведение,</a:t>
            </a:r>
          </a:p>
          <a:p>
            <a:pPr marL="0" indent="0">
              <a:buNone/>
            </a:pPr>
            <a:r>
              <a:rPr lang="ru-RU" sz="2200" b="1" dirty="0"/>
              <a:t>* Побуждения и взаимная стимуляция.</a:t>
            </a:r>
          </a:p>
          <a:p>
            <a:pPr marL="0" indent="0">
              <a:buNone/>
            </a:pPr>
            <a:endParaRPr lang="ru-RU" sz="2200" b="1" dirty="0"/>
          </a:p>
          <a:p>
            <a:pPr marL="0" indent="0">
              <a:buNone/>
            </a:pPr>
            <a:r>
              <a:rPr lang="ru-RU" sz="2000" b="1" dirty="0"/>
              <a:t>ОСОБЕННОСТИ ПСИХИЧЕСКОГО СОСТОЯНИЯ ИНДИВИДА В ТОЛПЕ:</a:t>
            </a:r>
          </a:p>
          <a:p>
            <a:pPr marL="0" indent="0">
              <a:buNone/>
            </a:pPr>
            <a:r>
              <a:rPr lang="ru-RU" sz="2200" b="1" dirty="0"/>
              <a:t>1. Повышение эмоциональности восприятия,</a:t>
            </a:r>
          </a:p>
          <a:p>
            <a:pPr marL="0" indent="0">
              <a:buNone/>
            </a:pPr>
            <a:r>
              <a:rPr lang="ru-RU" sz="2200" b="1" dirty="0"/>
              <a:t>2. Повышение внушаемости и уменьшение степени критического отношения к себе, снижение способностей </a:t>
            </a:r>
          </a:p>
          <a:p>
            <a:pPr marL="0" indent="0">
              <a:buNone/>
            </a:pPr>
            <a:r>
              <a:rPr lang="ru-RU" sz="2200" b="1" dirty="0"/>
              <a:t>рациональной переработки поступающей информации,</a:t>
            </a:r>
          </a:p>
          <a:p>
            <a:pPr marL="0" indent="0">
              <a:buNone/>
            </a:pPr>
            <a:r>
              <a:rPr lang="ru-RU" sz="2200" b="1" dirty="0"/>
              <a:t>3. Снижение чувства ответственности за свое поведение,</a:t>
            </a:r>
          </a:p>
          <a:p>
            <a:pPr marL="0" indent="0">
              <a:buNone/>
            </a:pPr>
            <a:r>
              <a:rPr lang="ru-RU" sz="2200" b="1" dirty="0"/>
              <a:t>4. Появление чувства силы и безнаказанности,</a:t>
            </a:r>
          </a:p>
          <a:p>
            <a:pPr marL="0" indent="0">
              <a:buNone/>
            </a:pPr>
            <a:r>
              <a:rPr lang="ru-RU" sz="2200" b="1" dirty="0"/>
              <a:t>5. Снижение самоконтроля.  </a:t>
            </a:r>
            <a:endParaRPr lang="ru-RU" sz="22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C5A775A-851F-4E28-AB4F-9E0903731FBB}"/>
              </a:ext>
            </a:extLst>
          </p:cNvPr>
          <p:cNvSpPr/>
          <p:nvPr/>
        </p:nvSpPr>
        <p:spPr>
          <a:xfrm>
            <a:off x="7489657" y="3994485"/>
            <a:ext cx="4593515" cy="223094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Особенности поведения  людей в толпе зависят от ситуационных, субъективных, идеологических факторов.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A5837CB-E5A8-46A9-91CF-CDC4CF973C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91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2461</Words>
  <Application>Microsoft Office PowerPoint</Application>
  <PresentationFormat>Широкоэкранный</PresentationFormat>
  <Paragraphs>215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Raleway</vt:lpstr>
      <vt:lpstr>Roboto</vt:lpstr>
      <vt:lpstr>Segoe UI</vt:lpstr>
      <vt:lpstr>Tahoma</vt:lpstr>
      <vt:lpstr>Times New Roman</vt:lpstr>
      <vt:lpstr>Verdana</vt:lpstr>
      <vt:lpstr>Wingdings</vt:lpstr>
      <vt:lpstr>Тема Office</vt:lpstr>
      <vt:lpstr>Социальная и возрастная психология  Раздел 1.  Социальная психология </vt:lpstr>
      <vt:lpstr>        </vt:lpstr>
      <vt:lpstr>Литература:</vt:lpstr>
      <vt:lpstr>Стихийные группы </vt:lpstr>
      <vt:lpstr>Исторические теории социальной психологии о стихийных группах </vt:lpstr>
      <vt:lpstr>Исторические теории социальной психологии о стихийных группах </vt:lpstr>
      <vt:lpstr>Стихийные группы </vt:lpstr>
      <vt:lpstr> толпа как стихийная группа </vt:lpstr>
      <vt:lpstr> толпа как стихийная группа</vt:lpstr>
      <vt:lpstr> толпа как стихийная группа</vt:lpstr>
      <vt:lpstr> толпа как стихийная группа</vt:lpstr>
      <vt:lpstr> Паника как разновидность поведения толпы  </vt:lpstr>
      <vt:lpstr> Паника как разновидность поведения толпы  </vt:lpstr>
      <vt:lpstr>МАССА как стихийная группа</vt:lpstr>
      <vt:lpstr>Массовые движения</vt:lpstr>
      <vt:lpstr>Особенности массовых движений</vt:lpstr>
      <vt:lpstr>Массовые движения</vt:lpstr>
      <vt:lpstr>классификации массовых движений по признакам  объединения людей в данную большую социальную группу: </vt:lpstr>
      <vt:lpstr>Общие характеристики и социально-психологические условия возникновения массового движения </vt:lpstr>
      <vt:lpstr>Механизмы присоединения личности к движению</vt:lpstr>
      <vt:lpstr>Публика как стихийная группа   </vt:lpstr>
      <vt:lpstr> Механизмы воздействия на людей в стихийных группах: 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Кузьминич</dc:creator>
  <cp:lastModifiedBy>Татьяна Кузьминич</cp:lastModifiedBy>
  <cp:revision>236</cp:revision>
  <cp:lastPrinted>2024-11-27T18:44:10Z</cp:lastPrinted>
  <dcterms:created xsi:type="dcterms:W3CDTF">2023-02-07T09:32:44Z</dcterms:created>
  <dcterms:modified xsi:type="dcterms:W3CDTF">2024-12-22T21:19:20Z</dcterms:modified>
</cp:coreProperties>
</file>