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447" r:id="rId3"/>
    <p:sldId id="448" r:id="rId4"/>
    <p:sldId id="498" r:id="rId5"/>
    <p:sldId id="515" r:id="rId6"/>
    <p:sldId id="497" r:id="rId7"/>
    <p:sldId id="477" r:id="rId8"/>
    <p:sldId id="471" r:id="rId9"/>
    <p:sldId id="472" r:id="rId10"/>
    <p:sldId id="489" r:id="rId11"/>
    <p:sldId id="486" r:id="rId12"/>
    <p:sldId id="487" r:id="rId13"/>
    <p:sldId id="475" r:id="rId14"/>
    <p:sldId id="476" r:id="rId15"/>
    <p:sldId id="499" r:id="rId16"/>
    <p:sldId id="516" r:id="rId17"/>
    <p:sldId id="503" r:id="rId18"/>
    <p:sldId id="488" r:id="rId19"/>
    <p:sldId id="504" r:id="rId20"/>
    <p:sldId id="501" r:id="rId21"/>
    <p:sldId id="505" r:id="rId22"/>
    <p:sldId id="500" r:id="rId23"/>
    <p:sldId id="517" r:id="rId24"/>
  </p:sldIdLst>
  <p:sldSz cx="12192000" cy="6858000"/>
  <p:notesSz cx="9882188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111" autoAdjust="0"/>
  </p:normalViewPr>
  <p:slideViewPr>
    <p:cSldViewPr snapToGrid="0">
      <p:cViewPr varScale="1">
        <p:scale>
          <a:sx n="90" d="100"/>
          <a:sy n="90" d="100"/>
        </p:scale>
        <p:origin x="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7620" y="1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D4011-9D32-4482-BEB5-65C3EB3844C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4550"/>
            <a:ext cx="4059238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219" y="3253809"/>
            <a:ext cx="790575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282281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7620" y="6421932"/>
            <a:ext cx="4282281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9464-0DD3-4926-A6AE-F02BC4914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2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8BFB9E0E-8B57-49E4-A3EF-4574EC717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E06A1F6A-76DC-4D1E-A092-E42154F48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A593B7A3-995A-43FD-A21C-1E071B7D2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43E8C97-0CC4-4681-8AC4-1FFE159C537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53065-E4AA-4AFC-A415-690C2A972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A7CAFC-A883-4155-BB79-10732FF20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E09AF-F83D-4EA7-9BA7-703AE3E9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E61F0-BE24-4784-A3EE-1277065F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7936B-B7B2-4438-8C1C-8AC29E20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0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0FFDB-D9AC-4877-8669-A0EF634C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40F123-2ECA-4D7E-8117-F444A69AE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A8F0E-B41A-4ED2-ABEA-412B9F0B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2451CC-F726-49F9-86C5-23ABF3E1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655D0-4324-4820-ADCF-422FB321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5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3356D1-A843-4740-8A1E-4C377B9A6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FE729-8C94-4BAC-AD9B-3E3E70DF0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E73E7-26AF-4E85-859B-79425F66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49787-AE6B-4A53-AFE8-CF962EAF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28E7E-9394-40D4-8F89-5AC32EA2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1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D7A52-3D7F-49DC-AB08-4976188A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5B299-400A-43E5-90F1-ADDF601ED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4F99EE-B4ED-4353-9F6A-13D8B23E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6F3149-5911-4524-BD37-D829D086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B96265-C313-4600-BAFF-7D0D9DA5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4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0837-390A-4F67-92C8-34E3EEF7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5CA79C-49CB-4706-BAD8-A0D127D0F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085952-E04C-4216-B2C2-998B0D39F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0B545A-E607-4B98-80B7-7605A80F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D9BE7-EE49-43ED-9114-2E765806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7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918A4-2DA3-4BF5-92FE-75AFB195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C71A1-033C-4C20-B34C-BA2995BBA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CDFB07-E655-42D8-90A5-085DA5DCD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675B5A-78A3-4475-A602-2C73CE55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A98453-21C8-4356-B250-C50DECB0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DC1C4A-9B49-4D10-BD70-64634AE9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2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C0B92-CCB2-4216-BEAC-18FB8E60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02FA74-05DB-4F69-B9AA-18E14B58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FE505-5792-4BC7-AAA7-B12EDCA1A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4962AA-2BFA-4289-AEF2-C3A1CE8E4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7D5495-655F-4786-92A1-1FB86482A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F38629-8353-4345-9773-7B9AB823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813F78-2BA1-4B7A-92B9-BAB289C3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8DCCA9-77DD-4699-B510-94989953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1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0571E-FF97-4507-86A3-5BA95837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FB4F82-3B78-46D5-937E-CFF8D6A5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AD1A50-99EB-4890-8439-F654F715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D9EFEE-1219-4007-998B-A1284B92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9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896A96-CCAA-40F1-8CAA-8CD32A5A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32002D-F6F1-489F-AE24-D2CF2E136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64082-B3F0-4C8E-8288-FA64154C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9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FC527-7864-4832-BB98-D80C2160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7D878-401C-4DEC-8AC5-0A07FD043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C4E2E5-0A05-4AA9-BD46-5ADACA396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CCEEA1-5B89-4EF9-9773-1A37BD07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4B0351-E952-4616-B7A0-4117C268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9C34D0-21D9-4627-A2D7-44B1C6D4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3C52F-96B2-4562-B243-90210DE8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C01B07-C535-4645-BB00-E8A4AC20D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E3238A-C20B-42C3-BD3A-326F20B9C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3AE422-BBE9-44C1-BD06-D6FB60A3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E76E5-28DB-4FD6-8EF1-09ADB846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E61CA-E97C-405D-8DD4-0C8E05D0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1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D4DEE-03B3-45F1-9813-3E4AFBFB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475DDF-6E44-48B9-92AF-1885C5135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8E62FD-C423-48CF-9A5F-BE27FDF17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E112A-3802-49B8-A499-DD18916FF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0D70AE-40CC-4E1C-88E9-A16E5F6EC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1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ru.wikipedia.org/wiki/%D0%A2%D0%B0%D0%BD%D0%B0%D1%82%D0%BE%D1%81" TargetMode="External"/><Relationship Id="rId7" Type="http://schemas.openxmlformats.org/officeDocument/2006/relationships/hyperlink" Target="https://ru.wikipedia.org/wiki/%D0%93%D0%B5%D1%80%D0%B0" TargetMode="External"/><Relationship Id="rId2" Type="http://schemas.openxmlformats.org/officeDocument/2006/relationships/hyperlink" Target="https://ru.wikipedia.org/wiki/%D0%9D%D0%B5%D0%BC%D0%B5%D0%B7%D0%B8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1%84%D0%B8%D0%BD%D0%B0" TargetMode="External"/><Relationship Id="rId5" Type="http://schemas.openxmlformats.org/officeDocument/2006/relationships/hyperlink" Target="https://ru.wikipedia.org/wiki/%D0%90%D1%84%D1%80%D0%BE%D0%B4%D0%B8%D1%82%D0%B0" TargetMode="External"/><Relationship Id="rId4" Type="http://schemas.openxmlformats.org/officeDocument/2006/relationships/hyperlink" Target="https://ru.wikipedia.org/wiki/%D0%93%D0%B8%D0%BF%D0%BD%D0%BE%D1%81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2FAB7409-1546-4DE0-849D-4792319DE4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93769" y="2235200"/>
            <a:ext cx="9144000" cy="2387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800" b="1" dirty="0"/>
              <a:t>Социальная и возрастная п</a:t>
            </a:r>
            <a:r>
              <a:rPr lang="be-BY" sz="4800" b="1" dirty="0"/>
              <a:t>сихология</a:t>
            </a:r>
            <a:br>
              <a:rPr lang="be-BY" sz="4800" b="1" dirty="0"/>
            </a:br>
            <a:br>
              <a:rPr lang="be-BY" sz="4800" b="1" dirty="0"/>
            </a:br>
            <a:r>
              <a:rPr lang="be-BY" sz="4400" b="1" dirty="0"/>
              <a:t>Раздел. 1  </a:t>
            </a:r>
            <a:r>
              <a:rPr lang="ru-RU" sz="4400" b="1" dirty="0"/>
              <a:t>Социальная п</a:t>
            </a:r>
            <a:r>
              <a:rPr lang="be-BY" sz="4400" b="1" dirty="0"/>
              <a:t>сихология</a:t>
            </a:r>
            <a:br>
              <a:rPr lang="be-BY" sz="4400" b="1" dirty="0"/>
            </a:br>
            <a:endParaRPr lang="ru-RU" altLang="ru-RU" sz="3600" b="1" dirty="0">
              <a:latin typeface="Raleway" pitchFamily="34" charset="-52"/>
              <a:cs typeface="Segoe UI" pitchFamily="34" charset="0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27F4AD36-80F8-4584-A4A7-F6DEEE774B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51313" y="5105400"/>
            <a:ext cx="6400800" cy="17526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800" b="1" dirty="0">
                <a:solidFill>
                  <a:srgbClr val="29403F"/>
                </a:solidFill>
                <a:latin typeface="Roboto" panose="020B0604020202020204" charset="0"/>
                <a:cs typeface="Roboto" panose="020B0604020202020204" charset="0"/>
              </a:rPr>
              <a:t>Кузьминич  </a:t>
            </a:r>
            <a:r>
              <a:rPr lang="ru-RU" altLang="ru-RU" sz="2800" dirty="0">
                <a:solidFill>
                  <a:srgbClr val="29403F"/>
                </a:solidFill>
                <a:latin typeface="Roboto" panose="020B0604020202020204" charset="0"/>
                <a:cs typeface="Roboto" panose="020B0604020202020204" charset="0"/>
              </a:rPr>
              <a:t>Татьяна Васильевна</a:t>
            </a:r>
          </a:p>
          <a:p>
            <a:pPr eaLnBrk="1" hangingPunct="1">
              <a:defRPr/>
            </a:pPr>
            <a:endParaRPr lang="ru-RU" altLang="ru-RU" sz="2800" b="1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E21181E-47CF-4373-B2E4-21BB68424EB6}"/>
              </a:ext>
            </a:extLst>
          </p:cNvPr>
          <p:cNvSpPr/>
          <p:nvPr/>
        </p:nvSpPr>
        <p:spPr>
          <a:xfrm>
            <a:off x="330200" y="50800"/>
            <a:ext cx="1193800" cy="107156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e-BY" altLang="ru-RU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20</a:t>
            </a:r>
            <a:r>
              <a:rPr lang="en-US" altLang="ru-RU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</a:t>
            </a:r>
            <a:r>
              <a:rPr lang="ru-RU" altLang="ru-RU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4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A748C-273B-433F-951B-C583D1D6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0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ЛИЧНОСТНЫЕ ПРИЧИНЫ КОНФЛИКТОВ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FB0B0-86FE-4358-9666-94BD909BD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74825" y="671661"/>
            <a:ext cx="5679559" cy="5329235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Особенности личности </a:t>
            </a:r>
            <a:r>
              <a:rPr lang="ru-RU" sz="1800" dirty="0"/>
              <a:t>(наличие так называемых «конфликтных людей», которые независимо от внешних обстоятельств часто вступают в конфликты либо локализуются в когнитивных процессах (принятии решений, переработке информации и т. п.). в результате у сторон возникают несовместимые оценки и суждения относительно наличной ситуации, что приводит к появлению противоречивых познавательных стратегий, используемых сторонами при решении возникших значимых проблем.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Наличие противоречий или рассогласований</a:t>
            </a:r>
            <a:r>
              <a:rPr lang="ru-RU" sz="18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1800" dirty="0"/>
              <a:t>– целей, интересов, позиций;</a:t>
            </a:r>
          </a:p>
          <a:p>
            <a:pPr marL="0" indent="0">
              <a:buNone/>
            </a:pPr>
            <a:r>
              <a:rPr lang="ru-RU" sz="1800" dirty="0"/>
              <a:t>– мнений, взглядов, убеждений;</a:t>
            </a:r>
          </a:p>
          <a:p>
            <a:pPr marL="0" indent="0">
              <a:buNone/>
            </a:pPr>
            <a:r>
              <a:rPr lang="ru-RU" sz="1800" dirty="0"/>
              <a:t>– личностных качеств, оценок и самооценок;</a:t>
            </a:r>
          </a:p>
          <a:p>
            <a:pPr marL="0" indent="0">
              <a:buNone/>
            </a:pPr>
            <a:r>
              <a:rPr lang="ru-RU" sz="1800" dirty="0"/>
              <a:t>– межличностных отношений;</a:t>
            </a:r>
          </a:p>
          <a:p>
            <a:pPr marL="0" indent="0">
              <a:buNone/>
            </a:pPr>
            <a:r>
              <a:rPr lang="ru-RU" sz="1800" dirty="0"/>
              <a:t>– знаний, умений, способностей, компетенций;</a:t>
            </a:r>
          </a:p>
          <a:p>
            <a:pPr marL="0" indent="0">
              <a:buNone/>
            </a:pPr>
            <a:r>
              <a:rPr lang="ru-RU" sz="1800" dirty="0"/>
              <a:t>– функций управления, средств, методов деятельности;</a:t>
            </a:r>
          </a:p>
          <a:p>
            <a:pPr marL="0" indent="0">
              <a:buNone/>
            </a:pPr>
            <a:r>
              <a:rPr lang="ru-RU" sz="1800" dirty="0"/>
              <a:t>– мотивов, потребностей, ценностных ориентаций;</a:t>
            </a:r>
          </a:p>
          <a:p>
            <a:pPr marL="0" indent="0">
              <a:buNone/>
            </a:pPr>
            <a:r>
              <a:rPr lang="ru-RU" sz="1800" dirty="0"/>
              <a:t>– понимания: интерпретация информации.</a:t>
            </a:r>
          </a:p>
          <a:p>
            <a:pPr marL="0" indent="0">
              <a:buNone/>
              <a:defRPr/>
            </a:pP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ru-RU" sz="1800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A97146-A23B-4D2B-871F-770D9D7B1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734" y="105091"/>
            <a:ext cx="6186773" cy="6593421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«КОНФЛИКТНАЯ» ЛИЧНОСТЬ:</a:t>
            </a:r>
          </a:p>
          <a:p>
            <a:r>
              <a:rPr lang="ru-RU" sz="2000" dirty="0"/>
              <a:t> стремление доминировать любой ценой, быть первым, сказать последнее слово;</a:t>
            </a:r>
          </a:p>
          <a:p>
            <a:r>
              <a:rPr lang="ru-RU" sz="2000" dirty="0"/>
              <a:t> гипертрофированная «принципиальность», подталкивает к враждебности;</a:t>
            </a:r>
          </a:p>
          <a:p>
            <a:r>
              <a:rPr lang="ru-RU" sz="2000" dirty="0"/>
              <a:t>излишняя прямолинейность, бесцеремонность;</a:t>
            </a:r>
          </a:p>
          <a:p>
            <a:r>
              <a:rPr lang="ru-RU" sz="2000" dirty="0"/>
              <a:t>необоснованная критика;</a:t>
            </a:r>
          </a:p>
          <a:p>
            <a:r>
              <a:rPr lang="ru-RU" sz="2000" dirty="0"/>
              <a:t>частое плохое настроение, раздражение;</a:t>
            </a:r>
          </a:p>
          <a:p>
            <a:r>
              <a:rPr lang="ru-RU" sz="2000" dirty="0"/>
              <a:t>консерватизм мышления, убеждений, ригидность;</a:t>
            </a:r>
          </a:p>
          <a:p>
            <a:r>
              <a:rPr lang="ru-RU" sz="2000" dirty="0"/>
              <a:t>стремление делать «все, что хочу» и не считаться с желаниями и мнениями других;</a:t>
            </a:r>
          </a:p>
          <a:p>
            <a:r>
              <a:rPr lang="ru-RU" sz="2000" dirty="0"/>
              <a:t>излишняя настойчивость, переходящая в навязчивость;</a:t>
            </a:r>
          </a:p>
          <a:p>
            <a:r>
              <a:rPr lang="ru-RU" sz="2000" dirty="0"/>
              <a:t>несправедливая оценка поступков и действий других, умаление значимости других людей;</a:t>
            </a:r>
          </a:p>
          <a:p>
            <a:r>
              <a:rPr lang="ru-RU" sz="2000" dirty="0"/>
              <a:t>переоценка своих возможностей и способностей;</a:t>
            </a:r>
          </a:p>
          <a:p>
            <a:r>
              <a:rPr lang="ru-RU" sz="2000" dirty="0"/>
              <a:t>неуместная инициатива.</a:t>
            </a:r>
          </a:p>
          <a:p>
            <a:pPr marL="0" indent="0">
              <a:buNone/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8EDD8-E42A-4DF7-9A1F-1214D512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31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КЛАССИФИКАЦИЯ КОНФЛИКТОВ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7D2282-14DB-4ACE-99DA-399B83D50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632" y="1105066"/>
            <a:ext cx="5181600" cy="435133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1) в зависимости от степени вовлеченности в них людей: 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– </a:t>
            </a:r>
            <a:r>
              <a:rPr lang="ru-RU" sz="2000" b="1" dirty="0">
                <a:solidFill>
                  <a:srgbClr val="FF0000"/>
                </a:solidFill>
              </a:rPr>
              <a:t>внутриличностный конфликт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(столкновение примерно равных по силе и значимости, но противоположно направленных мотивов, потребностей, интересов, влечений у одного и того же человека)</a:t>
            </a:r>
          </a:p>
          <a:p>
            <a:pPr>
              <a:defRPr/>
            </a:pP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B5876B-989B-4306-8D61-ED5B7EF61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418820"/>
            <a:ext cx="5638357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1800" dirty="0">
                <a:solidFill>
                  <a:srgbClr val="FF0000"/>
                </a:solidFill>
              </a:rPr>
              <a:t>– </a:t>
            </a:r>
            <a:r>
              <a:rPr lang="ru-RU" sz="2000" b="1" dirty="0">
                <a:solidFill>
                  <a:srgbClr val="FF0000"/>
                </a:solidFill>
              </a:rPr>
              <a:t>межличностный конфликт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столкновение взаимодействующих людей (цели, интересы, ценности, нормы поведения или методы работы несовместимы в данной ситуации)</a:t>
            </a:r>
          </a:p>
          <a:p>
            <a:pPr marL="0" indent="0">
              <a:buNone/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000" dirty="0">
                <a:solidFill>
                  <a:srgbClr val="FF0000"/>
                </a:solidFill>
              </a:rPr>
              <a:t>– </a:t>
            </a:r>
            <a:r>
              <a:rPr lang="ru-RU" sz="2000" b="1" dirty="0">
                <a:solidFill>
                  <a:srgbClr val="FF0000"/>
                </a:solidFill>
              </a:rPr>
              <a:t>межгрупповой конфликт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противоборство в коллективе или в различных социальных группах, отстаивающих противоположные интересы, преследующих несовместимые цели и своими практическими действиями препятствующих друг другу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46564E-4ED3-4114-8809-11B50E718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92" y="3684182"/>
            <a:ext cx="4752752" cy="30568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73460-5F54-44BA-8E07-28753B3B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КЛАССИФИКАЦИЯ КОНФЛИКТОВ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BE2F2-B87F-485A-8BAE-AD5007BB1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12" y="1600201"/>
            <a:ext cx="6618104" cy="4530725"/>
          </a:xfrm>
          <a:ln w="57150"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закономерности возникновения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закономерные (неизбежные), </a:t>
            </a:r>
          </a:p>
          <a:p>
            <a:pPr>
              <a:buFontTx/>
              <a:buChar char="-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необходимые, </a:t>
            </a:r>
          </a:p>
          <a:p>
            <a:pPr>
              <a:buFontTx/>
              <a:buChar char="-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вынужденные </a:t>
            </a:r>
          </a:p>
          <a:p>
            <a:pPr>
              <a:buFontTx/>
              <a:buChar char="-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неоправданные.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протекания: </a:t>
            </a:r>
          </a:p>
          <a:p>
            <a:pPr>
              <a:buFontTx/>
              <a:buChar char="-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и скрытые; </a:t>
            </a:r>
          </a:p>
          <a:p>
            <a:pPr>
              <a:buFontTx/>
              <a:buChar char="-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конфликты, преследующие личные, групповые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общественные цели.</a:t>
            </a:r>
          </a:p>
          <a:p>
            <a:pPr>
              <a:defRPr/>
            </a:pP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EE7D49-0CD4-4849-BA53-2F1663271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6223" y="1600201"/>
            <a:ext cx="5195777" cy="4530725"/>
          </a:xfrm>
          <a:ln w="57150"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эмоционального состояния людей </a:t>
            </a:r>
          </a:p>
          <a:p>
            <a:pPr>
              <a:buFontTx/>
              <a:buChar char="-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 с высоким эмоциональным накалом, </a:t>
            </a:r>
          </a:p>
          <a:p>
            <a:pPr>
              <a:buFontTx/>
              <a:buChar char="-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 с умеренным эмоциональным накалом </a:t>
            </a:r>
          </a:p>
          <a:p>
            <a:pPr>
              <a:buFontTx/>
              <a:buChar char="-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без эмоционального накала.</a:t>
            </a:r>
          </a:p>
          <a:p>
            <a:pPr marL="0" indent="0">
              <a:buNone/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94A2C-76A4-4296-873B-2AB14465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3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КЛАССИФИКАЦИЯ КОНФЛИКТОВ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129875-E6D2-401D-89C0-C1FBE0D2C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470" y="882502"/>
            <a:ext cx="12154786" cy="5975498"/>
          </a:xfrm>
          <a:ln w="762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возникновением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стихийные (спонтанные) и запланированные (преднамеренные) конфликты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спровоцированные и инициативные.</a:t>
            </a: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в соответствии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существованием и развитием конфликта: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кратковременные, 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длительные,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затяжные (зашедшие в тупик)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управляемости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управляемые, 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управляемые,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неуправляемые (стихийные) конфликты.</a:t>
            </a: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затухания конфликты: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спонтанно прекращающиеся конфликты, 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конфликты, прекращающиеся под влиянием средств, найденных самими конфликтующими сторонами, 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конфликты, получающие разрешение только при вмешательстве третьих сил.</a:t>
            </a:r>
          </a:p>
          <a:p>
            <a:pPr>
              <a:defRPr/>
            </a:pP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388AA-A1A1-4F79-AC57-D3565328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КЛАССИФИКАЦИЯ КОНФЛИКТОВ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8C06D8-08F9-419E-94EE-3C02F4F54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628" y="1825625"/>
            <a:ext cx="5377455" cy="4530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9) </a:t>
            </a:r>
            <a:r>
              <a:rPr lang="ru-RU" sz="2400" b="1" dirty="0">
                <a:solidFill>
                  <a:srgbClr val="FF0000"/>
                </a:solidFill>
              </a:rPr>
              <a:t>в зависимости от характера влияния: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rgbClr val="FF0000"/>
                </a:solidFill>
              </a:rPr>
              <a:t>- </a:t>
            </a:r>
            <a:r>
              <a:rPr lang="ru-RU" sz="2400" dirty="0">
                <a:solidFill>
                  <a:srgbClr val="FF0000"/>
                </a:solidFill>
              </a:rPr>
              <a:t>конструктивные,</a:t>
            </a:r>
          </a:p>
          <a:p>
            <a:pPr>
              <a:buFontTx/>
              <a:buChar char="-"/>
              <a:defRPr/>
            </a:pPr>
            <a:r>
              <a:rPr lang="ru-RU" sz="2400" dirty="0">
                <a:solidFill>
                  <a:srgbClr val="FF0000"/>
                </a:solidFill>
              </a:rPr>
              <a:t>стабилизирующие,</a:t>
            </a:r>
          </a:p>
          <a:p>
            <a:pPr>
              <a:buFontTx/>
              <a:buChar char="-"/>
              <a:defRPr/>
            </a:pPr>
            <a:r>
              <a:rPr lang="ru-RU" sz="2400" dirty="0">
                <a:solidFill>
                  <a:srgbClr val="FF0000"/>
                </a:solidFill>
              </a:rPr>
              <a:t> деструктивные</a:t>
            </a:r>
          </a:p>
          <a:p>
            <a:pPr marL="0" indent="0">
              <a:buNone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основанием для типологии конфликтов выступают также: цели участников конфликта, соответствие их действий существующим нормам, конечный результат конфликтного взаимодействия и влияние конфликта на развитие организации.</a:t>
            </a:r>
          </a:p>
          <a:p>
            <a:pPr marL="0" indent="0">
              <a:buNone/>
              <a:defRPr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85967A-7EA0-4266-AD27-F8EB2ED776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ru-RU" sz="1600" dirty="0"/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E9CAE10C-36EF-4979-8A96-5F21AFF1A5A1}"/>
              </a:ext>
            </a:extLst>
          </p:cNvPr>
          <p:cNvSpPr/>
          <p:nvPr/>
        </p:nvSpPr>
        <p:spPr>
          <a:xfrm>
            <a:off x="6868632" y="808074"/>
            <a:ext cx="4603897" cy="2052084"/>
          </a:xfrm>
          <a:prstGeom prst="wedgeRoundRectCallout">
            <a:avLst>
              <a:gd name="adj1" fmla="val -143804"/>
              <a:gd name="adj2" fmla="val 274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конструктивные конфликты способствуют повышению стабильности функционирования коллектива в новых условиях внешней среды за счет перестройки его функций, структуры, установления новых связей</a:t>
            </a:r>
          </a:p>
          <a:p>
            <a:pPr algn="ctr"/>
            <a:endParaRPr lang="ru-RU" dirty="0"/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53881F36-DC8D-4739-A6E1-719384EC61F3}"/>
              </a:ext>
            </a:extLst>
          </p:cNvPr>
          <p:cNvSpPr/>
          <p:nvPr/>
        </p:nvSpPr>
        <p:spPr>
          <a:xfrm>
            <a:off x="7081284" y="3200400"/>
            <a:ext cx="4272516" cy="1520456"/>
          </a:xfrm>
          <a:prstGeom prst="wedgeRoundRectCallout">
            <a:avLst>
              <a:gd name="adj1" fmla="val -147503"/>
              <a:gd name="adj2" fmla="val -731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стабилизирующие конфликты направлены на устранение отклонений от нормы и закрепление признаков устоявшейся нормы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7F1F3B5A-D1A5-473A-A121-DC5C8E4272DD}"/>
              </a:ext>
            </a:extLst>
          </p:cNvPr>
          <p:cNvSpPr/>
          <p:nvPr/>
        </p:nvSpPr>
        <p:spPr>
          <a:xfrm>
            <a:off x="6964326" y="5295014"/>
            <a:ext cx="4389474" cy="1318437"/>
          </a:xfrm>
          <a:prstGeom prst="wedgeRoundRectCallout">
            <a:avLst>
              <a:gd name="adj1" fmla="val -149214"/>
              <a:gd name="adj2" fmla="val -204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деструктивные конфликты способствуют разрушению установившейся нормы и возвращению к старым нормам или углублению проблемной ситуации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0FC65-1D32-4262-9AD1-E2E92785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КЛАССИФИКАЦИЯ КОНФЛИКТОВ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96F94D-E543-4CF4-BD69-884288815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41158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11. В соответствии </a:t>
            </a:r>
            <a:r>
              <a:rPr lang="ru-RU" b="1" dirty="0">
                <a:solidFill>
                  <a:srgbClr val="FF0000"/>
                </a:solidFill>
              </a:rPr>
              <a:t>с иерархией </a:t>
            </a:r>
            <a:r>
              <a:rPr lang="ru-RU" dirty="0">
                <a:solidFill>
                  <a:srgbClr val="FF0000"/>
                </a:solidFill>
              </a:rPr>
              <a:t>в коллективе: 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>горизонтальные</a:t>
            </a:r>
            <a:r>
              <a:rPr lang="ru-RU" b="1" dirty="0"/>
              <a:t> </a:t>
            </a:r>
            <a:r>
              <a:rPr lang="ru-RU" dirty="0"/>
              <a:t>(конфликты между рядовыми сотрудниками, сотрудниками занимающими одинаковое место в структуре организации «сотрудник – сотрудник»);</a:t>
            </a:r>
          </a:p>
          <a:p>
            <a:pPr marL="0" indent="0">
              <a:buNone/>
            </a:pPr>
            <a:r>
              <a:rPr lang="ru-RU" dirty="0"/>
              <a:t>-  </a:t>
            </a:r>
            <a:r>
              <a:rPr lang="ru-RU" b="1" dirty="0">
                <a:solidFill>
                  <a:srgbClr val="FF0000"/>
                </a:solidFill>
              </a:rPr>
              <a:t>вертикальные</a:t>
            </a:r>
            <a:r>
              <a:rPr lang="ru-RU" b="1" dirty="0"/>
              <a:t> </a:t>
            </a:r>
            <a:r>
              <a:rPr lang="ru-RU" dirty="0"/>
              <a:t>(конфликты между людьми, находящимися в подчинении друг к другу, «руководитель-подчиненный»);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>
                <a:solidFill>
                  <a:srgbClr val="FF0000"/>
                </a:solidFill>
              </a:rPr>
              <a:t>смешанные</a:t>
            </a:r>
            <a:r>
              <a:rPr lang="ru-RU" b="1" dirty="0"/>
              <a:t> </a:t>
            </a:r>
            <a:r>
              <a:rPr lang="ru-RU" dirty="0"/>
              <a:t>(конфликты, в которые вовлечены сотрудники различных и одинаковых уровней).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12. </a:t>
            </a:r>
            <a:r>
              <a:rPr lang="ru-RU" dirty="0">
                <a:solidFill>
                  <a:srgbClr val="FF0000"/>
                </a:solidFill>
              </a:rPr>
              <a:t>По </a:t>
            </a:r>
            <a:r>
              <a:rPr lang="ru-RU" b="1" dirty="0">
                <a:solidFill>
                  <a:srgbClr val="FF0000"/>
                </a:solidFill>
              </a:rPr>
              <a:t>характеру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причин </a:t>
            </a:r>
            <a:r>
              <a:rPr lang="ru-RU" dirty="0">
                <a:solidFill>
                  <a:srgbClr val="FF0000"/>
                </a:solidFill>
              </a:rPr>
              <a:t>конфликта: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FF0000"/>
                </a:solidFill>
              </a:rPr>
              <a:t>конфликты, вызванные </a:t>
            </a:r>
            <a:r>
              <a:rPr lang="ru-RU" b="1" dirty="0">
                <a:solidFill>
                  <a:srgbClr val="FF0000"/>
                </a:solidFill>
              </a:rPr>
              <a:t>трудовым процессом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FF0000"/>
                </a:solidFill>
              </a:rPr>
              <a:t>конфликты, вызванные  </a:t>
            </a:r>
            <a:r>
              <a:rPr lang="ru-RU" b="1" dirty="0">
                <a:solidFill>
                  <a:srgbClr val="FF0000"/>
                </a:solidFill>
              </a:rPr>
              <a:t>особенностями человеческих взаимоотношений, личностным своеобразием членов группы.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6DAE00-E8D4-4E4E-B10B-4F2D13F9A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3499922"/>
            <a:ext cx="2857500" cy="23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3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F2029-5872-4D1D-9197-A20A8F03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34" y="71550"/>
            <a:ext cx="9178066" cy="84772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2800" b="1" dirty="0">
                <a:solidFill>
                  <a:srgbClr val="002060"/>
                </a:solidFill>
              </a:rPr>
            </a:br>
            <a:br>
              <a:rPr lang="ru-RU" sz="2800" b="1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666F23-7195-44F1-ABD3-AB129768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8" y="681544"/>
            <a:ext cx="2143125" cy="2143125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EF25410A-7006-4029-9F9F-23B3256CD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0955" y="495412"/>
            <a:ext cx="6071296" cy="5371241"/>
          </a:xfrm>
          <a:ln w="571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условия наличия конфликта : </a:t>
            </a:r>
          </a:p>
          <a:p>
            <a:pPr marL="0" indent="0">
              <a:buNone/>
            </a:pPr>
            <a:r>
              <a:rPr lang="ru-RU" dirty="0"/>
              <a:t>1) объективно складывающаяся конфликтная ситуация;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2) субъекты конфликтов (наличие только одной конфликтной ситуации еще недостаточно, если стороны миролюбивы);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3) наличие повода для конфликта, т. е. своеобразного «пускового механизма», способствующего развитию событий.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56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5D10CE-E372-4ECC-A852-FA84FE96D447}"/>
              </a:ext>
            </a:extLst>
          </p:cNvPr>
          <p:cNvSpPr/>
          <p:nvPr/>
        </p:nvSpPr>
        <p:spPr>
          <a:xfrm>
            <a:off x="2700669" y="287078"/>
            <a:ext cx="8697433" cy="5693866"/>
          </a:xfrm>
          <a:prstGeom prst="rect">
            <a:avLst/>
          </a:prstGeom>
          <a:solidFill>
            <a:schemeClr val="accent2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2060"/>
                </a:solidFill>
              </a:rPr>
              <a:t>Стадии протекания конфликта: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</a:rPr>
              <a:t>1.  стадия потенциального формирования противоречивых интересов, ценностей, норм (</a:t>
            </a:r>
            <a:r>
              <a:rPr lang="ru-RU" sz="2800" dirty="0" err="1">
                <a:solidFill>
                  <a:srgbClr val="002060"/>
                </a:solidFill>
              </a:rPr>
              <a:t>предконфликтная</a:t>
            </a:r>
            <a:r>
              <a:rPr lang="ru-RU" sz="2800" dirty="0">
                <a:solidFill>
                  <a:srgbClr val="002060"/>
                </a:solidFill>
              </a:rPr>
              <a:t> ситуация);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</a:rPr>
              <a:t>2. стадия перехода потенциального конфликта в реальный (стадия осознания участниками конфликта своих верно или ложно понятых интересов);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</a:rPr>
              <a:t>3. стадия конфликтных действий;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</a:rPr>
              <a:t>4. стадия снятия или разрешения конфликта.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666F23-7195-44F1-ABD3-AB129768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7" y="8712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7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F2029-5872-4D1D-9197-A20A8F03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34" y="71550"/>
            <a:ext cx="9178066" cy="84772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2800" b="1" dirty="0">
                <a:solidFill>
                  <a:srgbClr val="002060"/>
                </a:solidFill>
              </a:rPr>
            </a:b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основные стадии в развитии конфликта</a:t>
            </a:r>
            <a:br>
              <a:rPr lang="ru-RU" dirty="0">
                <a:solidFill>
                  <a:srgbClr val="002060"/>
                </a:solidFill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ED4CD-E4AB-4DA1-AC77-A1F788746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8768" y="919275"/>
            <a:ext cx="5181600" cy="586717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2200" dirty="0">
                <a:solidFill>
                  <a:srgbClr val="C00000"/>
                </a:solidFill>
              </a:rPr>
              <a:t>конфликтная ситуация перерастает в открытую стадию конфликта, если на </a:t>
            </a:r>
            <a:r>
              <a:rPr lang="ru-RU" sz="2200" dirty="0" err="1">
                <a:solidFill>
                  <a:srgbClr val="C00000"/>
                </a:solidFill>
              </a:rPr>
              <a:t>предконфликтной</a:t>
            </a:r>
            <a:r>
              <a:rPr lang="ru-RU" sz="2200" dirty="0">
                <a:solidFill>
                  <a:srgbClr val="C00000"/>
                </a:solidFill>
              </a:rPr>
              <a:t> стадии не были найдены пути решения противоречий. </a:t>
            </a:r>
          </a:p>
          <a:p>
            <a:pPr marL="0" indent="0">
              <a:buNone/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ru-RU" sz="2200" b="1" dirty="0">
                <a:solidFill>
                  <a:srgbClr val="C00000"/>
                </a:solidFill>
              </a:rPr>
              <a:t>открытая стадия конфликта </a:t>
            </a:r>
            <a:r>
              <a:rPr lang="ru-RU" sz="2200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ru-RU" sz="2200" dirty="0">
                <a:solidFill>
                  <a:srgbClr val="C00000"/>
                </a:solidFill>
              </a:rPr>
              <a:t>1. наличие конфликта становится очевидным для каждого из участников;</a:t>
            </a:r>
          </a:p>
          <a:p>
            <a:pPr marL="0" indent="0">
              <a:buNone/>
              <a:defRPr/>
            </a:pPr>
            <a:r>
              <a:rPr lang="ru-RU" sz="2200" dirty="0">
                <a:solidFill>
                  <a:srgbClr val="C00000"/>
                </a:solidFill>
              </a:rPr>
              <a:t>2. действия становятся практическими, приобретают внешнюю форму, включая использование различных средств оповещения, привлечение сторонников, действий «по захвату» спорного объекта, возможно даже насилие, угрозы и т. д.; </a:t>
            </a:r>
          </a:p>
          <a:p>
            <a:pPr marL="0" indent="0">
              <a:buNone/>
              <a:defRPr/>
            </a:pPr>
            <a:r>
              <a:rPr lang="ru-RU" sz="2200" dirty="0">
                <a:solidFill>
                  <a:srgbClr val="C00000"/>
                </a:solidFill>
              </a:rPr>
              <a:t>3. о конфликте, вышедшем из скрытой стадии, будут знать третьи лица, посторонние, которые в той или иной степени в состоянии влиять на конфликт.</a:t>
            </a:r>
          </a:p>
          <a:p>
            <a:pPr marL="0" indent="0">
              <a:buNone/>
              <a:defRPr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9F77CC9-5735-403D-872B-7EA973884C06}"/>
              </a:ext>
            </a:extLst>
          </p:cNvPr>
          <p:cNvSpPr/>
          <p:nvPr/>
        </p:nvSpPr>
        <p:spPr>
          <a:xfrm>
            <a:off x="2300223" y="733065"/>
            <a:ext cx="3072809" cy="2040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</a:rPr>
              <a:t>Конфликтная</a:t>
            </a:r>
            <a:r>
              <a:rPr lang="ru-RU" b="1" dirty="0">
                <a:solidFill>
                  <a:schemeClr val="tx1"/>
                </a:solidFill>
              </a:rPr>
              <a:t> ситуация</a:t>
            </a:r>
            <a:r>
              <a:rPr lang="ru-RU" dirty="0">
                <a:solidFill>
                  <a:schemeClr val="tx1"/>
                </a:solidFill>
              </a:rPr>
              <a:t> – совокупность всех объективных и субъективных условий, при которых возможно возникновение и развитие конфликта.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5D10CE-E372-4ECC-A852-FA84FE96D447}"/>
              </a:ext>
            </a:extLst>
          </p:cNvPr>
          <p:cNvSpPr/>
          <p:nvPr/>
        </p:nvSpPr>
        <p:spPr>
          <a:xfrm>
            <a:off x="250848" y="2726301"/>
            <a:ext cx="6096000" cy="40011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396CA360-5A02-4212-89E9-07DECD40C51D}"/>
              </a:ext>
            </a:extLst>
          </p:cNvPr>
          <p:cNvSpPr/>
          <p:nvPr/>
        </p:nvSpPr>
        <p:spPr>
          <a:xfrm>
            <a:off x="5373032" y="919275"/>
            <a:ext cx="973816" cy="68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666F23-7195-44F1-ABD3-AB129768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8" y="681544"/>
            <a:ext cx="2143125" cy="2143125"/>
          </a:xfrm>
          <a:prstGeom prst="rect">
            <a:avLst/>
          </a:prstGeom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id="{4ECB2626-0E5A-4A83-B6C7-42AB2DC11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1" y="3195126"/>
            <a:ext cx="1989446" cy="149615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3EE9E5C-E9D1-4E41-95A9-C0365C526C38}"/>
              </a:ext>
            </a:extLst>
          </p:cNvPr>
          <p:cNvSpPr/>
          <p:nvPr/>
        </p:nvSpPr>
        <p:spPr>
          <a:xfrm>
            <a:off x="2027456" y="3126411"/>
            <a:ext cx="4319391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Третьи лица,  общественность могут «гасить»  конфликт, могут ему содействовать, подогревать агрессивные настроения, способствовать переводу конфликтов на иной </a:t>
            </a:r>
            <a:r>
              <a:rPr lang="ru-RU" dirty="0" err="1"/>
              <a:t>уровннь</a:t>
            </a:r>
            <a:r>
              <a:rPr lang="ru-RU" dirty="0"/>
              <a:t> (от личных отношений – к конфликту между группами, организациям </a:t>
            </a:r>
          </a:p>
          <a:p>
            <a:r>
              <a:rPr lang="ru-RU" dirty="0"/>
              <a:t>и наоборот, конфликт в сфере властных</a:t>
            </a:r>
          </a:p>
          <a:p>
            <a:r>
              <a:rPr lang="ru-RU" dirty="0"/>
              <a:t>отношений – «опускается» также и на микроуровень, влияя на поведение отдельных людей).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E23C6-99B8-4299-82BE-E257AE3D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-319228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действия в конфликте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749E5F-15A1-4E43-B447-988C58294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664" y="1027906"/>
            <a:ext cx="8181543" cy="5830094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400" b="1" dirty="0"/>
              <a:t>основные действия - </a:t>
            </a:r>
            <a:r>
              <a:rPr lang="ru-RU" sz="2400" dirty="0"/>
              <a:t>действия, непосредственно направленные на предмет конфликта, меняющие или сохраняющие от изменения существующее противоречие в интересах. </a:t>
            </a:r>
          </a:p>
          <a:p>
            <a:r>
              <a:rPr lang="ru-RU" sz="2400" dirty="0"/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наступательные </a:t>
            </a:r>
            <a:r>
              <a:rPr lang="ru-RU" sz="2400" dirty="0"/>
              <a:t>(нападение на противника, ущемление интересов противоборствующей стороны, повреждения его собственности, захват спорного объекта, изоляция и др.) 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оборонительные</a:t>
            </a:r>
            <a:r>
              <a:rPr lang="ru-RU" sz="2400" dirty="0"/>
              <a:t> (удержание спорного объекта, самозащита, защита от уничтожения или повреждения материальных ценностей, превентивные  поступки и др.)</a:t>
            </a:r>
          </a:p>
          <a:p>
            <a:pPr marL="0" indent="0">
              <a:buNone/>
            </a:pPr>
            <a:endParaRPr lang="ru-RU" sz="2400" b="1" dirty="0"/>
          </a:p>
          <a:p>
            <a:pPr marL="342900" indent="-342900">
              <a:buAutoNum type="arabicPeriod"/>
            </a:pPr>
            <a:r>
              <a:rPr lang="ru-RU" sz="2400" b="1" dirty="0"/>
              <a:t>вспомогательные действия </a:t>
            </a:r>
            <a:r>
              <a:rPr lang="ru-RU" sz="2400" dirty="0"/>
              <a:t>имеют подчиненную роль, обеспечивая выполнение основных, и сами по себе для решения центральной проблемы конфликта не предназначены.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097AD8-6FE9-47E0-92E3-7B53C014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459" y="4001294"/>
            <a:ext cx="2562012" cy="246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Rectangle 16">
            <a:extLst>
              <a:ext uri="{FF2B5EF4-FFF2-40B4-BE49-F238E27FC236}">
                <a16:creationId xmlns:a16="http://schemas.microsoft.com/office/drawing/2014/main" id="{D29DF557-EE08-4DE7-9A22-BA82B5B2A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effectLst/>
              </a:rPr>
              <a:t>        </a:t>
            </a:r>
            <a:endParaRPr lang="ru-RU" alt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BE6E7A4E-4902-456F-B427-8805B0BAA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8652" y="562984"/>
            <a:ext cx="10515600" cy="5449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</a:rPr>
              <a:t>Тема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 </a:t>
            </a:r>
            <a:r>
              <a:rPr lang="ru-RU" dirty="0"/>
              <a:t>Социально-психологическая характеристика межличностных конфликтов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Понятийная универсальная схема описания конфликтов</a:t>
            </a:r>
          </a:p>
          <a:p>
            <a:pPr marL="0" indent="0"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Социально-психологические причины конфликтов</a:t>
            </a:r>
          </a:p>
          <a:p>
            <a:pPr marL="0" indent="0"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Классификация конфликтов</a:t>
            </a:r>
          </a:p>
          <a:p>
            <a:pPr marL="0" indent="0"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Личностные причины конфликтов</a:t>
            </a:r>
          </a:p>
          <a:p>
            <a:pPr marL="0" indent="0"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Основные стадии в развитии конфликта</a:t>
            </a:r>
          </a:p>
          <a:p>
            <a:pPr marL="0" indent="0"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Разрешение конфликтов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AAD5086-3F8F-464B-B996-95FA148CD4B2}"/>
              </a:ext>
            </a:extLst>
          </p:cNvPr>
          <p:cNvSpPr/>
          <p:nvPr/>
        </p:nvSpPr>
        <p:spPr>
          <a:xfrm>
            <a:off x="653833" y="1448370"/>
            <a:ext cx="2654733" cy="7784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chemeClr val="accent4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4063210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E23C6-99B8-4299-82BE-E257AE3D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9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разрешение конфликта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749E5F-15A1-4E43-B447-988C58294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664" y="1027906"/>
            <a:ext cx="864436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Признак разрешения конфликта </a:t>
            </a:r>
            <a:r>
              <a:rPr lang="ru-RU" sz="1800" b="1" dirty="0"/>
              <a:t>- </a:t>
            </a:r>
            <a:r>
              <a:rPr lang="ru-RU" sz="1800" dirty="0"/>
              <a:t>завершение (устранение) инцидента между конфликтующими сторонами. Однако  при определенных обстоятельствах угаснувший конфликт может вспыхнуть вновь. </a:t>
            </a:r>
          </a:p>
          <a:p>
            <a:pPr marL="0" indent="0">
              <a:buNone/>
            </a:pPr>
            <a:r>
              <a:rPr lang="ru-RU" sz="1800" dirty="0"/>
              <a:t>Необходимо </a:t>
            </a:r>
            <a:r>
              <a:rPr lang="ru-RU" sz="1800" b="1" dirty="0">
                <a:solidFill>
                  <a:srgbClr val="C00000"/>
                </a:solidFill>
              </a:rPr>
              <a:t>ИЗМЕНЕНИЕ КОНФЛИКТНОЙ СИТУАЦИИ, УСТАНОВКИ </a:t>
            </a:r>
            <a:r>
              <a:rPr lang="ru-RU" sz="1800" dirty="0">
                <a:solidFill>
                  <a:srgbClr val="C00000"/>
                </a:solidFill>
              </a:rPr>
              <a:t>соперников относительно друг друга, т.е. </a:t>
            </a:r>
            <a:r>
              <a:rPr lang="ru-RU" sz="1800" b="1" dirty="0">
                <a:solidFill>
                  <a:srgbClr val="C00000"/>
                </a:solidFill>
              </a:rPr>
              <a:t>разрешение конфликта</a:t>
            </a:r>
            <a:r>
              <a:rPr lang="ru-RU" sz="1800" dirty="0">
                <a:solidFill>
                  <a:srgbClr val="C00000"/>
                </a:solidFill>
              </a:rPr>
              <a:t>:  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>
                <a:solidFill>
                  <a:srgbClr val="C00000"/>
                </a:solidFill>
              </a:rPr>
              <a:t>полное </a:t>
            </a:r>
            <a:r>
              <a:rPr lang="ru-RU" sz="1800" dirty="0">
                <a:solidFill>
                  <a:srgbClr val="C00000"/>
                </a:solidFill>
              </a:rPr>
              <a:t>-</a:t>
            </a:r>
            <a:r>
              <a:rPr lang="ru-RU" sz="1800" dirty="0"/>
              <a:t> прекращение конфликта, перестройка всего образа конфликтной ситуации с трансформацией «образ врага» в «образ партнера», установки на борьбу на сотрудничество.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>
                <a:solidFill>
                  <a:srgbClr val="C00000"/>
                </a:solidFill>
              </a:rPr>
              <a:t>частичное</a:t>
            </a:r>
            <a:r>
              <a:rPr lang="ru-RU" sz="1800" dirty="0"/>
              <a:t> разрешение конфликта - изменяется только внешняя форма конфликта, но сохраняются внутренние побудительные установки.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Успешное разрешение конфликта </a:t>
            </a:r>
            <a:r>
              <a:rPr lang="ru-RU" sz="1800" dirty="0"/>
              <a:t>связано с определенными условиями:</a:t>
            </a:r>
          </a:p>
          <a:p>
            <a:pPr marL="0" indent="0">
              <a:buNone/>
            </a:pPr>
            <a:r>
              <a:rPr lang="ru-RU" sz="1800" dirty="0"/>
              <a:t>1) своевременной и точной диагностикой его причин (определяется деловая зона конфликта);</a:t>
            </a:r>
          </a:p>
          <a:p>
            <a:pPr marL="0" indent="0">
              <a:buNone/>
            </a:pPr>
            <a:r>
              <a:rPr lang="ru-RU" sz="1800" dirty="0"/>
              <a:t>2) обоюдной заинтересованностью сторон в преодолении противоречий, что возможно при взаимном признании интересов каждой из сторон;</a:t>
            </a:r>
          </a:p>
          <a:p>
            <a:pPr marL="0" indent="0">
              <a:buNone/>
            </a:pPr>
            <a:r>
              <a:rPr lang="ru-RU" sz="1800" dirty="0"/>
              <a:t>3) совместным поиском путей преодоления конфликта.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8EF118-4665-44AE-A851-0C580F1B6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024" y="1121413"/>
            <a:ext cx="2767824" cy="1646063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618E839-864F-4519-B29F-51B6B85EAFB0}"/>
              </a:ext>
            </a:extLst>
          </p:cNvPr>
          <p:cNvSpPr/>
          <p:nvPr/>
        </p:nvSpPr>
        <p:spPr>
          <a:xfrm>
            <a:off x="8250866" y="3267493"/>
            <a:ext cx="3604248" cy="164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эскалация конфликта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расширение, наращивание, постепенное усиление, распространение конфликта ).</a:t>
            </a:r>
          </a:p>
        </p:txBody>
      </p:sp>
    </p:spTree>
    <p:extLst>
      <p:ext uri="{BB962C8B-B14F-4D97-AF65-F5344CB8AC3E}">
        <p14:creationId xmlns:p14="http://schemas.microsoft.com/office/powerpoint/2010/main" val="644156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E23C6-99B8-4299-82BE-E257AE3D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97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эскалация конфликта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749E5F-15A1-4E43-B447-988C58294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880" y="1027905"/>
            <a:ext cx="864436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Возникает, </a:t>
            </a:r>
            <a:r>
              <a:rPr lang="ru-RU" sz="1800" b="1" dirty="0"/>
              <a:t>е</a:t>
            </a:r>
            <a:r>
              <a:rPr lang="ru-RU" sz="1800" dirty="0"/>
              <a:t>сли одна или обе стороны конфликта не пошли на уступки или кто-то из них не попытался уклониться от столкновения. </a:t>
            </a:r>
          </a:p>
          <a:p>
            <a:pPr marL="0" indent="0">
              <a:buNone/>
            </a:pPr>
            <a:r>
              <a:rPr lang="ru-RU" sz="1800" dirty="0"/>
              <a:t>Это самая острая стадия конфликта, борьба (чередование наступления и обороны, применение различных действий, средств, острая фаза борьбы, прерываемая на время переговоров, возобновляется, если переговоры зашли в тупик или достигнутое соглашение было нарушено одной из сторон). Конфликт развивается «по методу раскручивания спирали: действия одной стороны сопровождаются контрдействием другой, и это последнее контрдействие отнюдь не адекватно по масштабу своих последствий исходной точке конфликта» (А. Г. Здравомыслов). </a:t>
            </a:r>
          </a:p>
          <a:p>
            <a:pPr marL="0" indent="0">
              <a:buNone/>
            </a:pPr>
            <a:r>
              <a:rPr lang="ru-RU" sz="1800" dirty="0"/>
              <a:t>При этом преобразуются нормы индивидуального поведения в результате «накопленного» взаимодействия между субъектами – процесс  «симметричного </a:t>
            </a:r>
            <a:r>
              <a:rPr lang="ru-RU" sz="1800" dirty="0" err="1"/>
              <a:t>схизмогенеза</a:t>
            </a:r>
            <a:r>
              <a:rPr lang="ru-RU" sz="1800" dirty="0"/>
              <a:t>». </a:t>
            </a:r>
          </a:p>
          <a:p>
            <a:pPr marL="0" indent="0">
              <a:buNone/>
            </a:pPr>
            <a:r>
              <a:rPr lang="ru-RU" sz="1800" dirty="0"/>
              <a:t>Субъекты при взаимодействии используют одинаковые поведенческие модели, но отличающиеся  интенсивностью, результатом чего может быть разрушение отношений. Эскалация конфликта происходит, если сталкиваются деструктивные модели поведения (помехи, давление, применение силы и пр.), смена предмета конфликта и формы взаимодействия, заметное усиление и углубление конфликта (переход в споре, обсуждении, дискуссии от аргументов к претензиям, личным выпадам, физическому воздействию).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8EF118-4665-44AE-A851-0C580F1B6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024" y="204874"/>
            <a:ext cx="2767824" cy="1646063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618E839-864F-4519-B29F-51B6B85EAFB0}"/>
              </a:ext>
            </a:extLst>
          </p:cNvPr>
          <p:cNvSpPr/>
          <p:nvPr/>
        </p:nvSpPr>
        <p:spPr>
          <a:xfrm>
            <a:off x="8921437" y="5082787"/>
            <a:ext cx="2689411" cy="1570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Понятие введено американским антропологом Г. </a:t>
            </a:r>
            <a:r>
              <a:rPr lang="ru-RU" dirty="0" err="1">
                <a:solidFill>
                  <a:schemeClr val="tx1"/>
                </a:solidFill>
              </a:rPr>
              <a:t>Бейтсоном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D3C7997-DBAB-456C-A970-138EBFF9BD2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655442" y="3819521"/>
            <a:ext cx="1265995" cy="2048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22E08E4-569E-4593-8500-78AAED8C6967}"/>
              </a:ext>
            </a:extLst>
          </p:cNvPr>
          <p:cNvSpPr/>
          <p:nvPr/>
        </p:nvSpPr>
        <p:spPr>
          <a:xfrm>
            <a:off x="8778240" y="2011188"/>
            <a:ext cx="2980381" cy="23036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Схизмогенез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i="1" dirty="0">
                <a:solidFill>
                  <a:schemeClr val="tx1"/>
                </a:solidFill>
              </a:rPr>
              <a:t>психологическое изменение </a:t>
            </a:r>
            <a:r>
              <a:rPr lang="ru-RU" dirty="0">
                <a:solidFill>
                  <a:schemeClr val="tx1"/>
                </a:solidFill>
              </a:rPr>
              <a:t>индивидуального поведения в результате накопления опыта взаимодействия между индивидами</a:t>
            </a:r>
          </a:p>
        </p:txBody>
      </p:sp>
    </p:spTree>
    <p:extLst>
      <p:ext uri="{BB962C8B-B14F-4D97-AF65-F5344CB8AC3E}">
        <p14:creationId xmlns:p14="http://schemas.microsoft.com/office/powerpoint/2010/main" val="3309075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D726D-9B68-4B89-87FA-0B9DE252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13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стили поведения при конфликте 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стратегии поведения в конфликтной ситуации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F71AC9-02FE-43FC-89C9-607D39E30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754" y="1177039"/>
            <a:ext cx="660281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Стиль соперничества</a:t>
            </a:r>
            <a:r>
              <a:rPr lang="ru-RU" sz="2000" dirty="0">
                <a:solidFill>
                  <a:srgbClr val="C00000"/>
                </a:solidFill>
              </a:rPr>
              <a:t>, </a:t>
            </a:r>
            <a:r>
              <a:rPr lang="ru-RU" sz="2000" b="1" dirty="0">
                <a:solidFill>
                  <a:srgbClr val="C00000"/>
                </a:solidFill>
              </a:rPr>
              <a:t>конкуренции</a:t>
            </a:r>
            <a:r>
              <a:rPr lang="ru-RU" sz="2000" b="1" dirty="0"/>
              <a:t> </a:t>
            </a:r>
            <a:r>
              <a:rPr lang="ru-RU" sz="2000" dirty="0"/>
              <a:t> (используют люди с сильной волей, авторитетом и властью, стремящиеся удовлетворить собственные интересы и не  заинтересованные в сотрудничестве с другими).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Стиль сотрудничества</a:t>
            </a:r>
            <a:r>
              <a:rPr lang="ru-RU" sz="2000" b="1" dirty="0"/>
              <a:t> </a:t>
            </a:r>
            <a:r>
              <a:rPr lang="ru-RU" sz="2000" dirty="0"/>
              <a:t>(используется, если при  отстаивании собственных интересов, </a:t>
            </a:r>
            <a:r>
              <a:rPr lang="ru-RU" sz="2000" dirty="0" err="1"/>
              <a:t>чловек</a:t>
            </a:r>
            <a:r>
              <a:rPr lang="ru-RU" sz="2000" dirty="0"/>
              <a:t> вынужден принимать во внимание интересы другой стороны). Цель применения такого стиля —долгосрочные перспективы взаимовыгодных отношений. Предусматривает умение объяснять свои желания, выслушивать друг друга, сдерживать свои эмоции.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Стиль компромисса </a:t>
            </a:r>
            <a:r>
              <a:rPr lang="ru-RU" sz="2000" b="1" dirty="0"/>
              <a:t>(</a:t>
            </a:r>
            <a:r>
              <a:rPr lang="ru-RU" sz="2000" dirty="0"/>
              <a:t>стороны стремятся урегулировать разногласия взаимными уступками, хотят одного и того же, но знают, что одновременно это невыполнимо).</a:t>
            </a:r>
          </a:p>
          <a:p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AF9894-44F7-4DA7-AA0B-4608CCF38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2410416"/>
            <a:ext cx="467655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Стиль уклонения:</a:t>
            </a:r>
            <a:r>
              <a:rPr lang="ru-RU" sz="2000" b="1" dirty="0"/>
              <a:t> </a:t>
            </a:r>
            <a:r>
              <a:rPr lang="ru-RU" sz="2000" dirty="0"/>
              <a:t> проблема не важна, участник конфликта не отстаивает своих прав, не сотрудничает ни с кем для выработки решения и не хочет тратить время и силы на ее решение. Как правило, одна из сторон обладает большей властью или чувствует, что неправа, или считает, что нет серьезных оснований для продолжения контактов.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Стиль приспособления</a:t>
            </a:r>
            <a:r>
              <a:rPr lang="ru-RU" sz="2000" b="1" dirty="0"/>
              <a:t> (</a:t>
            </a:r>
            <a:r>
              <a:rPr lang="ru-RU" sz="2000" dirty="0"/>
              <a:t>участник конфликта действует совместно с другой стороной, не пытается отстаивать собственные интересы в целях сглаживания атмосферы и восстановления нормальной рабочей атмосферы).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FB2E85F-FF67-4573-B6B0-529994C574B3}"/>
              </a:ext>
            </a:extLst>
          </p:cNvPr>
          <p:cNvSpPr/>
          <p:nvPr/>
        </p:nvSpPr>
        <p:spPr>
          <a:xfrm>
            <a:off x="7517219" y="0"/>
            <a:ext cx="2052084" cy="76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К. У. Томас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Р. Х. </a:t>
            </a:r>
            <a:r>
              <a:rPr lang="ru-RU" b="1" i="1" dirty="0" err="1">
                <a:solidFill>
                  <a:schemeClr val="tx1"/>
                </a:solidFill>
              </a:rPr>
              <a:t>Килменн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EFCCE89-54E4-482B-BD4C-38569D4F1B0F}"/>
              </a:ext>
            </a:extLst>
          </p:cNvPr>
          <p:cNvSpPr/>
          <p:nvPr/>
        </p:nvSpPr>
        <p:spPr>
          <a:xfrm>
            <a:off x="9682716" y="120577"/>
            <a:ext cx="2509284" cy="2176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приспособление, компромисс, сотрудничество, игнорирование, соперничество (конкуренция)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уклонение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8A72E6E-73C9-451F-961F-FD718A9A00E7}"/>
              </a:ext>
            </a:extLst>
          </p:cNvPr>
          <p:cNvSpPr/>
          <p:nvPr/>
        </p:nvSpPr>
        <p:spPr>
          <a:xfrm>
            <a:off x="144379" y="5407320"/>
            <a:ext cx="6639193" cy="145068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Все  стили приемлемы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Необходимо научиться эффективно использовать каждый и с учетом конкретной ситуации сознательно применять тот или иной стиль или стратегию.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951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Rectangle 16">
            <a:extLst>
              <a:ext uri="{FF2B5EF4-FFF2-40B4-BE49-F238E27FC236}">
                <a16:creationId xmlns:a16="http://schemas.microsoft.com/office/drawing/2014/main" id="{D29DF557-EE08-4DE7-9A22-BA82B5B2A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effectLst/>
              </a:rPr>
              <a:t>        </a:t>
            </a:r>
            <a:endParaRPr lang="ru-RU" alt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BE6E7A4E-4902-456F-B427-8805B0BAA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8652" y="562984"/>
            <a:ext cx="10515600" cy="5449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</a:rPr>
              <a:t>Тема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 </a:t>
            </a:r>
            <a:r>
              <a:rPr lang="ru-RU" dirty="0"/>
              <a:t>Социально-психологическая характеристика межличностных конфликтов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Понятийная универсальная схема описания конфликтов</a:t>
            </a:r>
          </a:p>
          <a:p>
            <a:pPr marL="0" indent="0"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Социально-психологические причины конфликтов</a:t>
            </a:r>
          </a:p>
          <a:p>
            <a:pPr marL="0" indent="0"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Классификация конфликтов</a:t>
            </a:r>
          </a:p>
          <a:p>
            <a:pPr marL="0" indent="0"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Личностные причины конфликтов</a:t>
            </a:r>
          </a:p>
          <a:p>
            <a:pPr marL="0" indent="0"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Основные стадии в развитии конфликта</a:t>
            </a:r>
          </a:p>
          <a:p>
            <a:pPr marL="0" indent="0"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Разрешение конфликтов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AAD5086-3F8F-464B-B996-95FA148CD4B2}"/>
              </a:ext>
            </a:extLst>
          </p:cNvPr>
          <p:cNvSpPr/>
          <p:nvPr/>
        </p:nvSpPr>
        <p:spPr>
          <a:xfrm>
            <a:off x="653833" y="1448370"/>
            <a:ext cx="2654733" cy="7784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chemeClr val="accent4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Вопросы: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6D5E0-8A3F-4415-A228-E710E9C1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33" y="3673979"/>
            <a:ext cx="4274890" cy="318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03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6F929-6FE6-4D78-A8F5-3DBBDD96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25781-4CD8-4FC1-9D3A-F7F47A39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25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Козьяков, Р. В. Социальная психология : учебник / Р. В. Козьяков. – Москва : Директ-Медиа, 2013. – С. 220-232 (376 с.): рис., табл. – Режим доступа: URL: https://biblioclub.ru (дата обращения: 27.11.2024). </a:t>
            </a:r>
          </a:p>
          <a:p>
            <a:pPr marL="0" indent="0">
              <a:buNone/>
            </a:pPr>
            <a:r>
              <a:rPr lang="ru-RU" dirty="0" err="1"/>
              <a:t>Неврюев</a:t>
            </a:r>
            <a:r>
              <a:rPr lang="ru-RU" dirty="0"/>
              <a:t>, А. Н. Социальная психология : учебное пособие для бакалавриата / А. Н. </a:t>
            </a:r>
            <a:r>
              <a:rPr lang="ru-RU" dirty="0" err="1"/>
              <a:t>Неврюев</a:t>
            </a:r>
            <a:r>
              <a:rPr lang="ru-RU" dirty="0"/>
              <a:t>, Н. П. Дедов, Ж. В. </a:t>
            </a:r>
            <a:r>
              <a:rPr lang="ru-RU" dirty="0" err="1"/>
              <a:t>Коробанова</a:t>
            </a:r>
            <a:r>
              <a:rPr lang="ru-RU" dirty="0"/>
              <a:t> ; под ред. Ж. В. </a:t>
            </a:r>
            <a:r>
              <a:rPr lang="ru-RU" dirty="0" err="1"/>
              <a:t>Коробановой</a:t>
            </a:r>
            <a:r>
              <a:rPr lang="ru-RU" dirty="0"/>
              <a:t>. – Москва : Прометей, 2020. – С. 88-96. – Режим доступа: URL: https://biblioclub.ru: (дата обращения: 27.11.2024</a:t>
            </a:r>
            <a:r>
              <a:rPr lang="ru-RU"/>
              <a:t>).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0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5E714-5319-4AF2-BE67-BFA97446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14" y="130692"/>
            <a:ext cx="10515600" cy="1325563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A55E55-25E3-4C3D-92A5-DE1310775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390" y="343454"/>
            <a:ext cx="3555115" cy="236576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FA517-D8AA-4784-B0E9-54E39DE9B1D7}"/>
              </a:ext>
            </a:extLst>
          </p:cNvPr>
          <p:cNvSpPr/>
          <p:nvPr/>
        </p:nvSpPr>
        <p:spPr>
          <a:xfrm>
            <a:off x="272820" y="1448541"/>
            <a:ext cx="225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Конфликт интересов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608FA4-32B0-4091-A290-A7CCA185ED7C}"/>
              </a:ext>
            </a:extLst>
          </p:cNvPr>
          <p:cNvSpPr/>
          <p:nvPr/>
        </p:nvSpPr>
        <p:spPr>
          <a:xfrm>
            <a:off x="1135719" y="180459"/>
            <a:ext cx="1130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Конфликт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2BDF24-252E-49A0-A76E-786D1593024C}"/>
              </a:ext>
            </a:extLst>
          </p:cNvPr>
          <p:cNvSpPr/>
          <p:nvPr/>
        </p:nvSpPr>
        <p:spPr>
          <a:xfrm>
            <a:off x="272820" y="2404772"/>
            <a:ext cx="2296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Конфликт отношений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B14F88-5670-494C-B9E8-18E14231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550" y="249783"/>
            <a:ext cx="2554109" cy="210051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A7E1FB9-2875-48F2-8FCA-E3C25F852427}"/>
              </a:ext>
            </a:extLst>
          </p:cNvPr>
          <p:cNvSpPr/>
          <p:nvPr/>
        </p:nvSpPr>
        <p:spPr>
          <a:xfrm>
            <a:off x="272820" y="3244334"/>
            <a:ext cx="2201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Семейный конфликт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209D43-A9A8-48D3-8BFF-2AE9A59FF82F}"/>
              </a:ext>
            </a:extLst>
          </p:cNvPr>
          <p:cNvSpPr/>
          <p:nvPr/>
        </p:nvSpPr>
        <p:spPr>
          <a:xfrm>
            <a:off x="326616" y="4083896"/>
            <a:ext cx="2086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Производственный</a:t>
            </a:r>
          </a:p>
          <a:p>
            <a:r>
              <a:rPr lang="ru-RU" dirty="0"/>
              <a:t> конфликт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A02A6D-80E8-4AD1-A8A2-79FBD4C72539}"/>
              </a:ext>
            </a:extLst>
          </p:cNvPr>
          <p:cNvSpPr/>
          <p:nvPr/>
        </p:nvSpPr>
        <p:spPr>
          <a:xfrm>
            <a:off x="346686" y="4985439"/>
            <a:ext cx="205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Военный конфликт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08909B-C41D-4A8E-BD98-C239F3B04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925" y="293111"/>
            <a:ext cx="2752725" cy="236576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400C8DB-E65D-4A7A-B5DA-28757FA3F802}"/>
              </a:ext>
            </a:extLst>
          </p:cNvPr>
          <p:cNvSpPr/>
          <p:nvPr/>
        </p:nvSpPr>
        <p:spPr>
          <a:xfrm>
            <a:off x="326616" y="5640335"/>
            <a:ext cx="2617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Политический  конфликт</a:t>
            </a:r>
          </a:p>
          <a:p>
            <a:r>
              <a:rPr lang="ru-RU" dirty="0"/>
              <a:t> и др.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99DE08-952B-4A8A-A392-03C86A2F4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234" y="2722379"/>
            <a:ext cx="2916739" cy="1714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3EF4BF-0840-4D83-960B-6C4268C81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9066" y="5012314"/>
            <a:ext cx="2943225" cy="15525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287B30-1447-4806-A61C-67BB2BE48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078" y="4497572"/>
            <a:ext cx="2943225" cy="2109951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322EC8CA-4D55-4BBE-92EF-93CF59E614B0}"/>
              </a:ext>
            </a:extLst>
          </p:cNvPr>
          <p:cNvSpPr/>
          <p:nvPr/>
        </p:nvSpPr>
        <p:spPr>
          <a:xfrm>
            <a:off x="3241502" y="4805091"/>
            <a:ext cx="1879945" cy="730028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Яблоко раздора 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B3B44CF9-3A60-4C40-9150-4803744D90A2}"/>
              </a:ext>
            </a:extLst>
          </p:cNvPr>
          <p:cNvSpPr/>
          <p:nvPr/>
        </p:nvSpPr>
        <p:spPr>
          <a:xfrm>
            <a:off x="3734906" y="5552547"/>
            <a:ext cx="893135" cy="961999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1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C2BFA8-A167-4FF7-B879-89C729DBB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793" y="365124"/>
            <a:ext cx="9088733" cy="68012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Дочь Мрака  и Ночи, сестра </a:t>
            </a:r>
            <a:r>
              <a:rPr lang="ru-RU" u="sng" dirty="0">
                <a:hlinkClick r:id="rId2" tooltip="Немези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Немезиды</a:t>
            </a:r>
            <a:r>
              <a:rPr lang="ru-RU" u="sng" dirty="0"/>
              <a:t>, </a:t>
            </a:r>
            <a:r>
              <a:rPr lang="ru-RU" u="sng" dirty="0">
                <a:hlinkClick r:id="rId3" tooltip="Танато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Танатоса</a:t>
            </a:r>
            <a:r>
              <a:rPr lang="ru-RU" u="sng" dirty="0"/>
              <a:t>, </a:t>
            </a:r>
            <a:r>
              <a:rPr lang="ru-RU" u="sng" dirty="0">
                <a:hlinkClick r:id="rId4" tooltip="Гипно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Гипноса</a:t>
            </a:r>
            <a:r>
              <a:rPr lang="ru-RU" u="sng" dirty="0"/>
              <a:t>, </a:t>
            </a:r>
            <a:r>
              <a:rPr lang="ru-RU" dirty="0"/>
              <a:t>бога войны Ареса. </a:t>
            </a:r>
          </a:p>
          <a:p>
            <a:pPr marL="0" indent="0">
              <a:buNone/>
            </a:pPr>
            <a:r>
              <a:rPr lang="ru-RU" dirty="0"/>
              <a:t>Эрида породила много человеческих несчастий : голод, обиду, скорбь, битвы, убийства, споры, тяжбы, беззаконие, но и труд. </a:t>
            </a:r>
          </a:p>
          <a:p>
            <a:pPr marL="0" indent="0">
              <a:buNone/>
            </a:pPr>
            <a:r>
              <a:rPr lang="ru-RU" dirty="0"/>
              <a:t>Эрида стала причиной соперничества , и начала Троянской войны. Не получив приглашения от Зевса на свадьбу царя Фессалии , Эрида подбросила на стол золотое яблоко с надписью «Прекраснейшей». Яблоко породило спор между тремя богинями: </a:t>
            </a:r>
            <a:r>
              <a:rPr lang="ru-RU" dirty="0">
                <a:hlinkClick r:id="rId5" tooltip="Афроди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Афродитой</a:t>
            </a:r>
            <a:r>
              <a:rPr lang="ru-RU" dirty="0"/>
              <a:t>, </a:t>
            </a:r>
            <a:r>
              <a:rPr lang="ru-RU" dirty="0">
                <a:hlinkClick r:id="rId6" tooltip="Афи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Афиной</a:t>
            </a:r>
            <a:r>
              <a:rPr lang="ru-RU" dirty="0"/>
              <a:t> и </a:t>
            </a:r>
            <a:r>
              <a:rPr lang="ru-RU" dirty="0">
                <a:hlinkClick r:id="rId7" tooltip="Гер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Герой</a:t>
            </a:r>
            <a:r>
              <a:rPr lang="ru-RU" dirty="0"/>
              <a:t>. Троянский царевич Парис  отдал яблоко  Афродите за обещание отдать ему в жёны Елену Прекрасную (жену спартанского царя Менелая). Это привело к войне между Троей и ахейцами, связанными с Менелаем клятвой взаимной дружбы. В течение войны богини продолжали враждовать, помогая каждая одной из противоборствующих сторон. Два лика Эриды: одна вызывает войны и вражду и нелюбима людьми, другая — благотворна и олицетворяет дух соревнования  в труде.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B377E5-1E37-47FB-A129-CAAD770AEC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74" y="965383"/>
            <a:ext cx="2609850" cy="28003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8093D1-A213-4CCF-A8D4-D181C2DBF0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718" y="4263655"/>
            <a:ext cx="2609849" cy="2594345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E02D78C-257F-4BB4-84D9-6F3AFC8368DD}"/>
              </a:ext>
            </a:extLst>
          </p:cNvPr>
          <p:cNvSpPr/>
          <p:nvPr/>
        </p:nvSpPr>
        <p:spPr>
          <a:xfrm>
            <a:off x="198474" y="189740"/>
            <a:ext cx="2706319" cy="655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Эрида – богиня раздора и хаоса</a:t>
            </a:r>
          </a:p>
        </p:txBody>
      </p:sp>
    </p:spTree>
    <p:extLst>
      <p:ext uri="{BB962C8B-B14F-4D97-AF65-F5344CB8AC3E}">
        <p14:creationId xmlns:p14="http://schemas.microsoft.com/office/powerpoint/2010/main" val="287779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8DB53-57B5-46C6-A81C-D1B1DBC323B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ru-RU" dirty="0"/>
              <a:t>Конфликт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CBC13F-66BA-4CB1-9A76-D6524B83D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30" y="2506662"/>
            <a:ext cx="3999614" cy="4351338"/>
          </a:xfrm>
          <a:ln w="3810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* всплеск негативных эмоций, </a:t>
            </a:r>
          </a:p>
          <a:p>
            <a:pPr marL="0" indent="0">
              <a:buNone/>
            </a:pPr>
            <a:r>
              <a:rPr lang="ru-RU" dirty="0"/>
              <a:t>* деструктивные последствия,</a:t>
            </a:r>
          </a:p>
          <a:p>
            <a:pPr marL="0" indent="0">
              <a:buNone/>
            </a:pPr>
            <a:r>
              <a:rPr lang="ru-RU" dirty="0"/>
              <a:t>* мешает установлению взаимопонимания между людьми, </a:t>
            </a:r>
          </a:p>
          <a:p>
            <a:pPr marL="0" indent="0">
              <a:buNone/>
            </a:pPr>
            <a:r>
              <a:rPr lang="ru-RU" dirty="0"/>
              <a:t>*дестабилизация (возможно разрыв) отношений, </a:t>
            </a:r>
          </a:p>
          <a:p>
            <a:pPr marL="0" indent="0">
              <a:buNone/>
            </a:pPr>
            <a:r>
              <a:rPr lang="ru-RU" dirty="0"/>
              <a:t>* неприятные переживания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6CC5DCF-9ECF-4973-A4C0-98FD1636524F}"/>
              </a:ext>
            </a:extLst>
          </p:cNvPr>
          <p:cNvSpPr/>
          <p:nvPr/>
        </p:nvSpPr>
        <p:spPr>
          <a:xfrm>
            <a:off x="4556891" y="278909"/>
            <a:ext cx="5442098" cy="1233488"/>
          </a:xfrm>
          <a:prstGeom prst="round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Конфликт (от лат. </a:t>
            </a:r>
            <a:r>
              <a:rPr lang="ru-RU" dirty="0" err="1">
                <a:solidFill>
                  <a:schemeClr val="tx1"/>
                </a:solidFill>
              </a:rPr>
              <a:t>сonflictus</a:t>
            </a:r>
            <a:r>
              <a:rPr lang="ru-RU" dirty="0">
                <a:solidFill>
                  <a:schemeClr val="tx1"/>
                </a:solidFill>
              </a:rPr>
              <a:t> – столкновение) – столкновение противоположных интересов, целей, идей, убеждений и т. д., которое сопровождается острыми отрицательными эмоциями.</a:t>
            </a: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CE4F3199-06E3-400C-8662-0C3E5C686F71}"/>
              </a:ext>
            </a:extLst>
          </p:cNvPr>
          <p:cNvSpPr/>
          <p:nvPr/>
        </p:nvSpPr>
        <p:spPr>
          <a:xfrm>
            <a:off x="4302642" y="3080433"/>
            <a:ext cx="2339163" cy="1562986"/>
          </a:xfrm>
          <a:prstGeom prst="wedgeRoundRectCallout">
            <a:avLst>
              <a:gd name="adj1" fmla="val -78560"/>
              <a:gd name="adj2" fmla="val -7989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сознании большинства людей конфликт </a:t>
            </a:r>
            <a:r>
              <a:rPr lang="ru-RU" dirty="0" err="1">
                <a:solidFill>
                  <a:schemeClr val="tx1"/>
                </a:solidFill>
              </a:rPr>
              <a:t>имееет</a:t>
            </a:r>
            <a:r>
              <a:rPr lang="ru-RU" dirty="0">
                <a:solidFill>
                  <a:schemeClr val="tx1"/>
                </a:solidFill>
              </a:rPr>
              <a:t> негативную оценку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6B7EF4AA-D630-4D8E-AB16-BB42CCB6EAE9}"/>
              </a:ext>
            </a:extLst>
          </p:cNvPr>
          <p:cNvSpPr/>
          <p:nvPr/>
        </p:nvSpPr>
        <p:spPr>
          <a:xfrm>
            <a:off x="9579937" y="1419815"/>
            <a:ext cx="2456119" cy="930349"/>
          </a:xfrm>
          <a:prstGeom prst="wedgeRoundRectCallout">
            <a:avLst>
              <a:gd name="adj1" fmla="val -109101"/>
              <a:gd name="adj2" fmla="val 76214"/>
              <a:gd name="adj3" fmla="val 16667"/>
            </a:avLst>
          </a:prstGeom>
          <a:solidFill>
            <a:schemeClr val="accent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Однако в современных </a:t>
            </a:r>
          </a:p>
          <a:p>
            <a:r>
              <a:rPr lang="ru-RU" dirty="0">
                <a:solidFill>
                  <a:schemeClr val="tx1"/>
                </a:solidFill>
              </a:rPr>
              <a:t>концепциях конфликт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445793A-F2AA-4797-88B8-8F7188A7F480}"/>
              </a:ext>
            </a:extLst>
          </p:cNvPr>
          <p:cNvSpPr txBox="1">
            <a:spLocks/>
          </p:cNvSpPr>
          <p:nvPr/>
        </p:nvSpPr>
        <p:spPr>
          <a:xfrm>
            <a:off x="6815470" y="2551814"/>
            <a:ext cx="5220586" cy="4351338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Это нормальное, закономерное явление в жизни людей, </a:t>
            </a:r>
          </a:p>
          <a:p>
            <a:pPr marL="0" indent="0">
              <a:buNone/>
            </a:pPr>
            <a:r>
              <a:rPr lang="ru-RU" dirty="0"/>
              <a:t>играет как разрушающую, так и позитивную роли,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источник развития, сигнал к изменениям,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перевод </a:t>
            </a:r>
            <a:r>
              <a:rPr lang="ru-RU" dirty="0" err="1"/>
              <a:t>взаимоотношениЙ</a:t>
            </a:r>
            <a:r>
              <a:rPr lang="ru-RU" dirty="0"/>
              <a:t> на новый, качественно иной уровень,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 способствует усилению/возникновению взаимопонимания, доверия,  сплоченности, стабильности в отношениях,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конфликтами можно управлять, преодолевать их отрицательные последствия  и использовать конструктивный потенциал.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24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3912E-70E0-40FB-BF55-72AB9A6C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36"/>
            <a:ext cx="10515600" cy="602438"/>
          </a:xfrm>
          <a:ln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Понятийная универсальная схема описания конфликтов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854A0-961C-42DC-85E8-0C362FC75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739" y="727074"/>
            <a:ext cx="9511968" cy="6006290"/>
          </a:xfrm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1. </a:t>
            </a:r>
            <a:r>
              <a:rPr lang="ru-RU" sz="2000" b="1" i="1" dirty="0"/>
              <a:t>Конфликтная</a:t>
            </a:r>
            <a:r>
              <a:rPr lang="ru-RU" sz="2000" b="1" dirty="0"/>
              <a:t> ситуация</a:t>
            </a:r>
            <a:r>
              <a:rPr lang="ru-RU" sz="2000" dirty="0"/>
              <a:t> – совокупность всех объективных и субъективных условий, при которых возможно возникновение и развитие конфликта. </a:t>
            </a:r>
          </a:p>
          <a:p>
            <a:pPr marL="0" indent="0">
              <a:buNone/>
            </a:pPr>
            <a:r>
              <a:rPr lang="ru-RU" sz="2000" b="1" dirty="0"/>
              <a:t>2. </a:t>
            </a:r>
            <a:r>
              <a:rPr lang="ru-RU" sz="2000" b="1" i="1" dirty="0"/>
              <a:t>Оппоненты (субъекты) </a:t>
            </a:r>
            <a:r>
              <a:rPr lang="ru-RU" sz="2000" b="1" dirty="0"/>
              <a:t>конфликта </a:t>
            </a:r>
            <a:r>
              <a:rPr lang="ru-RU" sz="2000" dirty="0"/>
              <a:t>– противоборствующие стороны (индивиды, малые и большие социальные группы, общности, государства).</a:t>
            </a:r>
          </a:p>
          <a:p>
            <a:pPr marL="0" indent="0">
              <a:buNone/>
              <a:defRPr/>
            </a:pPr>
            <a:r>
              <a:rPr lang="ru-RU" sz="2000" b="1" i="1" dirty="0"/>
              <a:t>3. Объект </a:t>
            </a:r>
            <a:r>
              <a:rPr lang="ru-RU" sz="2000" dirty="0"/>
              <a:t>конфликтной ситуации – технологические, организационные проблемы, деловые, личные отношения конфликтующих сторон. </a:t>
            </a:r>
          </a:p>
          <a:p>
            <a:pPr marL="0" indent="0">
              <a:buNone/>
              <a:defRPr/>
            </a:pPr>
            <a:r>
              <a:rPr lang="ru-RU" sz="2000" dirty="0"/>
              <a:t>4) </a:t>
            </a:r>
            <a:r>
              <a:rPr lang="ru-RU" sz="2000" b="1" i="1" dirty="0"/>
              <a:t>Предмет</a:t>
            </a:r>
            <a:r>
              <a:rPr lang="ru-RU" sz="2000" dirty="0"/>
              <a:t> конфликта – причина, движущая сила конфликта, лежащее в его основе противоречие. </a:t>
            </a:r>
          </a:p>
          <a:p>
            <a:pPr marL="0" indent="0">
              <a:buNone/>
              <a:defRPr/>
            </a:pPr>
            <a:r>
              <a:rPr lang="ru-RU" sz="2000" b="1" i="1" dirty="0"/>
              <a:t>5) Цели и </a:t>
            </a:r>
            <a:r>
              <a:rPr lang="ru-RU" sz="2000" i="1" dirty="0"/>
              <a:t> субъективные </a:t>
            </a:r>
            <a:r>
              <a:rPr lang="ru-RU" sz="2000" b="1" i="1" dirty="0"/>
              <a:t>мотивы </a:t>
            </a:r>
            <a:r>
              <a:rPr lang="ru-RU" sz="2000" dirty="0"/>
              <a:t>участников конфликта, обусловленные несовпадением их взглядов, убеждений, материальных и духовных интересов. </a:t>
            </a:r>
          </a:p>
          <a:p>
            <a:pPr marL="0" indent="0">
              <a:buNone/>
              <a:defRPr/>
            </a:pPr>
            <a:r>
              <a:rPr lang="ru-RU" sz="2000" dirty="0"/>
              <a:t>6) </a:t>
            </a:r>
            <a:r>
              <a:rPr lang="ru-RU" sz="2000" b="1" i="1" dirty="0"/>
              <a:t>Повод -</a:t>
            </a:r>
            <a:r>
              <a:rPr lang="ru-RU" sz="2000" dirty="0"/>
              <a:t> конкретное событие, служащее толчком к началу конфликтных действий.</a:t>
            </a:r>
          </a:p>
          <a:p>
            <a:pPr marL="0" indent="0">
              <a:buNone/>
              <a:defRPr/>
            </a:pPr>
            <a:r>
              <a:rPr lang="ru-RU" sz="2000" dirty="0"/>
              <a:t>7) </a:t>
            </a:r>
            <a:r>
              <a:rPr lang="ru-RU" sz="2000" b="1" i="1" dirty="0"/>
              <a:t>Инцидент-</a:t>
            </a:r>
            <a:r>
              <a:rPr lang="ru-RU" sz="2000" dirty="0"/>
              <a:t> действие, в основе которого лежит формальный повод для непосредственного столкновения участников. </a:t>
            </a:r>
          </a:p>
          <a:p>
            <a:pPr marL="0" indent="0">
              <a:buNone/>
              <a:defRPr/>
            </a:pPr>
            <a:r>
              <a:rPr lang="ru-RU" sz="2000" dirty="0"/>
              <a:t>8) </a:t>
            </a:r>
            <a:r>
              <a:rPr lang="ru-RU" sz="2000" b="1" i="1" dirty="0"/>
              <a:t>Конфликтное </a:t>
            </a:r>
            <a:r>
              <a:rPr lang="ru-RU" sz="2000" dirty="0"/>
              <a:t>взаимодействие характеризуется совершением участниками конфликта действий, направленных на реализацию в конфликте их собственных интересов.</a:t>
            </a:r>
          </a:p>
          <a:p>
            <a:pPr marL="0" indent="0">
              <a:buNone/>
            </a:pPr>
            <a:r>
              <a:rPr lang="ru-RU" sz="2000" dirty="0"/>
              <a:t>9) </a:t>
            </a:r>
            <a:r>
              <a:rPr lang="ru-RU" sz="2000" b="1" i="1" dirty="0"/>
              <a:t>Исход конфликта </a:t>
            </a:r>
            <a:r>
              <a:rPr lang="ru-RU" sz="2000" dirty="0"/>
              <a:t>– результат конфликта.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E29DBE0-176E-4E05-86BD-DBC19BF51823}"/>
              </a:ext>
            </a:extLst>
          </p:cNvPr>
          <p:cNvSpPr/>
          <p:nvPr/>
        </p:nvSpPr>
        <p:spPr>
          <a:xfrm>
            <a:off x="10108018" y="552893"/>
            <a:ext cx="2083982" cy="383241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структура конфликта представлена </a:t>
            </a:r>
            <a:r>
              <a:rPr lang="ru-RU" i="1" dirty="0">
                <a:solidFill>
                  <a:srgbClr val="002060"/>
                </a:solidFill>
              </a:rPr>
              <a:t>противоречием: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пока существуют все перечисленные элементы конфликта (кроме повода), он неустраним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312081-8D60-4509-BB58-245AF9151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537" y="4499811"/>
            <a:ext cx="2744004" cy="22335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7B89-8448-4A5D-9388-3AEC68C8A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07" y="58388"/>
            <a:ext cx="8229600" cy="63023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СОЦИАЛЬНО-ПСИХОЛОГИЧЕСКИЕ ПРИЧИНЫ КОНФЛИКТОВ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1B1A17-4E81-4416-B4B5-6E9E31C72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076" y="1163637"/>
            <a:ext cx="5219700" cy="5694363"/>
          </a:xfr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 b="1" dirty="0"/>
              <a:t>1) неблагоприятный социально-психологический климат (от</a:t>
            </a:r>
            <a:r>
              <a:rPr lang="ru-RU" sz="2000" dirty="0"/>
              <a:t>сутствие ценностно-ориентационного единства);</a:t>
            </a:r>
          </a:p>
          <a:p>
            <a:pPr marL="0" indent="0">
              <a:buNone/>
              <a:defRPr/>
            </a:pPr>
            <a:endParaRPr lang="ru-RU" sz="2000" b="1" dirty="0"/>
          </a:p>
          <a:p>
            <a:pPr marL="0" indent="0">
              <a:buNone/>
              <a:defRPr/>
            </a:pPr>
            <a:r>
              <a:rPr lang="ru-RU" sz="2000" b="1" dirty="0"/>
              <a:t>2) аномия (рассогласованность) </a:t>
            </a:r>
            <a:r>
              <a:rPr lang="ru-RU" sz="2000" dirty="0"/>
              <a:t>социальных норм, принятых в обществе и в коллективе;</a:t>
            </a:r>
          </a:p>
          <a:p>
            <a:pPr marL="0" indent="0">
              <a:buNone/>
              <a:defRPr/>
            </a:pPr>
            <a:endParaRPr lang="ru-RU" sz="2000" b="1" dirty="0"/>
          </a:p>
          <a:p>
            <a:pPr marL="0" indent="0">
              <a:buNone/>
              <a:defRPr/>
            </a:pPr>
            <a:r>
              <a:rPr lang="ru-RU" sz="2000" b="1" dirty="0"/>
              <a:t>3) несогласованность социальных ожиданий </a:t>
            </a:r>
            <a:r>
              <a:rPr lang="ru-RU" sz="2000" dirty="0"/>
              <a:t>с выполнением функциональных обязанностей и реализацией социальных ролей </a:t>
            </a:r>
          </a:p>
          <a:p>
            <a:pPr marL="0" indent="0">
              <a:buNone/>
              <a:defRPr/>
            </a:pPr>
            <a:endParaRPr lang="ru-RU" sz="1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45DD58-77D7-4122-B735-93B922284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719" y="592932"/>
            <a:ext cx="4899209" cy="5694363"/>
          </a:xfr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1800" b="1" dirty="0"/>
              <a:t>4</a:t>
            </a:r>
            <a:r>
              <a:rPr lang="ru-RU" sz="2000" b="1" dirty="0"/>
              <a:t>) когнитивный диссонанс </a:t>
            </a:r>
            <a:r>
              <a:rPr lang="ru-RU" sz="2000" dirty="0"/>
              <a:t>в отношениях между руководителями и подчиненными (негативное состояние, когда субъект одновременно располагает двумя психологически противоречивыми мнениями об одном и том же объекте);</a:t>
            </a:r>
          </a:p>
          <a:p>
            <a:pPr marL="0" indent="0">
              <a:buNone/>
              <a:defRPr/>
            </a:pPr>
            <a:r>
              <a:rPr lang="ru-RU" sz="2000" dirty="0"/>
              <a:t> </a:t>
            </a:r>
          </a:p>
          <a:p>
            <a:pPr marL="0" indent="0">
              <a:buNone/>
              <a:defRPr/>
            </a:pPr>
            <a:r>
              <a:rPr lang="ru-RU" sz="2000" b="1" dirty="0"/>
              <a:t>5) конфликт поколений (</a:t>
            </a:r>
            <a:r>
              <a:rPr lang="ru-RU" sz="2000" dirty="0"/>
              <a:t>связан с различиями в манере поведения и жизненном опыте);</a:t>
            </a:r>
          </a:p>
          <a:p>
            <a:pPr marL="0" indent="0">
              <a:buNone/>
              <a:defRPr/>
            </a:pPr>
            <a:endParaRPr lang="ru-RU" sz="2000" b="1" dirty="0"/>
          </a:p>
          <a:p>
            <a:pPr marL="0" indent="0">
              <a:buNone/>
              <a:defRPr/>
            </a:pPr>
            <a:r>
              <a:rPr lang="ru-RU" sz="2000" b="1" dirty="0"/>
              <a:t>6) барьеры в общении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6F6C59-9538-4D3B-A805-AD3B5E15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0"/>
            <a:ext cx="4178595" cy="21903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B0C3E6-518C-4C39-BE6E-E47F58555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433" y="4572000"/>
            <a:ext cx="4603897" cy="21903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F0DB9-49D9-43B8-A94C-521A4B8C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277814"/>
            <a:ext cx="9672918" cy="63023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СОЦИАЛЬНО-ПСИХОЛОГИЧЕСКИЕ ПРИЧИНЫ КОНФЛИКТОВ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960DD-9B58-4E8C-BAF8-FF67E3684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753" y="1163639"/>
            <a:ext cx="5839047" cy="5416547"/>
          </a:xfrm>
          <a:solidFill>
            <a:schemeClr val="bg2"/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600" dirty="0"/>
              <a:t> </a:t>
            </a:r>
            <a:r>
              <a:rPr lang="ru-RU" sz="2000" b="1" dirty="0"/>
              <a:t>7) территориальность</a:t>
            </a:r>
            <a:r>
              <a:rPr lang="ru-RU" sz="2000" dirty="0"/>
              <a:t> -  занятие личностью или группой определенного пространства (рабочее пространство или комната отдыха) и установление контроля над ним и находящимися в нем объектами (предметами);</a:t>
            </a:r>
          </a:p>
          <a:p>
            <a:pPr marL="0" indent="0">
              <a:buNone/>
              <a:defRPr/>
            </a:pPr>
            <a:endParaRPr lang="ru-RU" sz="2000" b="1" dirty="0"/>
          </a:p>
          <a:p>
            <a:pPr marL="0" indent="0">
              <a:buNone/>
              <a:defRPr/>
            </a:pPr>
            <a:r>
              <a:rPr lang="ru-RU" sz="2000" b="1" dirty="0"/>
              <a:t>8) наличие в неформальной структуре рабочей группы деструктивного лидера</a:t>
            </a:r>
            <a:r>
              <a:rPr lang="ru-RU" sz="2000" dirty="0"/>
              <a:t>, который, способен сплотить вокруг себя группировку, которая отдает предпочтение ему, а не распоряжению руководства;</a:t>
            </a:r>
          </a:p>
          <a:p>
            <a:pPr marL="0" indent="0">
              <a:buNone/>
              <a:defRPr/>
            </a:pPr>
            <a:endParaRPr lang="ru-RU" sz="2000" b="1" dirty="0"/>
          </a:p>
          <a:p>
            <a:pPr marL="0" indent="0">
              <a:buNone/>
              <a:defRPr/>
            </a:pPr>
            <a:r>
              <a:rPr lang="ru-RU" sz="2000" b="1" dirty="0"/>
              <a:t>9) трудности социально-психологической адаптации новичков </a:t>
            </a:r>
            <a:r>
              <a:rPr lang="ru-RU" sz="2000" dirty="0"/>
              <a:t>в коллективе (при приеме нового члена коллектив может быть нестабилен и легко откликается на негативные влияния как извне, так и изнутри);</a:t>
            </a:r>
          </a:p>
          <a:p>
            <a:pPr marL="0" indent="0">
              <a:buNone/>
              <a:defRPr/>
            </a:pPr>
            <a:endParaRPr lang="ru-RU" sz="1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C723C-5FA2-4DAF-893C-268927C5B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313" y="1163639"/>
            <a:ext cx="5827934" cy="5527672"/>
          </a:xfrm>
          <a:solidFill>
            <a:schemeClr val="bg2"/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000" b="1" dirty="0"/>
              <a:t>10) </a:t>
            </a:r>
            <a:r>
              <a:rPr lang="ru-RU" sz="2000" b="1" dirty="0" err="1"/>
              <a:t>респандентная</a:t>
            </a:r>
            <a:r>
              <a:rPr lang="ru-RU" sz="2000" b="1" dirty="0"/>
              <a:t> агрессия </a:t>
            </a:r>
            <a:r>
              <a:rPr lang="ru-RU" sz="2000" dirty="0"/>
              <a:t>– возмущение направлено не на источник страдания, а на близких людей, коллег;</a:t>
            </a:r>
          </a:p>
          <a:p>
            <a:pPr marL="0" indent="0">
              <a:buNone/>
              <a:defRPr/>
            </a:pPr>
            <a:r>
              <a:rPr lang="ru-RU" sz="2000" b="1" dirty="0"/>
              <a:t>11) психологическая несовместимость </a:t>
            </a:r>
            <a:r>
              <a:rPr lang="ru-RU" sz="2000" dirty="0"/>
              <a:t>людей друг с другом;</a:t>
            </a:r>
          </a:p>
          <a:p>
            <a:pPr marL="0" indent="0">
              <a:buNone/>
              <a:defRPr/>
            </a:pPr>
            <a:r>
              <a:rPr lang="ru-RU" sz="2000" b="1" dirty="0"/>
              <a:t>12) разница в уровне интеллекта (</a:t>
            </a:r>
            <a:r>
              <a:rPr lang="ru-RU" sz="2000" dirty="0"/>
              <a:t>предпосылка конфликта не сама по себе, а в связи с ее проявлением в поведении общающихся людей).</a:t>
            </a:r>
          </a:p>
          <a:p>
            <a:pPr>
              <a:defRPr/>
            </a:pPr>
            <a:endParaRPr lang="ru-RU" sz="2000" dirty="0"/>
          </a:p>
          <a:p>
            <a:pPr marL="0" indent="0">
              <a:buNone/>
              <a:defRPr/>
            </a:pPr>
            <a:endParaRPr lang="ru-RU" sz="20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9ECAFEB-ECB2-4654-A1E0-26297CCCB9D5}"/>
              </a:ext>
            </a:extLst>
          </p:cNvPr>
          <p:cNvSpPr/>
          <p:nvPr/>
        </p:nvSpPr>
        <p:spPr>
          <a:xfrm>
            <a:off x="6376231" y="4562732"/>
            <a:ext cx="5442098" cy="1721109"/>
          </a:xfrm>
          <a:prstGeom prst="round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Конфликт (от лат. </a:t>
            </a:r>
            <a:r>
              <a:rPr lang="ru-RU" sz="2000" dirty="0" err="1">
                <a:solidFill>
                  <a:schemeClr val="tx1"/>
                </a:solidFill>
              </a:rPr>
              <a:t>сonflictus</a:t>
            </a:r>
            <a:r>
              <a:rPr lang="ru-RU" sz="2000" dirty="0">
                <a:solidFill>
                  <a:schemeClr val="tx1"/>
                </a:solidFill>
              </a:rPr>
              <a:t> – столкновение) – столкновение противоположных интересов, целей, идей, убеждений и т. д., которое сопровождается острыми отрицательными эмоциями.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1981</Words>
  <Application>Microsoft Office PowerPoint</Application>
  <PresentationFormat>Широкоэкранный</PresentationFormat>
  <Paragraphs>241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Raleway</vt:lpstr>
      <vt:lpstr>Roboto</vt:lpstr>
      <vt:lpstr>Segoe UI</vt:lpstr>
      <vt:lpstr>Times New Roman</vt:lpstr>
      <vt:lpstr>Verdana</vt:lpstr>
      <vt:lpstr>Тема Office</vt:lpstr>
      <vt:lpstr>Социальная и возрастная психология  Раздел. 1  Социальная психология </vt:lpstr>
      <vt:lpstr>        </vt:lpstr>
      <vt:lpstr>Литература:</vt:lpstr>
      <vt:lpstr> </vt:lpstr>
      <vt:lpstr>Презентация PowerPoint</vt:lpstr>
      <vt:lpstr>Конфликт </vt:lpstr>
      <vt:lpstr>Понятийная универсальная схема описания конфликтов</vt:lpstr>
      <vt:lpstr> СОЦИАЛЬНО-ПСИХОЛОГИЧЕСКИЕ ПРИЧИНЫ КОНФЛИКТОВ </vt:lpstr>
      <vt:lpstr> СОЦИАЛЬНО-ПСИХОЛОГИЧЕСКИЕ ПРИЧИНЫ КОНФЛИКТОВ </vt:lpstr>
      <vt:lpstr>ЛИЧНОСТНЫЕ ПРИЧИНЫ КОНФЛИКТОВ </vt:lpstr>
      <vt:lpstr>КЛАССИФИКАЦИЯ КОНФЛИКТОВ</vt:lpstr>
      <vt:lpstr>КЛАССИФИКАЦИЯ КОНФЛИКТОВ</vt:lpstr>
      <vt:lpstr>КЛАССИФИКАЦИЯ КОНФЛИКТОВ</vt:lpstr>
      <vt:lpstr>КЛАССИФИКАЦИЯ КОНФЛИКТОВ</vt:lpstr>
      <vt:lpstr>КЛАССИФИКАЦИЯ КОНФЛИКТОВ</vt:lpstr>
      <vt:lpstr>   </vt:lpstr>
      <vt:lpstr>Презентация PowerPoint</vt:lpstr>
      <vt:lpstr>  основные стадии в развитии конфликта </vt:lpstr>
      <vt:lpstr>действия в конфликте </vt:lpstr>
      <vt:lpstr>разрешение конфликта</vt:lpstr>
      <vt:lpstr>эскалация конфликта </vt:lpstr>
      <vt:lpstr>стили поведения при конфликте  стратегии поведения в конфликтной ситуации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Кузьминич</dc:creator>
  <cp:lastModifiedBy>Татьяна Кузьминич</cp:lastModifiedBy>
  <cp:revision>247</cp:revision>
  <cp:lastPrinted>2024-11-27T18:31:55Z</cp:lastPrinted>
  <dcterms:created xsi:type="dcterms:W3CDTF">2023-02-07T09:32:44Z</dcterms:created>
  <dcterms:modified xsi:type="dcterms:W3CDTF">2024-12-22T21:18:49Z</dcterms:modified>
</cp:coreProperties>
</file>