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447" r:id="rId3"/>
    <p:sldId id="448" r:id="rId4"/>
    <p:sldId id="441" r:id="rId5"/>
    <p:sldId id="509" r:id="rId6"/>
    <p:sldId id="510" r:id="rId7"/>
    <p:sldId id="473" r:id="rId8"/>
    <p:sldId id="486" r:id="rId9"/>
    <p:sldId id="474" r:id="rId10"/>
    <p:sldId id="479" r:id="rId11"/>
    <p:sldId id="480" r:id="rId12"/>
    <p:sldId id="481" r:id="rId13"/>
    <p:sldId id="482" r:id="rId14"/>
    <p:sldId id="483" r:id="rId15"/>
    <p:sldId id="484" r:id="rId16"/>
    <p:sldId id="488" r:id="rId17"/>
    <p:sldId id="491" r:id="rId18"/>
    <p:sldId id="489" r:id="rId19"/>
    <p:sldId id="490" r:id="rId20"/>
    <p:sldId id="493" r:id="rId21"/>
    <p:sldId id="494" r:id="rId22"/>
    <p:sldId id="497" r:id="rId23"/>
    <p:sldId id="498" r:id="rId24"/>
    <p:sldId id="501" r:id="rId25"/>
    <p:sldId id="502" r:id="rId26"/>
    <p:sldId id="503" r:id="rId27"/>
    <p:sldId id="504" r:id="rId28"/>
    <p:sldId id="505" r:id="rId29"/>
    <p:sldId id="506" r:id="rId30"/>
    <p:sldId id="511" r:id="rId31"/>
  </p:sldIdLst>
  <p:sldSz cx="12192000" cy="6858000"/>
  <p:notesSz cx="9882188" cy="676116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111" autoAdjust="0"/>
  </p:normalViewPr>
  <p:slideViewPr>
    <p:cSldViewPr snapToGrid="0">
      <p:cViewPr varScale="1">
        <p:scale>
          <a:sx n="90" d="100"/>
          <a:sy n="90" d="100"/>
        </p:scale>
        <p:origin x="114" y="1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4282281" cy="3392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597620" y="1"/>
            <a:ext cx="4282281" cy="339232"/>
          </a:xfrm>
          <a:prstGeom prst="rect">
            <a:avLst/>
          </a:prstGeom>
        </p:spPr>
        <p:txBody>
          <a:bodyPr vert="horz" lIns="91440" tIns="45720" rIns="91440" bIns="45720" rtlCol="0"/>
          <a:lstStyle>
            <a:lvl1pPr algn="r">
              <a:defRPr sz="1200"/>
            </a:lvl1pPr>
          </a:lstStyle>
          <a:p>
            <a:fld id="{F12D4011-9D32-4482-BEB5-65C3EB3844C4}" type="datetimeFigureOut">
              <a:rPr lang="ru-RU" smtClean="0"/>
              <a:t>23.12.2024</a:t>
            </a:fld>
            <a:endParaRPr lang="ru-RU"/>
          </a:p>
        </p:txBody>
      </p:sp>
      <p:sp>
        <p:nvSpPr>
          <p:cNvPr id="4" name="Образ слайда 3"/>
          <p:cNvSpPr>
            <a:spLocks noGrp="1" noRot="1" noChangeAspect="1"/>
          </p:cNvSpPr>
          <p:nvPr>
            <p:ph type="sldImg" idx="2"/>
          </p:nvPr>
        </p:nvSpPr>
        <p:spPr>
          <a:xfrm>
            <a:off x="2911475" y="844550"/>
            <a:ext cx="4059238" cy="22828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88219" y="3253809"/>
            <a:ext cx="7905750" cy="2662208"/>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6421932"/>
            <a:ext cx="4282281" cy="339231"/>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597620" y="6421932"/>
            <a:ext cx="4282281" cy="339231"/>
          </a:xfrm>
          <a:prstGeom prst="rect">
            <a:avLst/>
          </a:prstGeom>
        </p:spPr>
        <p:txBody>
          <a:bodyPr vert="horz" lIns="91440" tIns="45720" rIns="91440" bIns="45720" rtlCol="0" anchor="b"/>
          <a:lstStyle>
            <a:lvl1pPr algn="r">
              <a:defRPr sz="1200"/>
            </a:lvl1pPr>
          </a:lstStyle>
          <a:p>
            <a:fld id="{9A0C9464-0DD3-4926-A6AE-F02BC4914E6C}" type="slidenum">
              <a:rPr lang="ru-RU" smtClean="0"/>
              <a:t>‹#›</a:t>
            </a:fld>
            <a:endParaRPr lang="ru-RU"/>
          </a:p>
        </p:txBody>
      </p:sp>
    </p:spTree>
    <p:extLst>
      <p:ext uri="{BB962C8B-B14F-4D97-AF65-F5344CB8AC3E}">
        <p14:creationId xmlns:p14="http://schemas.microsoft.com/office/powerpoint/2010/main" val="3395120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Образ слайда 1">
            <a:extLst>
              <a:ext uri="{FF2B5EF4-FFF2-40B4-BE49-F238E27FC236}">
                <a16:creationId xmlns:a16="http://schemas.microsoft.com/office/drawing/2014/main" id="{8BFB9E0E-8B57-49E4-A3EF-4574EC717A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Заметки 2">
            <a:extLst>
              <a:ext uri="{FF2B5EF4-FFF2-40B4-BE49-F238E27FC236}">
                <a16:creationId xmlns:a16="http://schemas.microsoft.com/office/drawing/2014/main" id="{E06A1F6A-76DC-4D1E-A092-E42154F486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5124" name="Номер слайда 3">
            <a:extLst>
              <a:ext uri="{FF2B5EF4-FFF2-40B4-BE49-F238E27FC236}">
                <a16:creationId xmlns:a16="http://schemas.microsoft.com/office/drawing/2014/main" id="{A593B7A3-995A-43FD-A21C-1E071B7D2C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43E8C97-0CC4-4681-8AC4-1FFE159C5375}" type="slidenum">
              <a:rPr lang="ru-RU" altLang="ru-RU" smtClean="0"/>
              <a:pPr/>
              <a:t>1</a:t>
            </a:fld>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53065-E4AA-4AFC-A415-690C2A972CF9}"/>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E4A7CAFC-A883-4155-BB79-10732FF209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B9E09AF-F83D-4EA7-9BA7-703AE3E93CB3}"/>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221E61F0-BE24-4784-A3EE-1277065FBAA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A77936B-B7B2-4438-8C1C-8AC29E203825}"/>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307090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F0FFDB-D9AC-4877-8669-A0EF634C1DBA}"/>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8540F123-2ECA-4D7E-8117-F444A69AEE3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34A8F0E-B41A-4ED2-ABEA-412B9F0BD073}"/>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F72451CC-F726-49F9-86C5-23ABF3E189F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9B655D0-4324-4820-ADCF-422FB321DED5}"/>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144545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13356D1-A843-4740-8A1E-4C377B9A65E6}"/>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A46FE729-8C94-4BAC-AD9B-3E3E70DF00B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D3E73E7-26AF-4E85-859B-79425F66D9CA}"/>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A5B49787-AE6B-4A53-AFE8-CF962EAFDB8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728E7E-9394-40D4-8F89-5AC32EA2EFDC}"/>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227091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64D7A52-3D7F-49DC-AB08-4976188A7B3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FE5B299-400A-43E5-90F1-ADDF601ED90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14F99EE-B4ED-4353-9F6A-13D8B23E1418}"/>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0D6F3149-5911-4524-BD37-D829D086CC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7B96265-C313-4600-BAFF-7D0D9DA5B0FC}"/>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311654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670837-390A-4F67-92C8-34E3EEF7AA01}"/>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385CA79C-49CB-4706-BAD8-A0D127D0F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AE085952-E04C-4216-B2C2-998B0D39F97A}"/>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EF0B545A-E607-4B98-80B7-7605A80FAFF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DAD9BE7-EE49-43ED-9114-2E7658067BB8}"/>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3180672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2918A4-2DA3-4BF5-92FE-75AFB1956AC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0ACC71A1-033C-4C20-B34C-BA2995BBAA6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6CDFB07-E655-42D8-90A5-085DA5DCDFDB}"/>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7675B5A-78A3-4475-A602-2C73CE55852C}"/>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6" name="Нижний колонтитул 5">
            <a:extLst>
              <a:ext uri="{FF2B5EF4-FFF2-40B4-BE49-F238E27FC236}">
                <a16:creationId xmlns:a16="http://schemas.microsoft.com/office/drawing/2014/main" id="{FBA98453-21C8-4356-B250-C50DECB064E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5DC1C4A-9B49-4D10-BD70-64634AE96737}"/>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1029321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AC0B92-CCB2-4216-BEAC-18FB8E608DB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C02FA74-05DB-4F69-B9AA-18E14B58E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CDFE505-5792-4BC7-AAA7-B12EDCA1A73B}"/>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F4962AA-2BFA-4289-AEF2-C3A1CE8E49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07D5495-655F-4786-92A1-1FB86482AE1F}"/>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96F38629-8353-4345-9773-7B9AB82358D9}"/>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8" name="Нижний колонтитул 7">
            <a:extLst>
              <a:ext uri="{FF2B5EF4-FFF2-40B4-BE49-F238E27FC236}">
                <a16:creationId xmlns:a16="http://schemas.microsoft.com/office/drawing/2014/main" id="{6D813F78-2BA1-4B7A-92B9-BAB289C3D59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A8DCCA9-77DD-4699-B510-94989953AB74}"/>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86241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10571E-FF97-4507-86A3-5BA95837B272}"/>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5FB4F82-3B78-46D5-937E-CFF8D6A50487}"/>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4" name="Нижний колонтитул 3">
            <a:extLst>
              <a:ext uri="{FF2B5EF4-FFF2-40B4-BE49-F238E27FC236}">
                <a16:creationId xmlns:a16="http://schemas.microsoft.com/office/drawing/2014/main" id="{90AD1A50-99EB-4890-8439-F654F715BE0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B8D9EFEE-1219-4007-998B-A1284B92B379}"/>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3707894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8E896A96-CCAA-40F1-8CAA-8CD32A5A5746}"/>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3" name="Нижний колонтитул 2">
            <a:extLst>
              <a:ext uri="{FF2B5EF4-FFF2-40B4-BE49-F238E27FC236}">
                <a16:creationId xmlns:a16="http://schemas.microsoft.com/office/drawing/2014/main" id="{4F32002D-F6F1-489F-AE24-D2CF2E13633C}"/>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36764082-B3F0-4C8E-8288-FA64154C72D2}"/>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428139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5FC527-7864-4832-BB98-D80C216027C0}"/>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E17D878-401C-4DEC-8AC5-0A07FD0437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D8C4E2E5-0A05-4AA9-BD46-5ADACA3968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FFCCEEA1-5B89-4EF9-9773-1A37BD078ABC}"/>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6" name="Нижний колонтитул 5">
            <a:extLst>
              <a:ext uri="{FF2B5EF4-FFF2-40B4-BE49-F238E27FC236}">
                <a16:creationId xmlns:a16="http://schemas.microsoft.com/office/drawing/2014/main" id="{204B0351-E952-4616-B7A0-4117C26853B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3A9C34D0-21D9-4627-A2D7-44B1C6D43DE7}"/>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47540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73C52F-96B2-4562-B243-90210DE803F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E7C01B07-C535-4645-BB00-E8A4AC20D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2E3238A-C20B-42C3-BD3A-326F20B9C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6A3AE422-BBE9-44C1-BD06-D6FB60A312BF}"/>
              </a:ext>
            </a:extLst>
          </p:cNvPr>
          <p:cNvSpPr>
            <a:spLocks noGrp="1"/>
          </p:cNvSpPr>
          <p:nvPr>
            <p:ph type="dt" sz="half" idx="10"/>
          </p:nvPr>
        </p:nvSpPr>
        <p:spPr/>
        <p:txBody>
          <a:bodyPr/>
          <a:lstStyle/>
          <a:p>
            <a:fld id="{B0EC8304-E874-4B26-9863-246EB61671E8}" type="datetimeFigureOut">
              <a:rPr lang="ru-RU" smtClean="0"/>
              <a:t>23.12.2024</a:t>
            </a:fld>
            <a:endParaRPr lang="ru-RU"/>
          </a:p>
        </p:txBody>
      </p:sp>
      <p:sp>
        <p:nvSpPr>
          <p:cNvPr id="6" name="Нижний колонтитул 5">
            <a:extLst>
              <a:ext uri="{FF2B5EF4-FFF2-40B4-BE49-F238E27FC236}">
                <a16:creationId xmlns:a16="http://schemas.microsoft.com/office/drawing/2014/main" id="{9A5E76E5-28DB-4FD6-8EF1-09ADB846F34D}"/>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6AE61CA-E97C-405D-8DD4-0C8E05D0FE75}"/>
              </a:ext>
            </a:extLst>
          </p:cNvPr>
          <p:cNvSpPr>
            <a:spLocks noGrp="1"/>
          </p:cNvSpPr>
          <p:nvPr>
            <p:ph type="sldNum" sz="quarter" idx="12"/>
          </p:nvPr>
        </p:nvSpPr>
        <p:spPr/>
        <p:txBody>
          <a:bodyPr/>
          <a:lstStyle/>
          <a:p>
            <a:fld id="{A6502F88-651F-410A-A249-B82946323FE5}" type="slidenum">
              <a:rPr lang="ru-RU" smtClean="0"/>
              <a:t>‹#›</a:t>
            </a:fld>
            <a:endParaRPr lang="ru-RU"/>
          </a:p>
        </p:txBody>
      </p:sp>
    </p:spTree>
    <p:extLst>
      <p:ext uri="{BB962C8B-B14F-4D97-AF65-F5344CB8AC3E}">
        <p14:creationId xmlns:p14="http://schemas.microsoft.com/office/powerpoint/2010/main" val="298591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40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7D4DEE-03B3-45F1-9813-3E4AFBFB9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4475DDF-6E44-48B9-92AF-1885C51351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EA8E62FD-C423-48CF-9A5F-BE27FDF173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EC8304-E874-4B26-9863-246EB61671E8}" type="datetimeFigureOut">
              <a:rPr lang="ru-RU" smtClean="0"/>
              <a:t>23.12.2024</a:t>
            </a:fld>
            <a:endParaRPr lang="ru-RU"/>
          </a:p>
        </p:txBody>
      </p:sp>
      <p:sp>
        <p:nvSpPr>
          <p:cNvPr id="5" name="Нижний колонтитул 4">
            <a:extLst>
              <a:ext uri="{FF2B5EF4-FFF2-40B4-BE49-F238E27FC236}">
                <a16:creationId xmlns:a16="http://schemas.microsoft.com/office/drawing/2014/main" id="{0D1E112A-3802-49B8-A499-DD18916FF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40D70AE-40CC-4E1C-88E9-A16E5F6ECE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502F88-651F-410A-A249-B82946323FE5}" type="slidenum">
              <a:rPr lang="ru-RU" smtClean="0"/>
              <a:t>‹#›</a:t>
            </a:fld>
            <a:endParaRPr lang="ru-RU"/>
          </a:p>
        </p:txBody>
      </p:sp>
    </p:spTree>
    <p:extLst>
      <p:ext uri="{BB962C8B-B14F-4D97-AF65-F5344CB8AC3E}">
        <p14:creationId xmlns:p14="http://schemas.microsoft.com/office/powerpoint/2010/main" val="17404108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a:extLst>
              <a:ext uri="{FF2B5EF4-FFF2-40B4-BE49-F238E27FC236}">
                <a16:creationId xmlns:a16="http://schemas.microsoft.com/office/drawing/2014/main" id="{2FAB7409-1546-4DE0-849D-4792319DE444}"/>
              </a:ext>
            </a:extLst>
          </p:cNvPr>
          <p:cNvSpPr>
            <a:spLocks noGrp="1" noChangeArrowheads="1"/>
          </p:cNvSpPr>
          <p:nvPr>
            <p:ph type="ctrTitle"/>
          </p:nvPr>
        </p:nvSpPr>
        <p:spPr>
          <a:xfrm>
            <a:off x="1393769" y="2235200"/>
            <a:ext cx="9144000" cy="2387600"/>
          </a:xfrm>
        </p:spPr>
        <p:txBody>
          <a:bodyPr>
            <a:normAutofit fontScale="90000"/>
          </a:bodyPr>
          <a:lstStyle/>
          <a:p>
            <a:pPr algn="l">
              <a:defRPr/>
            </a:pPr>
            <a:r>
              <a:rPr lang="ru-RU" sz="4800" b="1" dirty="0"/>
              <a:t>Социальная и возрастная п</a:t>
            </a:r>
            <a:r>
              <a:rPr lang="be-BY" sz="4800" b="1" dirty="0"/>
              <a:t>сихология</a:t>
            </a:r>
            <a:br>
              <a:rPr lang="be-BY" sz="4800" b="1" dirty="0"/>
            </a:br>
            <a:br>
              <a:rPr lang="be-BY" sz="4800" b="1" dirty="0"/>
            </a:br>
            <a:r>
              <a:rPr lang="be-BY" sz="4400" b="1" dirty="0"/>
              <a:t>Раздел. 1  </a:t>
            </a:r>
            <a:r>
              <a:rPr lang="ru-RU" sz="4400" b="1" dirty="0"/>
              <a:t>Социальная п</a:t>
            </a:r>
            <a:r>
              <a:rPr lang="be-BY" sz="4400" b="1" dirty="0"/>
              <a:t>сихология</a:t>
            </a:r>
            <a:br>
              <a:rPr lang="be-BY" sz="4400" b="1" dirty="0"/>
            </a:br>
            <a:endParaRPr lang="ru-RU" altLang="ru-RU" sz="3600" b="1" dirty="0">
              <a:latin typeface="Raleway" pitchFamily="34" charset="-52"/>
              <a:cs typeface="Segoe UI" pitchFamily="34" charset="0"/>
            </a:endParaRPr>
          </a:p>
        </p:txBody>
      </p:sp>
      <p:sp>
        <p:nvSpPr>
          <p:cNvPr id="2056" name="Rectangle 8">
            <a:extLst>
              <a:ext uri="{FF2B5EF4-FFF2-40B4-BE49-F238E27FC236}">
                <a16:creationId xmlns:a16="http://schemas.microsoft.com/office/drawing/2014/main" id="{27F4AD36-80F8-4584-A4A7-F6DEEE774B0D}"/>
              </a:ext>
            </a:extLst>
          </p:cNvPr>
          <p:cNvSpPr>
            <a:spLocks noGrp="1" noChangeArrowheads="1"/>
          </p:cNvSpPr>
          <p:nvPr>
            <p:ph type="subTitle" idx="1"/>
          </p:nvPr>
        </p:nvSpPr>
        <p:spPr>
          <a:xfrm>
            <a:off x="4151313" y="5105400"/>
            <a:ext cx="6400800" cy="1752600"/>
          </a:xfrm>
        </p:spPr>
        <p:txBody>
          <a:bodyPr/>
          <a:lstStyle/>
          <a:p>
            <a:pPr algn="just" eaLnBrk="1" hangingPunct="1">
              <a:defRPr/>
            </a:pPr>
            <a:r>
              <a:rPr lang="ru-RU" altLang="ru-RU" sz="2800" b="1" dirty="0">
                <a:solidFill>
                  <a:srgbClr val="29403F"/>
                </a:solidFill>
                <a:latin typeface="Roboto" panose="020B0604020202020204" charset="0"/>
                <a:cs typeface="Roboto" panose="020B0604020202020204" charset="0"/>
              </a:rPr>
              <a:t>Кузьмин</a:t>
            </a:r>
            <a:r>
              <a:rPr lang="be-BY" altLang="ru-RU" sz="2800" b="1" dirty="0">
                <a:solidFill>
                  <a:srgbClr val="29403F"/>
                </a:solidFill>
                <a:latin typeface="Roboto" panose="020B0604020202020204" charset="0"/>
                <a:cs typeface="Roboto" panose="020B0604020202020204" charset="0"/>
              </a:rPr>
              <a:t>и</a:t>
            </a:r>
            <a:r>
              <a:rPr lang="ru-RU" altLang="ru-RU" sz="2800" b="1" dirty="0">
                <a:solidFill>
                  <a:srgbClr val="29403F"/>
                </a:solidFill>
                <a:latin typeface="Roboto" panose="020B0604020202020204" charset="0"/>
                <a:cs typeface="Roboto" panose="020B0604020202020204" charset="0"/>
              </a:rPr>
              <a:t>ч  </a:t>
            </a:r>
            <a:r>
              <a:rPr lang="ru-RU" altLang="ru-RU" sz="2800" dirty="0">
                <a:solidFill>
                  <a:srgbClr val="29403F"/>
                </a:solidFill>
                <a:latin typeface="Roboto" panose="020B0604020202020204" charset="0"/>
                <a:cs typeface="Roboto" panose="020B0604020202020204" charset="0"/>
              </a:rPr>
              <a:t>Татьяна Васильевна</a:t>
            </a:r>
          </a:p>
          <a:p>
            <a:pPr eaLnBrk="1" hangingPunct="1">
              <a:defRPr/>
            </a:pPr>
            <a:endParaRPr lang="ru-RU" altLang="ru-RU" sz="2800" b="1" dirty="0"/>
          </a:p>
        </p:txBody>
      </p:sp>
      <p:sp>
        <p:nvSpPr>
          <p:cNvPr id="7" name="Овал 6">
            <a:extLst>
              <a:ext uri="{FF2B5EF4-FFF2-40B4-BE49-F238E27FC236}">
                <a16:creationId xmlns:a16="http://schemas.microsoft.com/office/drawing/2014/main" id="{BE21181E-47CF-4373-B2E4-21BB68424EB6}"/>
              </a:ext>
            </a:extLst>
          </p:cNvPr>
          <p:cNvSpPr/>
          <p:nvPr/>
        </p:nvSpPr>
        <p:spPr>
          <a:xfrm>
            <a:off x="330200" y="50800"/>
            <a:ext cx="1193800" cy="1071563"/>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be-BY" altLang="ru-RU" sz="2000" b="1" dirty="0">
                <a:solidFill>
                  <a:schemeClr val="bg1"/>
                </a:solidFill>
                <a:latin typeface="Segoe UI" pitchFamily="34" charset="0"/>
                <a:cs typeface="Segoe UI" pitchFamily="34" charset="0"/>
              </a:rPr>
              <a:t>20</a:t>
            </a:r>
            <a:r>
              <a:rPr lang="en-US" altLang="ru-RU" sz="2000" b="1" dirty="0">
                <a:solidFill>
                  <a:schemeClr val="bg1"/>
                </a:solidFill>
                <a:latin typeface="Segoe UI" pitchFamily="34" charset="0"/>
                <a:cs typeface="Segoe UI" pitchFamily="34" charset="0"/>
              </a:rPr>
              <a:t>2</a:t>
            </a:r>
            <a:r>
              <a:rPr lang="ru-RU" altLang="ru-RU" sz="2000" b="1" dirty="0">
                <a:solidFill>
                  <a:schemeClr val="bg1"/>
                </a:solidFill>
                <a:latin typeface="Segoe UI" pitchFamily="34" charset="0"/>
                <a:cs typeface="Segoe UI" pitchFamily="34" charset="0"/>
              </a:rPr>
              <a:t>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a:extLst>
              <a:ext uri="{FF2B5EF4-FFF2-40B4-BE49-F238E27FC236}">
                <a16:creationId xmlns:a16="http://schemas.microsoft.com/office/drawing/2014/main" id="{1F2802D9-7A04-45ED-96FC-2B45DE7B23E6}"/>
              </a:ext>
            </a:extLst>
          </p:cNvPr>
          <p:cNvSpPr>
            <a:spLocks noGrp="1" noChangeArrowheads="1"/>
          </p:cNvSpPr>
          <p:nvPr>
            <p:ph type="title"/>
          </p:nvPr>
        </p:nvSpPr>
        <p:spPr>
          <a:xfrm>
            <a:off x="1981200" y="277813"/>
            <a:ext cx="8229600" cy="565150"/>
          </a:xfrm>
        </p:spPr>
        <p:txBody>
          <a:bodyPr/>
          <a:lstStyle/>
          <a:p>
            <a:r>
              <a:rPr lang="ru-RU" altLang="ru-RU" sz="2800" b="1" i="1" dirty="0"/>
              <a:t>Стратегии общения:</a:t>
            </a:r>
            <a:endParaRPr lang="ru-RU" altLang="ru-RU" sz="2800" b="1" dirty="0"/>
          </a:p>
        </p:txBody>
      </p:sp>
      <p:sp>
        <p:nvSpPr>
          <p:cNvPr id="3" name="Объект 2">
            <a:extLst>
              <a:ext uri="{FF2B5EF4-FFF2-40B4-BE49-F238E27FC236}">
                <a16:creationId xmlns:a16="http://schemas.microsoft.com/office/drawing/2014/main" id="{57730AB8-3740-43A9-AFBD-F0FA8CE0DEFB}"/>
              </a:ext>
            </a:extLst>
          </p:cNvPr>
          <p:cNvSpPr>
            <a:spLocks noGrp="1"/>
          </p:cNvSpPr>
          <p:nvPr>
            <p:ph sz="half" idx="1"/>
          </p:nvPr>
        </p:nvSpPr>
        <p:spPr>
          <a:xfrm>
            <a:off x="144379" y="745959"/>
            <a:ext cx="8039184" cy="4845218"/>
          </a:xfrm>
        </p:spPr>
        <p:txBody>
          <a:bodyPr/>
          <a:lstStyle/>
          <a:p>
            <a:pPr marL="0" indent="0">
              <a:buNone/>
              <a:defRPr/>
            </a:pPr>
            <a:r>
              <a:rPr lang="ru-RU" sz="2400" dirty="0"/>
              <a:t>1) </a:t>
            </a:r>
            <a:r>
              <a:rPr lang="ru-RU" sz="2400" dirty="0">
                <a:solidFill>
                  <a:srgbClr val="C00000"/>
                </a:solidFill>
              </a:rPr>
              <a:t>открытое – закрытое общение; </a:t>
            </a:r>
          </a:p>
          <a:p>
            <a:pPr>
              <a:defRPr/>
            </a:pPr>
            <a:endParaRPr lang="ru-RU" sz="2400" dirty="0"/>
          </a:p>
          <a:p>
            <a:pPr marL="0" indent="0">
              <a:buNone/>
              <a:defRPr/>
            </a:pPr>
            <a:r>
              <a:rPr lang="ru-RU" sz="2400" dirty="0"/>
              <a:t>2) </a:t>
            </a:r>
            <a:r>
              <a:rPr lang="ru-RU" sz="2400" dirty="0">
                <a:solidFill>
                  <a:srgbClr val="C00000"/>
                </a:solidFill>
              </a:rPr>
              <a:t>монологическое</a:t>
            </a:r>
            <a:r>
              <a:rPr lang="ru-RU" sz="2400" dirty="0"/>
              <a:t> </a:t>
            </a:r>
            <a:r>
              <a:rPr lang="ru-RU" sz="2400" dirty="0">
                <a:solidFill>
                  <a:srgbClr val="C00000"/>
                </a:solidFill>
              </a:rPr>
              <a:t>– диалогическое; </a:t>
            </a:r>
          </a:p>
          <a:p>
            <a:pPr>
              <a:defRPr/>
            </a:pPr>
            <a:endParaRPr lang="ru-RU" sz="2400" dirty="0"/>
          </a:p>
          <a:p>
            <a:pPr marL="0" indent="0">
              <a:buNone/>
              <a:defRPr/>
            </a:pPr>
            <a:r>
              <a:rPr lang="ru-RU" sz="2400" dirty="0"/>
              <a:t>3) </a:t>
            </a:r>
            <a:r>
              <a:rPr lang="ru-RU" sz="2400" dirty="0">
                <a:solidFill>
                  <a:srgbClr val="C00000"/>
                </a:solidFill>
              </a:rPr>
              <a:t>ролевое – личностное. </a:t>
            </a:r>
          </a:p>
          <a:p>
            <a:pPr marL="0" indent="0">
              <a:buNone/>
              <a:defRPr/>
            </a:pPr>
            <a:endParaRPr lang="ru-RU" sz="2400" b="1" dirty="0"/>
          </a:p>
        </p:txBody>
      </p:sp>
      <p:sp>
        <p:nvSpPr>
          <p:cNvPr id="10244" name="AutoShape 6" descr="Карикатура в истории искусства – ARTandYou.ru">
            <a:extLst>
              <a:ext uri="{FF2B5EF4-FFF2-40B4-BE49-F238E27FC236}">
                <a16:creationId xmlns:a16="http://schemas.microsoft.com/office/drawing/2014/main" id="{A1EC4FFA-4C0F-4E7B-AA5C-8A58C406CE49}"/>
              </a:ext>
            </a:extLst>
          </p:cNvPr>
          <p:cNvSpPr>
            <a:spLocks noChangeAspect="1" noChangeArrowheads="1"/>
          </p:cNvSpPr>
          <p:nvPr/>
        </p:nvSpPr>
        <p:spPr bwMode="auto">
          <a:xfrm>
            <a:off x="5943600" y="3276600"/>
            <a:ext cx="304800"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endParaRPr lang="ru-RU" altLang="ru-RU"/>
          </a:p>
        </p:txBody>
      </p:sp>
      <p:pic>
        <p:nvPicPr>
          <p:cNvPr id="10245" name="Рисунок 4">
            <a:extLst>
              <a:ext uri="{FF2B5EF4-FFF2-40B4-BE49-F238E27FC236}">
                <a16:creationId xmlns:a16="http://schemas.microsoft.com/office/drawing/2014/main" id="{0E6EAD85-245F-487F-8BCF-00B0E91DA55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2542" y="1094874"/>
            <a:ext cx="3503153" cy="3059614"/>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Рисунок 7">
            <a:extLst>
              <a:ext uri="{FF2B5EF4-FFF2-40B4-BE49-F238E27FC236}">
                <a16:creationId xmlns:a16="http://schemas.microsoft.com/office/drawing/2014/main" id="{E062D1CF-6452-4C14-8007-DE66B9280A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7100" y="4450349"/>
            <a:ext cx="3907715" cy="2064543"/>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7" name="Рисунок 9">
            <a:extLst>
              <a:ext uri="{FF2B5EF4-FFF2-40B4-BE49-F238E27FC236}">
                <a16:creationId xmlns:a16="http://schemas.microsoft.com/office/drawing/2014/main" id="{DD6D195C-DA8B-43FA-A05D-B29279A19F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5695" y="0"/>
            <a:ext cx="3253790" cy="248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Рисунок 11">
            <a:extLst>
              <a:ext uri="{FF2B5EF4-FFF2-40B4-BE49-F238E27FC236}">
                <a16:creationId xmlns:a16="http://schemas.microsoft.com/office/drawing/2014/main" id="{B9E01061-04D9-4072-887D-5A507B5791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411" y="3994484"/>
            <a:ext cx="3380873" cy="2645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Рисунок 12">
            <a:extLst>
              <a:ext uri="{FF2B5EF4-FFF2-40B4-BE49-F238E27FC236}">
                <a16:creationId xmlns:a16="http://schemas.microsoft.com/office/drawing/2014/main" id="{0DB22509-C4A3-442F-9DC8-329F7E81F4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753" y="4325144"/>
            <a:ext cx="3965741" cy="2532856"/>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ADD620-DBCB-48CE-900E-D8281EF29EEF}"/>
              </a:ext>
            </a:extLst>
          </p:cNvPr>
          <p:cNvSpPr>
            <a:spLocks noGrp="1"/>
          </p:cNvSpPr>
          <p:nvPr>
            <p:ph type="title"/>
          </p:nvPr>
        </p:nvSpPr>
        <p:spPr>
          <a:xfrm>
            <a:off x="1981200" y="277813"/>
            <a:ext cx="8229600" cy="774700"/>
          </a:xfrm>
        </p:spPr>
        <p:txBody>
          <a:bodyPr/>
          <a:lstStyle/>
          <a:p>
            <a:pPr>
              <a:defRPr/>
            </a:pPr>
            <a:r>
              <a:rPr lang="ru-RU" sz="3200" b="1" dirty="0">
                <a:solidFill>
                  <a:srgbClr val="C00000"/>
                </a:solidFill>
              </a:rPr>
              <a:t>Виды межличностного общения</a:t>
            </a:r>
            <a:endParaRPr lang="ru-RU" sz="3200" dirty="0">
              <a:solidFill>
                <a:srgbClr val="C00000"/>
              </a:solidFill>
            </a:endParaRPr>
          </a:p>
        </p:txBody>
      </p:sp>
      <p:sp>
        <p:nvSpPr>
          <p:cNvPr id="3" name="Объект 2">
            <a:extLst>
              <a:ext uri="{FF2B5EF4-FFF2-40B4-BE49-F238E27FC236}">
                <a16:creationId xmlns:a16="http://schemas.microsoft.com/office/drawing/2014/main" id="{D9491097-6246-474F-95CA-E7C390BAE932}"/>
              </a:ext>
            </a:extLst>
          </p:cNvPr>
          <p:cNvSpPr>
            <a:spLocks noGrp="1"/>
          </p:cNvSpPr>
          <p:nvPr>
            <p:ph sz="half" idx="1"/>
          </p:nvPr>
        </p:nvSpPr>
        <p:spPr>
          <a:xfrm>
            <a:off x="537882" y="1052513"/>
            <a:ext cx="5481918" cy="5078412"/>
          </a:xfrm>
        </p:spPr>
        <p:txBody>
          <a:bodyPr/>
          <a:lstStyle/>
          <a:p>
            <a:pPr marL="0" indent="0">
              <a:buNone/>
              <a:defRPr/>
            </a:pPr>
            <a:r>
              <a:rPr lang="ru-RU" sz="2000" dirty="0">
                <a:solidFill>
                  <a:srgbClr val="C00000"/>
                </a:solidFill>
              </a:rPr>
              <a:t>1. </a:t>
            </a:r>
            <a:r>
              <a:rPr lang="ru-RU" sz="2000" b="1" i="1" dirty="0">
                <a:solidFill>
                  <a:srgbClr val="C00000"/>
                </a:solidFill>
              </a:rPr>
              <a:t>Формальный</a:t>
            </a:r>
            <a:r>
              <a:rPr lang="ru-RU" sz="2000" i="1" dirty="0">
                <a:solidFill>
                  <a:srgbClr val="C00000"/>
                </a:solidFill>
              </a:rPr>
              <a:t> </a:t>
            </a:r>
            <a:r>
              <a:rPr lang="ru-RU" sz="2000" dirty="0"/>
              <a:t>(«контакт масок») – отсутствует стремление понять и учесть особенности личности собеседника. Набор стандартный фраз, жестов, выражений лица (предохраняет людей от эмоциональных перегрузок);</a:t>
            </a:r>
          </a:p>
        </p:txBody>
      </p:sp>
      <p:sp>
        <p:nvSpPr>
          <p:cNvPr id="4" name="Объект 3">
            <a:extLst>
              <a:ext uri="{FF2B5EF4-FFF2-40B4-BE49-F238E27FC236}">
                <a16:creationId xmlns:a16="http://schemas.microsoft.com/office/drawing/2014/main" id="{B80D9E42-A38A-45FC-9F8F-A7CA953874D0}"/>
              </a:ext>
            </a:extLst>
          </p:cNvPr>
          <p:cNvSpPr>
            <a:spLocks noGrp="1"/>
          </p:cNvSpPr>
          <p:nvPr>
            <p:ph sz="half" idx="2"/>
          </p:nvPr>
        </p:nvSpPr>
        <p:spPr>
          <a:xfrm>
            <a:off x="6172200" y="1052513"/>
            <a:ext cx="4038600" cy="5078412"/>
          </a:xfrm>
        </p:spPr>
        <p:txBody>
          <a:bodyPr/>
          <a:lstStyle/>
          <a:p>
            <a:pPr marL="0" indent="0">
              <a:buNone/>
              <a:defRPr/>
            </a:pPr>
            <a:r>
              <a:rPr lang="ru-RU" sz="2000" dirty="0">
                <a:solidFill>
                  <a:srgbClr val="C00000"/>
                </a:solidFill>
              </a:rPr>
              <a:t>2. </a:t>
            </a:r>
            <a:r>
              <a:rPr lang="ru-RU" sz="2000" b="1" i="1" dirty="0">
                <a:solidFill>
                  <a:srgbClr val="C00000"/>
                </a:solidFill>
              </a:rPr>
              <a:t>Примитивный </a:t>
            </a:r>
            <a:r>
              <a:rPr lang="ru-RU" sz="2000" i="1" dirty="0"/>
              <a:t>– </a:t>
            </a:r>
            <a:r>
              <a:rPr lang="ru-RU" sz="2000" dirty="0"/>
              <a:t>это оценка другого человека в качестве нужного или мешающего объекта (активное контактирование или  грубое отталкивание). </a:t>
            </a:r>
          </a:p>
          <a:p>
            <a:pPr>
              <a:defRPr/>
            </a:pPr>
            <a:endParaRPr lang="ru-RU" dirty="0"/>
          </a:p>
        </p:txBody>
      </p:sp>
      <p:pic>
        <p:nvPicPr>
          <p:cNvPr id="11269" name="Рисунок 5">
            <a:extLst>
              <a:ext uri="{FF2B5EF4-FFF2-40B4-BE49-F238E27FC236}">
                <a16:creationId xmlns:a16="http://schemas.microsoft.com/office/drawing/2014/main" id="{B004BD46-B08A-4A2E-869C-961BB2023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38" y="2671010"/>
            <a:ext cx="5892478" cy="41148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8C43050B-8E2C-4269-AE66-5460B10F7F82}"/>
              </a:ext>
            </a:extLst>
          </p:cNvPr>
          <p:cNvPicPr>
            <a:picLocks noChangeAspect="1"/>
          </p:cNvPicPr>
          <p:nvPr/>
        </p:nvPicPr>
        <p:blipFill>
          <a:blip r:embed="rId3"/>
          <a:stretch>
            <a:fillRect/>
          </a:stretch>
        </p:blipFill>
        <p:spPr>
          <a:xfrm>
            <a:off x="7294749" y="2805057"/>
            <a:ext cx="3956050" cy="2701925"/>
          </a:xfrm>
          <a:prstGeom prst="rect">
            <a:avLst/>
          </a:prstGeom>
          <a:ln w="38100">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32C4AC-F8B5-4BE1-A446-CD85120A9148}"/>
              </a:ext>
            </a:extLst>
          </p:cNvPr>
          <p:cNvSpPr>
            <a:spLocks noGrp="1"/>
          </p:cNvSpPr>
          <p:nvPr>
            <p:ph type="title"/>
          </p:nvPr>
        </p:nvSpPr>
        <p:spPr>
          <a:xfrm>
            <a:off x="1981200" y="277813"/>
            <a:ext cx="8229600" cy="774700"/>
          </a:xfrm>
        </p:spPr>
        <p:txBody>
          <a:bodyPr/>
          <a:lstStyle/>
          <a:p>
            <a:pPr>
              <a:defRPr/>
            </a:pPr>
            <a:r>
              <a:rPr lang="ru-RU" sz="3200" b="1" dirty="0">
                <a:solidFill>
                  <a:srgbClr val="C00000"/>
                </a:solidFill>
              </a:rPr>
              <a:t>Виды межличностного общения</a:t>
            </a:r>
            <a:endParaRPr lang="ru-RU" sz="3200" dirty="0">
              <a:solidFill>
                <a:srgbClr val="C00000"/>
              </a:solidFill>
            </a:endParaRPr>
          </a:p>
        </p:txBody>
      </p:sp>
      <p:sp>
        <p:nvSpPr>
          <p:cNvPr id="3" name="Объект 2">
            <a:extLst>
              <a:ext uri="{FF2B5EF4-FFF2-40B4-BE49-F238E27FC236}">
                <a16:creationId xmlns:a16="http://schemas.microsoft.com/office/drawing/2014/main" id="{BBEE39FC-3079-4553-B3B7-884E25E29A74}"/>
              </a:ext>
            </a:extLst>
          </p:cNvPr>
          <p:cNvSpPr>
            <a:spLocks noGrp="1"/>
          </p:cNvSpPr>
          <p:nvPr>
            <p:ph sz="half" idx="1"/>
          </p:nvPr>
        </p:nvSpPr>
        <p:spPr>
          <a:xfrm>
            <a:off x="0" y="1052513"/>
            <a:ext cx="6019800" cy="5078412"/>
          </a:xfrm>
        </p:spPr>
        <p:txBody>
          <a:bodyPr>
            <a:normAutofit/>
          </a:bodyPr>
          <a:lstStyle/>
          <a:p>
            <a:pPr marL="0" indent="0">
              <a:buNone/>
              <a:defRPr/>
            </a:pPr>
            <a:r>
              <a:rPr lang="ru-RU" sz="2000" dirty="0">
                <a:solidFill>
                  <a:srgbClr val="C00000"/>
                </a:solidFill>
              </a:rPr>
              <a:t>3. </a:t>
            </a:r>
            <a:r>
              <a:rPr lang="ru-RU" sz="2000" b="1" i="1" dirty="0">
                <a:solidFill>
                  <a:srgbClr val="C00000"/>
                </a:solidFill>
              </a:rPr>
              <a:t>Функционально-ролевой </a:t>
            </a:r>
            <a:r>
              <a:rPr lang="ru-RU" sz="2000" dirty="0"/>
              <a:t>– это общение на уровне социальных ролей партнеров (начальник – подчиненный, учитель – ученик, продавец – покупатель). При таком общении, как правило, личность собеседника находится на втором плане после его социальной роли;</a:t>
            </a:r>
          </a:p>
        </p:txBody>
      </p:sp>
      <p:sp>
        <p:nvSpPr>
          <p:cNvPr id="4" name="Объект 3">
            <a:extLst>
              <a:ext uri="{FF2B5EF4-FFF2-40B4-BE49-F238E27FC236}">
                <a16:creationId xmlns:a16="http://schemas.microsoft.com/office/drawing/2014/main" id="{CF18C6F6-19E8-4107-BE61-C72733FC24CA}"/>
              </a:ext>
            </a:extLst>
          </p:cNvPr>
          <p:cNvSpPr>
            <a:spLocks noGrp="1"/>
          </p:cNvSpPr>
          <p:nvPr>
            <p:ph sz="half" idx="2"/>
          </p:nvPr>
        </p:nvSpPr>
        <p:spPr>
          <a:xfrm>
            <a:off x="4307304" y="2683042"/>
            <a:ext cx="5293895" cy="3787273"/>
          </a:xfrm>
        </p:spPr>
        <p:txBody>
          <a:bodyPr/>
          <a:lstStyle/>
          <a:p>
            <a:pPr marL="0" indent="0">
              <a:buNone/>
              <a:defRPr/>
            </a:pPr>
            <a:r>
              <a:rPr lang="ru-RU" sz="1600" dirty="0"/>
              <a:t>4</a:t>
            </a:r>
            <a:r>
              <a:rPr lang="ru-RU" sz="2000" dirty="0">
                <a:solidFill>
                  <a:srgbClr val="C00000"/>
                </a:solidFill>
              </a:rPr>
              <a:t>. </a:t>
            </a:r>
            <a:r>
              <a:rPr lang="ru-RU" sz="2000" b="1" i="1" dirty="0">
                <a:solidFill>
                  <a:srgbClr val="C00000"/>
                </a:solidFill>
              </a:rPr>
              <a:t>Деловой</a:t>
            </a:r>
            <a:r>
              <a:rPr lang="ru-RU" sz="2000" i="1" dirty="0">
                <a:solidFill>
                  <a:srgbClr val="C00000"/>
                </a:solidFill>
              </a:rPr>
              <a:t> </a:t>
            </a:r>
            <a:r>
              <a:rPr lang="ru-RU" sz="2000" i="1" dirty="0"/>
              <a:t>– </a:t>
            </a:r>
            <a:r>
              <a:rPr lang="ru-RU" sz="2000" dirty="0"/>
              <a:t>учитываются особенности личности, ее характер, возраст, настроение. Интересы дела всегда выступают на первый план, а на втором остаются возможные личностные расхождения. Деловое общении</a:t>
            </a:r>
          </a:p>
          <a:p>
            <a:pPr marL="0" indent="0">
              <a:buNone/>
              <a:defRPr/>
            </a:pPr>
            <a:r>
              <a:rPr lang="ru-RU" sz="2000" dirty="0"/>
              <a:t>направлено на достижение какой-либо предметной договоренности, и эта цель должна быть достигнута;</a:t>
            </a:r>
          </a:p>
          <a:p>
            <a:pPr>
              <a:defRPr/>
            </a:pPr>
            <a:endParaRPr lang="ru-RU" dirty="0"/>
          </a:p>
        </p:txBody>
      </p:sp>
      <p:pic>
        <p:nvPicPr>
          <p:cNvPr id="12293" name="Рисунок 4">
            <a:extLst>
              <a:ext uri="{FF2B5EF4-FFF2-40B4-BE49-F238E27FC236}">
                <a16:creationId xmlns:a16="http://schemas.microsoft.com/office/drawing/2014/main" id="{9F898648-EB6B-4E11-9788-27F067728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05" y="2971227"/>
            <a:ext cx="4138863" cy="333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Рисунок 6">
            <a:extLst>
              <a:ext uri="{FF2B5EF4-FFF2-40B4-BE49-F238E27FC236}">
                <a16:creationId xmlns:a16="http://schemas.microsoft.com/office/drawing/2014/main" id="{D681F4E7-5455-4B2F-9A66-AED51FF0F2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9199" y="4343400"/>
            <a:ext cx="3162801"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BBABAED0-8327-4401-B200-5A886BDE7697}"/>
              </a:ext>
            </a:extLst>
          </p:cNvPr>
          <p:cNvPicPr>
            <a:picLocks noChangeAspect="1"/>
          </p:cNvPicPr>
          <p:nvPr/>
        </p:nvPicPr>
        <p:blipFill>
          <a:blip r:embed="rId4"/>
          <a:stretch>
            <a:fillRect/>
          </a:stretch>
        </p:blipFill>
        <p:spPr>
          <a:xfrm>
            <a:off x="7760368" y="0"/>
            <a:ext cx="3850106" cy="26830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F40111-D2CF-4F29-8E08-E5E896776076}"/>
              </a:ext>
            </a:extLst>
          </p:cNvPr>
          <p:cNvSpPr>
            <a:spLocks noGrp="1"/>
          </p:cNvSpPr>
          <p:nvPr>
            <p:ph type="title"/>
          </p:nvPr>
        </p:nvSpPr>
        <p:spPr>
          <a:xfrm>
            <a:off x="0" y="0"/>
            <a:ext cx="10515600" cy="1325563"/>
          </a:xfrm>
        </p:spPr>
        <p:txBody>
          <a:bodyPr/>
          <a:lstStyle/>
          <a:p>
            <a:pPr>
              <a:defRPr/>
            </a:pPr>
            <a:r>
              <a:rPr lang="ru-RU" sz="2800" b="1" dirty="0">
                <a:solidFill>
                  <a:srgbClr val="C00000"/>
                </a:solidFill>
              </a:rPr>
              <a:t>Виды межличностного общения</a:t>
            </a:r>
            <a:endParaRPr lang="ru-RU" sz="2800" dirty="0">
              <a:solidFill>
                <a:srgbClr val="C00000"/>
              </a:solidFill>
            </a:endParaRPr>
          </a:p>
        </p:txBody>
      </p:sp>
      <p:sp>
        <p:nvSpPr>
          <p:cNvPr id="3" name="Объект 2">
            <a:extLst>
              <a:ext uri="{FF2B5EF4-FFF2-40B4-BE49-F238E27FC236}">
                <a16:creationId xmlns:a16="http://schemas.microsoft.com/office/drawing/2014/main" id="{728C12C4-D0BE-47B2-B8A0-2379FF3A75C9}"/>
              </a:ext>
            </a:extLst>
          </p:cNvPr>
          <p:cNvSpPr>
            <a:spLocks noGrp="1"/>
          </p:cNvSpPr>
          <p:nvPr>
            <p:ph sz="half" idx="1"/>
          </p:nvPr>
        </p:nvSpPr>
        <p:spPr>
          <a:xfrm>
            <a:off x="140033" y="950453"/>
            <a:ext cx="5045577" cy="4530725"/>
          </a:xfrm>
        </p:spPr>
        <p:txBody>
          <a:bodyPr>
            <a:normAutofit/>
          </a:bodyPr>
          <a:lstStyle/>
          <a:p>
            <a:pPr marL="0" indent="0">
              <a:buNone/>
              <a:defRPr/>
            </a:pPr>
            <a:r>
              <a:rPr lang="ru-RU" sz="2000" dirty="0">
                <a:solidFill>
                  <a:srgbClr val="C00000"/>
                </a:solidFill>
              </a:rPr>
              <a:t>5. </a:t>
            </a:r>
            <a:r>
              <a:rPr lang="ru-RU" sz="2000" b="1" i="1" dirty="0">
                <a:solidFill>
                  <a:srgbClr val="C00000"/>
                </a:solidFill>
              </a:rPr>
              <a:t>Духовно межличностный </a:t>
            </a:r>
            <a:r>
              <a:rPr lang="ru-RU" sz="2000" b="1" dirty="0"/>
              <a:t>– </a:t>
            </a:r>
            <a:r>
              <a:rPr lang="ru-RU" sz="2000" dirty="0"/>
              <a:t>общение между близкими людьми. Разговор на любую тему. В процессе общения люди способны понять друг друга по выражению лица, движениям, интонации. Такое общение возможно, если партнеры хорошо знают друг друга, могут предвидеть реакции, интересы, убеждения, отношения к тем или иным фактов </a:t>
            </a:r>
          </a:p>
        </p:txBody>
      </p:sp>
      <p:sp>
        <p:nvSpPr>
          <p:cNvPr id="8" name="Объект 7">
            <a:extLst>
              <a:ext uri="{FF2B5EF4-FFF2-40B4-BE49-F238E27FC236}">
                <a16:creationId xmlns:a16="http://schemas.microsoft.com/office/drawing/2014/main" id="{32AFA1C3-BF8B-46C5-8D3D-09798A7701B7}"/>
              </a:ext>
            </a:extLst>
          </p:cNvPr>
          <p:cNvSpPr>
            <a:spLocks noGrp="1"/>
          </p:cNvSpPr>
          <p:nvPr>
            <p:ph sz="half" idx="2"/>
          </p:nvPr>
        </p:nvSpPr>
        <p:spPr>
          <a:xfrm>
            <a:off x="0" y="4136065"/>
            <a:ext cx="5989638" cy="2444123"/>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Autofit/>
          </a:bodyP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marL="0" indent="0">
              <a:buNone/>
              <a:defRPr/>
            </a:pPr>
            <a:r>
              <a:rPr lang="ru-RU" sz="1800" dirty="0">
                <a:solidFill>
                  <a:srgbClr val="002060"/>
                </a:solidFill>
              </a:rPr>
              <a:t>Кодекс светского общения –вежливость, такт («соблюдай</a:t>
            </a:r>
          </a:p>
          <a:p>
            <a:pPr marL="0" indent="0">
              <a:buNone/>
              <a:defRPr/>
            </a:pPr>
            <a:r>
              <a:rPr lang="ru-RU" sz="1800" dirty="0">
                <a:solidFill>
                  <a:srgbClr val="002060"/>
                </a:solidFill>
              </a:rPr>
              <a:t>интересы другого»); одобрение, согласие («не порицай другого», «избегай возражений»); симпатии («будь приветлив, доброжелателен»)</a:t>
            </a:r>
            <a:endParaRPr lang="ru-RU" altLang="ru-RU" sz="1800" b="1" dirty="0">
              <a:solidFill>
                <a:srgbClr val="002060"/>
              </a:solidFill>
              <a:latin typeface="Segoe UI" panose="020B0502040204020203" pitchFamily="34" charset="0"/>
              <a:cs typeface="Segoe UI" panose="020B0502040204020203" pitchFamily="34" charset="0"/>
            </a:endParaRPr>
          </a:p>
        </p:txBody>
      </p:sp>
      <p:sp>
        <p:nvSpPr>
          <p:cNvPr id="13317" name="Прямоугольник 3">
            <a:extLst>
              <a:ext uri="{FF2B5EF4-FFF2-40B4-BE49-F238E27FC236}">
                <a16:creationId xmlns:a16="http://schemas.microsoft.com/office/drawing/2014/main" id="{5F7CC53B-E130-4033-B7EB-DC23CACA6126}"/>
              </a:ext>
            </a:extLst>
          </p:cNvPr>
          <p:cNvSpPr>
            <a:spLocks noChangeArrowheads="1"/>
          </p:cNvSpPr>
          <p:nvPr/>
        </p:nvSpPr>
        <p:spPr bwMode="auto">
          <a:xfrm>
            <a:off x="6015789" y="3770897"/>
            <a:ext cx="599172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pPr>
              <a:buFont typeface="Wingdings" panose="05000000000000000000" pitchFamily="2" charset="2"/>
              <a:buNone/>
            </a:pPr>
            <a:r>
              <a:rPr lang="ru-RU" altLang="ru-RU" b="1" dirty="0">
                <a:solidFill>
                  <a:srgbClr val="C00000"/>
                </a:solidFill>
              </a:rPr>
              <a:t>6. </a:t>
            </a:r>
            <a:r>
              <a:rPr lang="ru-RU" altLang="ru-RU" b="1" i="1" dirty="0">
                <a:solidFill>
                  <a:srgbClr val="C00000"/>
                </a:solidFill>
              </a:rPr>
              <a:t>Светский </a:t>
            </a:r>
            <a:r>
              <a:rPr lang="ru-RU" altLang="ru-RU" i="1" dirty="0"/>
              <a:t>– </a:t>
            </a:r>
            <a:r>
              <a:rPr lang="ru-RU" altLang="ru-RU" dirty="0"/>
              <a:t>общение людей, отвечающее принятым «в свете» нормам. Чаще говорят не то, что думают, а то, что положено говорить в тех или иных случаях. Характерна закрытость, точки зрения по обсуждаемым</a:t>
            </a:r>
          </a:p>
          <a:p>
            <a:pPr>
              <a:buFont typeface="Wingdings" panose="05000000000000000000" pitchFamily="2" charset="2"/>
              <a:buNone/>
            </a:pPr>
            <a:r>
              <a:rPr lang="ru-RU" altLang="ru-RU" dirty="0"/>
              <a:t>«в свете» вопросам не имеют никакого значения и не определяют характера коммуникаций. </a:t>
            </a:r>
            <a:endParaRPr lang="ru-RU" altLang="ru-RU" b="1" dirty="0"/>
          </a:p>
        </p:txBody>
      </p:sp>
      <p:pic>
        <p:nvPicPr>
          <p:cNvPr id="13318" name="Рисунок 4">
            <a:extLst>
              <a:ext uri="{FF2B5EF4-FFF2-40B4-BE49-F238E27FC236}">
                <a16:creationId xmlns:a16="http://schemas.microsoft.com/office/drawing/2014/main" id="{93866490-FAAE-4576-A25F-4C59410B43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1097" y="295024"/>
            <a:ext cx="2883651" cy="3161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4E2DC9C0-25CD-4499-8AB3-6D1FEB4252FE}"/>
              </a:ext>
            </a:extLst>
          </p:cNvPr>
          <p:cNvPicPr>
            <a:picLocks noChangeAspect="1"/>
          </p:cNvPicPr>
          <p:nvPr/>
        </p:nvPicPr>
        <p:blipFill>
          <a:blip r:embed="rId3"/>
          <a:stretch>
            <a:fillRect/>
          </a:stretch>
        </p:blipFill>
        <p:spPr>
          <a:xfrm>
            <a:off x="8222635" y="295024"/>
            <a:ext cx="3597680" cy="307381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615B47-A4B7-42C8-BA83-C0C500425CE3}"/>
              </a:ext>
            </a:extLst>
          </p:cNvPr>
          <p:cNvSpPr>
            <a:spLocks noGrp="1"/>
          </p:cNvSpPr>
          <p:nvPr>
            <p:ph type="title"/>
          </p:nvPr>
        </p:nvSpPr>
        <p:spPr/>
        <p:txBody>
          <a:bodyPr/>
          <a:lstStyle/>
          <a:p>
            <a:pPr>
              <a:defRPr/>
            </a:pPr>
            <a:r>
              <a:rPr lang="ru-RU" sz="3200" b="1" dirty="0">
                <a:solidFill>
                  <a:srgbClr val="C00000"/>
                </a:solidFill>
              </a:rPr>
              <a:t>Виды межличностного общения</a:t>
            </a:r>
            <a:endParaRPr lang="ru-RU" sz="3200" dirty="0">
              <a:solidFill>
                <a:srgbClr val="C00000"/>
              </a:solidFill>
            </a:endParaRPr>
          </a:p>
        </p:txBody>
      </p:sp>
      <p:sp>
        <p:nvSpPr>
          <p:cNvPr id="3" name="Объект 2">
            <a:extLst>
              <a:ext uri="{FF2B5EF4-FFF2-40B4-BE49-F238E27FC236}">
                <a16:creationId xmlns:a16="http://schemas.microsoft.com/office/drawing/2014/main" id="{256A9855-D8D9-480F-95B3-095E96CE306A}"/>
              </a:ext>
            </a:extLst>
          </p:cNvPr>
          <p:cNvSpPr>
            <a:spLocks noGrp="1"/>
          </p:cNvSpPr>
          <p:nvPr>
            <p:ph sz="half" idx="1"/>
          </p:nvPr>
        </p:nvSpPr>
        <p:spPr/>
        <p:txBody>
          <a:bodyPr>
            <a:normAutofit/>
          </a:bodyPr>
          <a:lstStyle/>
          <a:p>
            <a:pPr marL="0" indent="0">
              <a:buNone/>
              <a:defRPr/>
            </a:pPr>
            <a:r>
              <a:rPr lang="ru-RU" sz="2400" dirty="0">
                <a:solidFill>
                  <a:srgbClr val="C00000"/>
                </a:solidFill>
              </a:rPr>
              <a:t>7. </a:t>
            </a:r>
            <a:r>
              <a:rPr lang="ru-RU" sz="2400" b="1" i="1" dirty="0">
                <a:solidFill>
                  <a:srgbClr val="C00000"/>
                </a:solidFill>
              </a:rPr>
              <a:t>Манипулятивный </a:t>
            </a:r>
            <a:r>
              <a:rPr lang="ru-RU" sz="2400" i="1" dirty="0"/>
              <a:t>– </a:t>
            </a:r>
            <a:r>
              <a:rPr lang="ru-RU" sz="2400" dirty="0"/>
              <a:t>общение, направленное на извлечение выгоды от собеседника. Человек, имеющий такие цели, может использовать разные приемы – лесть, демонстрацию доброты, «пускание пыли в глаза», запугивание, обман, шантаж. Приемы, направленные на собеседника, выбираются в зависимости от личности собеседника и конечных целей «манипулятора».</a:t>
            </a:r>
          </a:p>
        </p:txBody>
      </p:sp>
      <p:pic>
        <p:nvPicPr>
          <p:cNvPr id="14340" name="Рисунок 5">
            <a:extLst>
              <a:ext uri="{FF2B5EF4-FFF2-40B4-BE49-F238E27FC236}">
                <a16:creationId xmlns:a16="http://schemas.microsoft.com/office/drawing/2014/main" id="{A99344BE-0F09-4F60-8435-0CEFB8AA87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5832" y="135814"/>
            <a:ext cx="3105547" cy="3184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F2B7A6D0-6513-42FD-906A-2D771C518033}"/>
              </a:ext>
            </a:extLst>
          </p:cNvPr>
          <p:cNvPicPr>
            <a:picLocks noChangeAspect="1"/>
          </p:cNvPicPr>
          <p:nvPr/>
        </p:nvPicPr>
        <p:blipFill>
          <a:blip r:embed="rId3"/>
          <a:stretch>
            <a:fillRect/>
          </a:stretch>
        </p:blipFill>
        <p:spPr>
          <a:xfrm>
            <a:off x="7325833" y="3429000"/>
            <a:ext cx="4199859" cy="3059115"/>
          </a:xfrm>
          <a:prstGeom prst="rect">
            <a:avLst/>
          </a:prstGeom>
        </p:spPr>
      </p:pic>
      <p:sp>
        <p:nvSpPr>
          <p:cNvPr id="6" name="Прямоугольник 5">
            <a:extLst>
              <a:ext uri="{FF2B5EF4-FFF2-40B4-BE49-F238E27FC236}">
                <a16:creationId xmlns:a16="http://schemas.microsoft.com/office/drawing/2014/main" id="{4C0EADA4-DFA1-4687-AAC4-DE355C22803D}"/>
              </a:ext>
            </a:extLst>
          </p:cNvPr>
          <p:cNvSpPr/>
          <p:nvPr/>
        </p:nvSpPr>
        <p:spPr>
          <a:xfrm>
            <a:off x="3616249" y="5988734"/>
            <a:ext cx="3709583" cy="646331"/>
          </a:xfrm>
          <a:prstGeom prst="rect">
            <a:avLst/>
          </a:prstGeom>
        </p:spPr>
        <p:txBody>
          <a:bodyPr wrap="square">
            <a:spAutoFit/>
          </a:bodyPr>
          <a:lstStyle/>
          <a:p>
            <a:r>
              <a:rPr lang="en-US" dirty="0"/>
              <a:t>https://youtube.com/clip/UgkxcgCIQ6Q10pAFd-7KsSPPDv6TXCiqpmDx</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CC65F-8CBF-4C50-BED7-89F4D26967DA}"/>
              </a:ext>
            </a:extLst>
          </p:cNvPr>
          <p:cNvSpPr>
            <a:spLocks noGrp="1"/>
          </p:cNvSpPr>
          <p:nvPr>
            <p:ph type="title"/>
          </p:nvPr>
        </p:nvSpPr>
        <p:spPr>
          <a:xfrm>
            <a:off x="838200" y="365126"/>
            <a:ext cx="10515600" cy="1042570"/>
          </a:xfrm>
        </p:spPr>
        <p:txBody>
          <a:bodyPr/>
          <a:lstStyle/>
          <a:p>
            <a:pPr>
              <a:defRPr/>
            </a:pPr>
            <a:r>
              <a:rPr lang="ru-RU" sz="3200" b="1" dirty="0">
                <a:solidFill>
                  <a:srgbClr val="C00000"/>
                </a:solidFill>
              </a:rPr>
              <a:t>Виды межличностного общения</a:t>
            </a:r>
            <a:endParaRPr lang="ru-RU" sz="3200" dirty="0">
              <a:solidFill>
                <a:srgbClr val="C00000"/>
              </a:solidFill>
            </a:endParaRPr>
          </a:p>
        </p:txBody>
      </p:sp>
      <p:sp>
        <p:nvSpPr>
          <p:cNvPr id="3" name="Объект 2">
            <a:extLst>
              <a:ext uri="{FF2B5EF4-FFF2-40B4-BE49-F238E27FC236}">
                <a16:creationId xmlns:a16="http://schemas.microsoft.com/office/drawing/2014/main" id="{B7A02FE0-DF22-4933-A01D-EA31FF853B88}"/>
              </a:ext>
            </a:extLst>
          </p:cNvPr>
          <p:cNvSpPr>
            <a:spLocks noGrp="1"/>
          </p:cNvSpPr>
          <p:nvPr>
            <p:ph sz="half" idx="1"/>
          </p:nvPr>
        </p:nvSpPr>
        <p:spPr>
          <a:xfrm>
            <a:off x="312821" y="1335927"/>
            <a:ext cx="6629399" cy="4351338"/>
          </a:xfrm>
        </p:spPr>
        <p:txBody>
          <a:bodyPr/>
          <a:lstStyle/>
          <a:p>
            <a:pPr marL="0" indent="0">
              <a:buNone/>
              <a:defRPr/>
            </a:pPr>
            <a:r>
              <a:rPr lang="ru-RU" sz="2000" dirty="0">
                <a:solidFill>
                  <a:srgbClr val="C00000"/>
                </a:solidFill>
              </a:rPr>
              <a:t>8</a:t>
            </a:r>
            <a:r>
              <a:rPr lang="ru-RU" sz="2400" dirty="0">
                <a:solidFill>
                  <a:srgbClr val="C00000"/>
                </a:solidFill>
              </a:rPr>
              <a:t>. </a:t>
            </a:r>
            <a:r>
              <a:rPr lang="ru-RU" sz="2400" b="1" i="1" dirty="0">
                <a:solidFill>
                  <a:srgbClr val="C00000"/>
                </a:solidFill>
              </a:rPr>
              <a:t>Императивный </a:t>
            </a:r>
            <a:r>
              <a:rPr lang="ru-RU" sz="2400" dirty="0"/>
              <a:t>– человек не скрывает приоритетности своих целей перед целями партнера, стремится установить контроль за внешним поведением партнера, используя приказы, указания, требования, поощрения, наказания, предписания. Императивный вид общения оправдан в экстремальных ситуациях, если действия партнера содержат угрозу для его жизни или жизни окружающих;</a:t>
            </a:r>
          </a:p>
          <a:p>
            <a:pPr marL="0" indent="0">
              <a:buNone/>
              <a:defRPr/>
            </a:pPr>
            <a:endParaRPr lang="ru-RU" sz="1600" dirty="0"/>
          </a:p>
        </p:txBody>
      </p:sp>
      <p:sp>
        <p:nvSpPr>
          <p:cNvPr id="4" name="Объект 3">
            <a:extLst>
              <a:ext uri="{FF2B5EF4-FFF2-40B4-BE49-F238E27FC236}">
                <a16:creationId xmlns:a16="http://schemas.microsoft.com/office/drawing/2014/main" id="{D5FCB572-ABC5-43A8-9CCE-6448C11369DB}"/>
              </a:ext>
            </a:extLst>
          </p:cNvPr>
          <p:cNvSpPr>
            <a:spLocks noGrp="1"/>
          </p:cNvSpPr>
          <p:nvPr>
            <p:ph sz="half" idx="2"/>
          </p:nvPr>
        </p:nvSpPr>
        <p:spPr>
          <a:xfrm>
            <a:off x="7230979" y="577516"/>
            <a:ext cx="4710195" cy="5401943"/>
          </a:xfrm>
        </p:spPr>
        <p:txBody>
          <a:bodyPr/>
          <a:lstStyle/>
          <a:p>
            <a:pPr marL="0" indent="0">
              <a:buNone/>
              <a:defRPr/>
            </a:pPr>
            <a:r>
              <a:rPr lang="ru-RU" sz="2400" dirty="0">
                <a:solidFill>
                  <a:srgbClr val="C00000"/>
                </a:solidFill>
              </a:rPr>
              <a:t>9. </a:t>
            </a:r>
            <a:r>
              <a:rPr lang="ru-RU" sz="2400" b="1" i="1" dirty="0">
                <a:solidFill>
                  <a:srgbClr val="C00000"/>
                </a:solidFill>
              </a:rPr>
              <a:t>Диалогический гуманистический </a:t>
            </a:r>
            <a:r>
              <a:rPr lang="ru-RU" sz="2400" dirty="0"/>
              <a:t>– общение предполагает полное </a:t>
            </a:r>
            <a:r>
              <a:rPr lang="ru-RU" sz="2400" dirty="0" err="1"/>
              <a:t>взаимопринятие</a:t>
            </a:r>
            <a:r>
              <a:rPr lang="ru-RU" sz="2400" dirty="0"/>
              <a:t> партнерами, равноправие, общение на равных, положительный эмоциональный тонус их взаимоотношений, возможность в самораскрытии, саморазвитии партнеров.</a:t>
            </a:r>
          </a:p>
          <a:p>
            <a:pPr marL="0" indent="0">
              <a:buNone/>
              <a:defRPr/>
            </a:pPr>
            <a:endParaRPr lang="ru-RU" dirty="0"/>
          </a:p>
        </p:txBody>
      </p:sp>
      <p:pic>
        <p:nvPicPr>
          <p:cNvPr id="15365" name="Рисунок 5">
            <a:extLst>
              <a:ext uri="{FF2B5EF4-FFF2-40B4-BE49-F238E27FC236}">
                <a16:creationId xmlns:a16="http://schemas.microsoft.com/office/drawing/2014/main" id="{D85B9530-4AB9-41E8-A91C-2DD25A306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826" y="4498975"/>
            <a:ext cx="34369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a:extLst>
              <a:ext uri="{FF2B5EF4-FFF2-40B4-BE49-F238E27FC236}">
                <a16:creationId xmlns:a16="http://schemas.microsoft.com/office/drawing/2014/main" id="{8BA48E48-FC6B-4485-832E-6A38C9FDD394}"/>
              </a:ext>
            </a:extLst>
          </p:cNvPr>
          <p:cNvPicPr>
            <a:picLocks noChangeAspect="1"/>
          </p:cNvPicPr>
          <p:nvPr/>
        </p:nvPicPr>
        <p:blipFill>
          <a:blip r:embed="rId3"/>
          <a:stretch>
            <a:fillRect/>
          </a:stretch>
        </p:blipFill>
        <p:spPr>
          <a:xfrm>
            <a:off x="7875607" y="4221164"/>
            <a:ext cx="3228461" cy="2390719"/>
          </a:xfrm>
          <a:prstGeom prst="rect">
            <a:avLst/>
          </a:prstGeom>
        </p:spPr>
      </p:pic>
      <p:pic>
        <p:nvPicPr>
          <p:cNvPr id="6" name="Рисунок 5">
            <a:extLst>
              <a:ext uri="{FF2B5EF4-FFF2-40B4-BE49-F238E27FC236}">
                <a16:creationId xmlns:a16="http://schemas.microsoft.com/office/drawing/2014/main" id="{1FA7689C-8687-4816-BAD7-23843B2545EB}"/>
              </a:ext>
            </a:extLst>
          </p:cNvPr>
          <p:cNvPicPr>
            <a:picLocks noChangeAspect="1"/>
          </p:cNvPicPr>
          <p:nvPr/>
        </p:nvPicPr>
        <p:blipFill>
          <a:blip r:embed="rId4"/>
          <a:stretch>
            <a:fillRect/>
          </a:stretch>
        </p:blipFill>
        <p:spPr>
          <a:xfrm>
            <a:off x="4960042" y="4773173"/>
            <a:ext cx="2517866" cy="182286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60762A-1189-41F0-910F-95D1E4C9B0E2}"/>
              </a:ext>
            </a:extLst>
          </p:cNvPr>
          <p:cNvSpPr>
            <a:spLocks noGrp="1"/>
          </p:cNvSpPr>
          <p:nvPr>
            <p:ph type="title"/>
          </p:nvPr>
        </p:nvSpPr>
        <p:spPr>
          <a:xfrm>
            <a:off x="838200" y="365126"/>
            <a:ext cx="10515600" cy="804456"/>
          </a:xfrm>
        </p:spPr>
        <p:txBody>
          <a:bodyPr/>
          <a:lstStyle/>
          <a:p>
            <a:r>
              <a:rPr lang="ru-RU" b="1" dirty="0">
                <a:solidFill>
                  <a:srgbClr val="C00000"/>
                </a:solidFill>
              </a:rPr>
              <a:t>Виды общения </a:t>
            </a:r>
            <a:endParaRPr lang="ru-RU" dirty="0">
              <a:solidFill>
                <a:srgbClr val="C00000"/>
              </a:solidFill>
            </a:endParaRPr>
          </a:p>
        </p:txBody>
      </p:sp>
      <p:sp>
        <p:nvSpPr>
          <p:cNvPr id="3" name="Объект 2">
            <a:extLst>
              <a:ext uri="{FF2B5EF4-FFF2-40B4-BE49-F238E27FC236}">
                <a16:creationId xmlns:a16="http://schemas.microsoft.com/office/drawing/2014/main" id="{A83621DC-D347-42D3-9818-FB8EBB1021D9}"/>
              </a:ext>
            </a:extLst>
          </p:cNvPr>
          <p:cNvSpPr>
            <a:spLocks noGrp="1"/>
          </p:cNvSpPr>
          <p:nvPr>
            <p:ph sz="half" idx="1"/>
          </p:nvPr>
        </p:nvSpPr>
        <p:spPr>
          <a:xfrm>
            <a:off x="443023" y="1081346"/>
            <a:ext cx="10910777" cy="4351338"/>
          </a:xfrm>
        </p:spPr>
        <p:txBody>
          <a:bodyPr>
            <a:noAutofit/>
          </a:bodyPr>
          <a:lstStyle/>
          <a:p>
            <a:pPr marL="0" indent="0">
              <a:buNone/>
            </a:pPr>
            <a:r>
              <a:rPr lang="ru-RU" sz="2000" dirty="0"/>
              <a:t>	</a:t>
            </a:r>
            <a:r>
              <a:rPr lang="ru-RU" sz="2400" dirty="0"/>
              <a:t>Общение затрагивает различные сферы деятельности человека, разнообразно по способам, динамике, функциональному назначению, регулируются факторами, связанными с производством, обменом и потребностями, сложившимися в обществе законами, правилами, нормами, социальными институтами и др. Выделяют ряд видов общения. </a:t>
            </a:r>
          </a:p>
          <a:p>
            <a:r>
              <a:rPr lang="ru-RU" sz="2400" dirty="0">
                <a:solidFill>
                  <a:srgbClr val="C00000"/>
                </a:solidFill>
              </a:rPr>
              <a:t>По используемым </a:t>
            </a:r>
            <a:r>
              <a:rPr lang="ru-RU" sz="2400" b="1" dirty="0">
                <a:solidFill>
                  <a:srgbClr val="C00000"/>
                </a:solidFill>
              </a:rPr>
              <a:t>знаковым системам </a:t>
            </a:r>
            <a:r>
              <a:rPr lang="ru-RU" sz="2400" dirty="0">
                <a:solidFill>
                  <a:srgbClr val="C00000"/>
                </a:solidFill>
              </a:rPr>
              <a:t>: </a:t>
            </a:r>
          </a:p>
          <a:p>
            <a:pPr marL="0" indent="0">
              <a:buNone/>
            </a:pPr>
            <a:r>
              <a:rPr lang="ru-RU" sz="2400" dirty="0">
                <a:solidFill>
                  <a:srgbClr val="C00000"/>
                </a:solidFill>
              </a:rPr>
              <a:t>	* </a:t>
            </a:r>
            <a:r>
              <a:rPr lang="ru-RU" sz="2400" b="1" i="1" dirty="0">
                <a:solidFill>
                  <a:srgbClr val="C00000"/>
                </a:solidFill>
              </a:rPr>
              <a:t>вербальное (речевое) общение (</a:t>
            </a:r>
            <a:r>
              <a:rPr lang="ru-RU" sz="2400" dirty="0">
                <a:solidFill>
                  <a:srgbClr val="C00000"/>
                </a:solidFill>
              </a:rPr>
              <a:t>устная и письменная речь); </a:t>
            </a:r>
          </a:p>
          <a:p>
            <a:pPr marL="0" indent="0">
              <a:buNone/>
            </a:pPr>
            <a:r>
              <a:rPr lang="ru-RU" sz="2400" b="1" i="1" dirty="0">
                <a:solidFill>
                  <a:srgbClr val="C00000"/>
                </a:solidFill>
              </a:rPr>
              <a:t>	* невербальное (бессловесное) общение </a:t>
            </a:r>
            <a:r>
              <a:rPr lang="ru-RU" sz="2400" dirty="0">
                <a:solidFill>
                  <a:srgbClr val="C00000"/>
                </a:solidFill>
              </a:rPr>
              <a:t>(</a:t>
            </a:r>
            <a:r>
              <a:rPr lang="ru-RU" sz="2400" i="1" dirty="0">
                <a:solidFill>
                  <a:srgbClr val="C00000"/>
                </a:solidFill>
              </a:rPr>
              <a:t>визуальное, аудиальное, тактильное и </a:t>
            </a:r>
            <a:r>
              <a:rPr lang="ru-RU" sz="2400" i="1" dirty="0" err="1">
                <a:solidFill>
                  <a:srgbClr val="C00000"/>
                </a:solidFill>
              </a:rPr>
              <a:t>ольфакторное</a:t>
            </a:r>
            <a:r>
              <a:rPr lang="ru-RU" sz="2400" i="1" dirty="0">
                <a:solidFill>
                  <a:srgbClr val="C00000"/>
                </a:solidFill>
              </a:rPr>
              <a:t> (обоняние)). </a:t>
            </a:r>
            <a:endParaRPr lang="ru-RU" sz="2400" dirty="0">
              <a:solidFill>
                <a:srgbClr val="C00000"/>
              </a:solidFill>
            </a:endParaRPr>
          </a:p>
        </p:txBody>
      </p:sp>
      <p:sp>
        <p:nvSpPr>
          <p:cNvPr id="4" name="Прямоугольник: скругленные углы 3">
            <a:extLst>
              <a:ext uri="{FF2B5EF4-FFF2-40B4-BE49-F238E27FC236}">
                <a16:creationId xmlns:a16="http://schemas.microsoft.com/office/drawing/2014/main" id="{027A591B-97FC-4E3A-82C1-2533CED4C226}"/>
              </a:ext>
            </a:extLst>
          </p:cNvPr>
          <p:cNvSpPr/>
          <p:nvPr/>
        </p:nvSpPr>
        <p:spPr>
          <a:xfrm>
            <a:off x="9939483" y="2523552"/>
            <a:ext cx="1828800" cy="1339703"/>
          </a:xfrm>
          <a:prstGeom prst="roundRect">
            <a:avLst/>
          </a:prstGeom>
          <a:ln w="381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95000"/>
                    <a:lumOff val="5000"/>
                  </a:schemeClr>
                </a:solidFill>
              </a:rPr>
              <a:t>До 80% передаваемой информации</a:t>
            </a:r>
          </a:p>
        </p:txBody>
      </p:sp>
      <p:cxnSp>
        <p:nvCxnSpPr>
          <p:cNvPr id="7" name="Прямая со стрелкой 6">
            <a:extLst>
              <a:ext uri="{FF2B5EF4-FFF2-40B4-BE49-F238E27FC236}">
                <a16:creationId xmlns:a16="http://schemas.microsoft.com/office/drawing/2014/main" id="{C70FCC5B-562E-42D1-9604-1EE6BB1FEF97}"/>
              </a:ext>
            </a:extLst>
          </p:cNvPr>
          <p:cNvCxnSpPr>
            <a:cxnSpLocks/>
          </p:cNvCxnSpPr>
          <p:nvPr/>
        </p:nvCxnSpPr>
        <p:spPr>
          <a:xfrm flipH="1">
            <a:off x="3973035" y="3043989"/>
            <a:ext cx="5966448" cy="385014"/>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 name="Рисунок 11">
            <a:extLst>
              <a:ext uri="{FF2B5EF4-FFF2-40B4-BE49-F238E27FC236}">
                <a16:creationId xmlns:a16="http://schemas.microsoft.com/office/drawing/2014/main" id="{D51ED8E1-08D0-4CFB-9B3A-37A560BE3F0E}"/>
              </a:ext>
            </a:extLst>
          </p:cNvPr>
          <p:cNvPicPr>
            <a:picLocks noChangeAspect="1"/>
          </p:cNvPicPr>
          <p:nvPr/>
        </p:nvPicPr>
        <p:blipFill>
          <a:blip r:embed="rId2"/>
          <a:stretch>
            <a:fillRect/>
          </a:stretch>
        </p:blipFill>
        <p:spPr>
          <a:xfrm>
            <a:off x="1442141" y="4678325"/>
            <a:ext cx="3406585" cy="2179675"/>
          </a:xfrm>
          <a:prstGeom prst="rect">
            <a:avLst/>
          </a:prstGeom>
        </p:spPr>
      </p:pic>
    </p:spTree>
    <p:extLst>
      <p:ext uri="{BB962C8B-B14F-4D97-AF65-F5344CB8AC3E}">
        <p14:creationId xmlns:p14="http://schemas.microsoft.com/office/powerpoint/2010/main" val="2661108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7504114-9F1D-4AC0-AACE-5888B1ED390E}"/>
              </a:ext>
            </a:extLst>
          </p:cNvPr>
          <p:cNvSpPr>
            <a:spLocks noGrp="1"/>
          </p:cNvSpPr>
          <p:nvPr>
            <p:ph type="title"/>
          </p:nvPr>
        </p:nvSpPr>
        <p:spPr>
          <a:xfrm>
            <a:off x="189614" y="121129"/>
            <a:ext cx="10515600" cy="559908"/>
          </a:xfrm>
        </p:spPr>
        <p:txBody>
          <a:bodyPr>
            <a:normAutofit fontScale="90000"/>
          </a:bodyPr>
          <a:lstStyle/>
          <a:p>
            <a:r>
              <a:rPr lang="ru-RU" b="1" dirty="0"/>
              <a:t>Виды общения </a:t>
            </a:r>
            <a:endParaRPr lang="ru-RU" dirty="0"/>
          </a:p>
        </p:txBody>
      </p:sp>
      <p:sp>
        <p:nvSpPr>
          <p:cNvPr id="3" name="Объект 2">
            <a:extLst>
              <a:ext uri="{FF2B5EF4-FFF2-40B4-BE49-F238E27FC236}">
                <a16:creationId xmlns:a16="http://schemas.microsoft.com/office/drawing/2014/main" id="{E79DEC79-6193-4509-A8A1-E7A94DE773C1}"/>
              </a:ext>
            </a:extLst>
          </p:cNvPr>
          <p:cNvSpPr>
            <a:spLocks noGrp="1"/>
          </p:cNvSpPr>
          <p:nvPr>
            <p:ph sz="half" idx="1"/>
          </p:nvPr>
        </p:nvSpPr>
        <p:spPr>
          <a:xfrm>
            <a:off x="209107" y="661737"/>
            <a:ext cx="11437461" cy="5919537"/>
          </a:xfrm>
          <a:ln w="57150">
            <a:solidFill>
              <a:srgbClr val="C00000"/>
            </a:solidFill>
          </a:ln>
        </p:spPr>
        <p:txBody>
          <a:bodyPr>
            <a:noAutofit/>
          </a:bodyPr>
          <a:lstStyle/>
          <a:p>
            <a:pPr marL="0" indent="0">
              <a:buNone/>
            </a:pPr>
            <a:r>
              <a:rPr lang="ru-RU" sz="2000" dirty="0"/>
              <a:t>По </a:t>
            </a:r>
            <a:r>
              <a:rPr lang="ru-RU" sz="2000" b="1" i="1" dirty="0"/>
              <a:t>характеру связи общающихся</a:t>
            </a:r>
            <a:r>
              <a:rPr lang="ru-RU" sz="2000" dirty="0"/>
              <a:t>: </a:t>
            </a:r>
          </a:p>
          <a:p>
            <a:r>
              <a:rPr lang="ru-RU" sz="2000" i="1" dirty="0"/>
              <a:t>непосредственное, </a:t>
            </a:r>
            <a:r>
              <a:rPr lang="ru-RU" sz="2000" dirty="0"/>
              <a:t>контакт "с глазу на глаз"; </a:t>
            </a:r>
          </a:p>
          <a:p>
            <a:r>
              <a:rPr lang="ru-RU" sz="2000" i="1" dirty="0"/>
              <a:t>опосредованное, </a:t>
            </a:r>
            <a:r>
              <a:rPr lang="ru-RU" sz="2000" dirty="0"/>
              <a:t>неполный психологический контакт при помощи письменных или технических средств, отдаляющих во времени или на расстоянии получение обратной связи между участниками. </a:t>
            </a:r>
          </a:p>
          <a:p>
            <a:pPr marL="0" indent="0">
              <a:buNone/>
            </a:pPr>
            <a:r>
              <a:rPr lang="ru-RU" sz="2000" dirty="0"/>
              <a:t>По </a:t>
            </a:r>
            <a:r>
              <a:rPr lang="ru-RU" sz="2000" b="1" i="1" dirty="0"/>
              <a:t>количеству участвующих в общении </a:t>
            </a:r>
            <a:r>
              <a:rPr lang="ru-RU" sz="2000" dirty="0"/>
              <a:t>людей: </a:t>
            </a:r>
          </a:p>
          <a:p>
            <a:r>
              <a:rPr lang="ru-RU" sz="2000" dirty="0"/>
              <a:t> </a:t>
            </a:r>
            <a:r>
              <a:rPr lang="ru-RU" sz="2000" i="1" dirty="0" err="1"/>
              <a:t>межперсональное</a:t>
            </a:r>
            <a:r>
              <a:rPr lang="ru-RU" sz="2000" i="1" dirty="0"/>
              <a:t> </a:t>
            </a:r>
            <a:r>
              <a:rPr lang="ru-RU" sz="2000" dirty="0"/>
              <a:t>общение, то есть непосредственные контакты людей в группах или парах, постоянных по составу участников; </a:t>
            </a:r>
          </a:p>
          <a:p>
            <a:r>
              <a:rPr lang="ru-RU" sz="2000" i="1" dirty="0"/>
              <a:t>массовое </a:t>
            </a:r>
            <a:r>
              <a:rPr lang="ru-RU" sz="2000" dirty="0"/>
              <a:t>общение, то есть множество непосредственных контактов незнакомых людей, а также коммуникация, опосредованная различными видами средств массовой информации. </a:t>
            </a:r>
          </a:p>
          <a:p>
            <a:pPr marL="0" indent="0">
              <a:buNone/>
            </a:pPr>
            <a:r>
              <a:rPr lang="ru-RU" sz="2000" dirty="0"/>
              <a:t>По </a:t>
            </a:r>
            <a:r>
              <a:rPr lang="ru-RU" sz="2000" b="1" i="1" dirty="0"/>
              <a:t>включенности в процесс общения социальных слагаемых</a:t>
            </a:r>
            <a:r>
              <a:rPr lang="ru-RU" sz="2000" dirty="0"/>
              <a:t>: </a:t>
            </a:r>
          </a:p>
          <a:p>
            <a:r>
              <a:rPr lang="ru-RU" sz="2000" i="1" dirty="0"/>
              <a:t>межличностное </a:t>
            </a:r>
            <a:r>
              <a:rPr lang="ru-RU" sz="2000" dirty="0"/>
              <a:t>общение (общение между конкретными личностями, при этом социальные роли общающихся играют в таком общении вспомогательную роль); </a:t>
            </a:r>
          </a:p>
          <a:p>
            <a:r>
              <a:rPr lang="ru-RU" sz="2000" i="1" dirty="0"/>
              <a:t>ролевое </a:t>
            </a:r>
            <a:r>
              <a:rPr lang="ru-RU" sz="2000" dirty="0"/>
              <a:t>общение (общение между носителями определенных социальных ролей, предполагает привнесение личных моментов, но они носят по отношению к социальной роли вспомогательный характер). </a:t>
            </a:r>
          </a:p>
        </p:txBody>
      </p:sp>
    </p:spTree>
    <p:extLst>
      <p:ext uri="{BB962C8B-B14F-4D97-AF65-F5344CB8AC3E}">
        <p14:creationId xmlns:p14="http://schemas.microsoft.com/office/powerpoint/2010/main" val="4111623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60762A-1189-41F0-910F-95D1E4C9B0E2}"/>
              </a:ext>
            </a:extLst>
          </p:cNvPr>
          <p:cNvSpPr>
            <a:spLocks noGrp="1"/>
          </p:cNvSpPr>
          <p:nvPr>
            <p:ph type="title"/>
          </p:nvPr>
        </p:nvSpPr>
        <p:spPr>
          <a:xfrm>
            <a:off x="443023" y="0"/>
            <a:ext cx="10515600" cy="804456"/>
          </a:xfrm>
        </p:spPr>
        <p:txBody>
          <a:bodyPr>
            <a:normAutofit fontScale="90000"/>
          </a:bodyPr>
          <a:lstStyle/>
          <a:p>
            <a:r>
              <a:rPr lang="ru-RU" b="1" dirty="0">
                <a:solidFill>
                  <a:srgbClr val="C00000"/>
                </a:solidFill>
                <a:latin typeface="Times New Roman" panose="02020603050405020304" pitchFamily="18" charset="0"/>
                <a:cs typeface="Times New Roman" panose="02020603050405020304" pitchFamily="18" charset="0"/>
              </a:rPr>
              <a:t>Основные невербальные средства общения </a:t>
            </a:r>
          </a:p>
        </p:txBody>
      </p:sp>
      <p:sp>
        <p:nvSpPr>
          <p:cNvPr id="3" name="Объект 2">
            <a:extLst>
              <a:ext uri="{FF2B5EF4-FFF2-40B4-BE49-F238E27FC236}">
                <a16:creationId xmlns:a16="http://schemas.microsoft.com/office/drawing/2014/main" id="{A83621DC-D347-42D3-9818-FB8EBB1021D9}"/>
              </a:ext>
            </a:extLst>
          </p:cNvPr>
          <p:cNvSpPr>
            <a:spLocks noGrp="1"/>
          </p:cNvSpPr>
          <p:nvPr>
            <p:ph sz="half" idx="1"/>
          </p:nvPr>
        </p:nvSpPr>
        <p:spPr>
          <a:xfrm>
            <a:off x="227715" y="802515"/>
            <a:ext cx="8918944" cy="5298189"/>
          </a:xfrm>
          <a:ln w="38100">
            <a:solidFill>
              <a:srgbClr val="C00000"/>
            </a:solidFill>
          </a:ln>
        </p:spPr>
        <p:txBody>
          <a:bodyPr>
            <a:noAutofit/>
          </a:bodyPr>
          <a:lstStyle/>
          <a:p>
            <a:pPr marL="0" indent="0">
              <a:buNone/>
            </a:pPr>
            <a:r>
              <a:rPr lang="ru-RU" sz="2000" i="1" dirty="0"/>
              <a:t>мимика (</a:t>
            </a:r>
            <a:r>
              <a:rPr lang="ru-RU" sz="2000" dirty="0"/>
              <a:t>движения мышц лица),</a:t>
            </a:r>
            <a:r>
              <a:rPr lang="ru-RU" sz="2000" i="1" dirty="0"/>
              <a:t> </a:t>
            </a:r>
          </a:p>
          <a:p>
            <a:pPr marL="0" indent="0">
              <a:buNone/>
            </a:pPr>
            <a:r>
              <a:rPr lang="ru-RU" sz="2000" i="1" dirty="0"/>
              <a:t>жесты (</a:t>
            </a:r>
            <a:r>
              <a:rPr lang="ru-RU" sz="2000" dirty="0"/>
              <a:t>движения рук, ног), </a:t>
            </a:r>
          </a:p>
          <a:p>
            <a:pPr marL="0" indent="0">
              <a:buNone/>
            </a:pPr>
            <a:r>
              <a:rPr lang="ru-RU" sz="2000" i="1" dirty="0"/>
              <a:t>пантомимика (</a:t>
            </a:r>
            <a:r>
              <a:rPr lang="ru-RU" sz="2000" dirty="0"/>
              <a:t>движения туловища, походка и др.), </a:t>
            </a:r>
          </a:p>
          <a:p>
            <a:pPr marL="0" indent="0">
              <a:buNone/>
            </a:pPr>
            <a:r>
              <a:rPr lang="ru-RU" sz="2000" i="1" dirty="0" err="1"/>
              <a:t>проксемика</a:t>
            </a:r>
            <a:r>
              <a:rPr lang="ru-RU" sz="2000" i="1" dirty="0"/>
              <a:t> (</a:t>
            </a:r>
            <a:r>
              <a:rPr lang="ru-RU" sz="2000" dirty="0"/>
              <a:t>пространственная и временная организация общения (расстояния до собеседника, угол поворота к нему, персональное пространство и др.), </a:t>
            </a:r>
          </a:p>
          <a:p>
            <a:pPr marL="0" indent="0">
              <a:buNone/>
            </a:pPr>
            <a:r>
              <a:rPr lang="ru-RU" sz="2000" dirty="0"/>
              <a:t>выражение лица, выражение глаз; </a:t>
            </a:r>
          </a:p>
          <a:p>
            <a:pPr marL="0" indent="0">
              <a:buNone/>
            </a:pPr>
            <a:r>
              <a:rPr lang="ru-RU" sz="2000" dirty="0"/>
              <a:t>позы, осанка, посадка головы; </a:t>
            </a:r>
          </a:p>
          <a:p>
            <a:pPr marL="0" indent="0">
              <a:buNone/>
            </a:pPr>
            <a:r>
              <a:rPr lang="ru-RU" sz="2000" dirty="0"/>
              <a:t>направление взгляда, визуальные контакты; </a:t>
            </a:r>
          </a:p>
          <a:p>
            <a:pPr marL="0" indent="0">
              <a:buNone/>
            </a:pPr>
            <a:r>
              <a:rPr lang="ru-RU" sz="2000" dirty="0"/>
              <a:t>кожные реакции - покраснение, бледность, потливость. </a:t>
            </a:r>
          </a:p>
          <a:p>
            <a:pPr marL="0" indent="0">
              <a:buNone/>
            </a:pPr>
            <a:r>
              <a:rPr lang="ru-RU" sz="2000" dirty="0"/>
              <a:t>подчеркивание/сокрытие особенностей телосложения (признаки пола, возраста, расы); </a:t>
            </a:r>
          </a:p>
          <a:p>
            <a:pPr marL="0" indent="0">
              <a:buNone/>
            </a:pPr>
            <a:r>
              <a:rPr lang="ru-RU" sz="2000" dirty="0"/>
              <a:t>средства преобразования природного телосложения (одежда, прическа, косметика, очки, украшения, татуировки, усы, борода и др.). </a:t>
            </a:r>
          </a:p>
          <a:p>
            <a:pPr marL="0" indent="0">
              <a:buNone/>
            </a:pPr>
            <a:r>
              <a:rPr lang="ru-RU" sz="2000" dirty="0"/>
              <a:t>	</a:t>
            </a:r>
          </a:p>
        </p:txBody>
      </p:sp>
      <p:sp>
        <p:nvSpPr>
          <p:cNvPr id="5" name="Прямоугольник: скругленные углы 4">
            <a:extLst>
              <a:ext uri="{FF2B5EF4-FFF2-40B4-BE49-F238E27FC236}">
                <a16:creationId xmlns:a16="http://schemas.microsoft.com/office/drawing/2014/main" id="{1FBED0ED-48EB-4831-AE54-03A20EC31EE8}"/>
              </a:ext>
            </a:extLst>
          </p:cNvPr>
          <p:cNvSpPr/>
          <p:nvPr/>
        </p:nvSpPr>
        <p:spPr>
          <a:xfrm>
            <a:off x="9435953" y="951140"/>
            <a:ext cx="2466753" cy="1010093"/>
          </a:xfrm>
          <a:prstGeom prst="roundRect">
            <a:avLst/>
          </a:prstGeom>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i="1" dirty="0" err="1">
                <a:solidFill>
                  <a:schemeClr val="tx1">
                    <a:lumMod val="95000"/>
                    <a:lumOff val="5000"/>
                  </a:schemeClr>
                </a:solidFill>
              </a:rPr>
              <a:t>Кинесика</a:t>
            </a:r>
            <a:r>
              <a:rPr lang="ru-RU" sz="2000" i="1" dirty="0">
                <a:solidFill>
                  <a:schemeClr val="tx1">
                    <a:lumMod val="95000"/>
                    <a:lumOff val="5000"/>
                  </a:schemeClr>
                </a:solidFill>
              </a:rPr>
              <a:t> - </a:t>
            </a:r>
            <a:r>
              <a:rPr lang="ru-RU" sz="2000" dirty="0">
                <a:solidFill>
                  <a:srgbClr val="333333"/>
                </a:solidFill>
                <a:latin typeface="Helvetica Neue"/>
              </a:rPr>
              <a:t>наука </a:t>
            </a:r>
            <a:r>
              <a:rPr lang="ru-RU" dirty="0">
                <a:solidFill>
                  <a:srgbClr val="333333"/>
                </a:solidFill>
                <a:latin typeface="Helvetica Neue"/>
              </a:rPr>
              <a:t>о жестах</a:t>
            </a:r>
            <a:endParaRPr lang="ru-RU" dirty="0">
              <a:solidFill>
                <a:schemeClr val="tx1">
                  <a:lumMod val="95000"/>
                  <a:lumOff val="5000"/>
                </a:schemeClr>
              </a:solidFill>
            </a:endParaRPr>
          </a:p>
        </p:txBody>
      </p:sp>
      <p:pic>
        <p:nvPicPr>
          <p:cNvPr id="7" name="Рисунок 6">
            <a:extLst>
              <a:ext uri="{FF2B5EF4-FFF2-40B4-BE49-F238E27FC236}">
                <a16:creationId xmlns:a16="http://schemas.microsoft.com/office/drawing/2014/main" id="{A993AC5D-1827-4352-8B4A-AB3CB5BB5A60}"/>
              </a:ext>
            </a:extLst>
          </p:cNvPr>
          <p:cNvPicPr>
            <a:picLocks noChangeAspect="1"/>
          </p:cNvPicPr>
          <p:nvPr/>
        </p:nvPicPr>
        <p:blipFill>
          <a:blip r:embed="rId2"/>
          <a:stretch>
            <a:fillRect/>
          </a:stretch>
        </p:blipFill>
        <p:spPr>
          <a:xfrm>
            <a:off x="6175321" y="2611465"/>
            <a:ext cx="2210153" cy="1315076"/>
          </a:xfrm>
          <a:prstGeom prst="rect">
            <a:avLst/>
          </a:prstGeom>
        </p:spPr>
      </p:pic>
      <p:sp>
        <p:nvSpPr>
          <p:cNvPr id="8" name="Прямоугольник: скругленные углы 7">
            <a:extLst>
              <a:ext uri="{FF2B5EF4-FFF2-40B4-BE49-F238E27FC236}">
                <a16:creationId xmlns:a16="http://schemas.microsoft.com/office/drawing/2014/main" id="{DFA07637-147E-4D97-B94B-EDDC8F80CCA6}"/>
              </a:ext>
            </a:extLst>
          </p:cNvPr>
          <p:cNvSpPr/>
          <p:nvPr/>
        </p:nvSpPr>
        <p:spPr>
          <a:xfrm>
            <a:off x="8674768" y="2442411"/>
            <a:ext cx="3517232" cy="4415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rPr>
              <a:t>интернациональные невербальные проявления отношений к другому человеку (улыбка, рукопожатие и др.), национальные и региональные. </a:t>
            </a:r>
          </a:p>
          <a:p>
            <a:pPr algn="ctr"/>
            <a:endParaRPr lang="ru-RU" sz="2000" dirty="0">
              <a:solidFill>
                <a:schemeClr val="tx1">
                  <a:lumMod val="95000"/>
                  <a:lumOff val="5000"/>
                </a:schemeClr>
              </a:solidFill>
            </a:endParaRPr>
          </a:p>
          <a:p>
            <a:pPr algn="ctr"/>
            <a:r>
              <a:rPr lang="ru-RU" sz="2000" dirty="0">
                <a:solidFill>
                  <a:schemeClr val="tx1">
                    <a:lumMod val="95000"/>
                    <a:lumOff val="5000"/>
                  </a:schemeClr>
                </a:solidFill>
              </a:rPr>
              <a:t>!!! В течение часа общения финн совершает в среднем два жеста, француз - восемьдесят; итальянец - сто десять, мексиканец - более ста шестидесяти. </a:t>
            </a:r>
          </a:p>
        </p:txBody>
      </p:sp>
      <p:sp>
        <p:nvSpPr>
          <p:cNvPr id="9" name="Прямоугольник: скругленные углы 8">
            <a:extLst>
              <a:ext uri="{FF2B5EF4-FFF2-40B4-BE49-F238E27FC236}">
                <a16:creationId xmlns:a16="http://schemas.microsoft.com/office/drawing/2014/main" id="{83367F28-8435-4222-B05D-F73A75499BE9}"/>
              </a:ext>
            </a:extLst>
          </p:cNvPr>
          <p:cNvSpPr/>
          <p:nvPr/>
        </p:nvSpPr>
        <p:spPr>
          <a:xfrm>
            <a:off x="517357" y="6196122"/>
            <a:ext cx="7273509" cy="441251"/>
          </a:xfrm>
          <a:prstGeom prst="roundRect">
            <a:avLst/>
          </a:prstGeom>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err="1">
                <a:solidFill>
                  <a:srgbClr val="333333"/>
                </a:solidFill>
                <a:latin typeface="Helvetica Neue"/>
              </a:rPr>
              <a:t>окулесика</a:t>
            </a:r>
            <a:r>
              <a:rPr lang="ru-RU" dirty="0">
                <a:solidFill>
                  <a:srgbClr val="333333"/>
                </a:solidFill>
                <a:latin typeface="Helvetica Neue"/>
              </a:rPr>
              <a:t> - наука о языке глаз и визуальном поведении людей</a:t>
            </a:r>
          </a:p>
        </p:txBody>
      </p:sp>
    </p:spTree>
    <p:extLst>
      <p:ext uri="{BB962C8B-B14F-4D97-AF65-F5344CB8AC3E}">
        <p14:creationId xmlns:p14="http://schemas.microsoft.com/office/powerpoint/2010/main" val="3510530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60762A-1189-41F0-910F-95D1E4C9B0E2}"/>
              </a:ext>
            </a:extLst>
          </p:cNvPr>
          <p:cNvSpPr>
            <a:spLocks noGrp="1"/>
          </p:cNvSpPr>
          <p:nvPr>
            <p:ph type="title"/>
          </p:nvPr>
        </p:nvSpPr>
        <p:spPr>
          <a:xfrm>
            <a:off x="443023" y="0"/>
            <a:ext cx="10515600" cy="804456"/>
          </a:xfrm>
        </p:spPr>
        <p:txBody>
          <a:bodyPr>
            <a:normAutofit fontScale="90000"/>
          </a:bodyPr>
          <a:lstStyle/>
          <a:p>
            <a:r>
              <a:rPr lang="ru-RU" b="1" dirty="0">
                <a:solidFill>
                  <a:srgbClr val="C00000"/>
                </a:solidFill>
                <a:latin typeface="Times New Roman" panose="02020603050405020304" pitchFamily="18" charset="0"/>
                <a:cs typeface="Times New Roman" panose="02020603050405020304" pitchFamily="18" charset="0"/>
              </a:rPr>
              <a:t>Основные невербальные средства общения </a:t>
            </a:r>
            <a:endParaRPr lang="ru-RU" dirty="0"/>
          </a:p>
        </p:txBody>
      </p:sp>
      <p:sp>
        <p:nvSpPr>
          <p:cNvPr id="3" name="Объект 2">
            <a:extLst>
              <a:ext uri="{FF2B5EF4-FFF2-40B4-BE49-F238E27FC236}">
                <a16:creationId xmlns:a16="http://schemas.microsoft.com/office/drawing/2014/main" id="{A83621DC-D347-42D3-9818-FB8EBB1021D9}"/>
              </a:ext>
            </a:extLst>
          </p:cNvPr>
          <p:cNvSpPr>
            <a:spLocks noGrp="1"/>
          </p:cNvSpPr>
          <p:nvPr>
            <p:ph sz="half" idx="1"/>
          </p:nvPr>
        </p:nvSpPr>
        <p:spPr>
          <a:xfrm>
            <a:off x="54935" y="677309"/>
            <a:ext cx="8706293" cy="4351338"/>
          </a:xfrm>
        </p:spPr>
        <p:txBody>
          <a:bodyPr>
            <a:noAutofit/>
          </a:bodyPr>
          <a:lstStyle/>
          <a:p>
            <a:pPr marL="0" indent="0">
              <a:buNone/>
            </a:pPr>
            <a:r>
              <a:rPr lang="ru-RU" sz="2000" i="1" dirty="0">
                <a:solidFill>
                  <a:srgbClr val="C00000"/>
                </a:solidFill>
              </a:rPr>
              <a:t>Паралингвистические  </a:t>
            </a:r>
            <a:r>
              <a:rPr lang="ru-RU" sz="2000" i="1" dirty="0"/>
              <a:t>(“вокальная мимика”: </a:t>
            </a:r>
            <a:r>
              <a:rPr lang="ru-RU" sz="2000" dirty="0"/>
              <a:t>качество голоса, его диапазон, тональность: интонация, громкость, тембр, ритм, высота звука). </a:t>
            </a:r>
          </a:p>
          <a:p>
            <a:pPr marL="0" indent="0">
              <a:buNone/>
            </a:pPr>
            <a:endParaRPr lang="ru-RU" sz="2000" i="1" dirty="0"/>
          </a:p>
          <a:p>
            <a:pPr marL="0" indent="0">
              <a:buNone/>
            </a:pPr>
            <a:r>
              <a:rPr lang="ru-RU" sz="2000" i="1" dirty="0">
                <a:solidFill>
                  <a:srgbClr val="C00000"/>
                </a:solidFill>
              </a:rPr>
              <a:t>Экстралингвистические</a:t>
            </a:r>
            <a:r>
              <a:rPr lang="ru-RU" sz="2000" i="1" dirty="0"/>
              <a:t> </a:t>
            </a:r>
            <a:r>
              <a:rPr lang="ru-RU" sz="2000" dirty="0"/>
              <a:t>(речевые паузы, смех, плач, вздохи, кашель, хлопанье). </a:t>
            </a:r>
          </a:p>
          <a:p>
            <a:pPr marL="0" indent="0">
              <a:buNone/>
            </a:pPr>
            <a:endParaRPr lang="ru-RU" sz="2000" i="1" dirty="0"/>
          </a:p>
          <a:p>
            <a:pPr marL="0" indent="0">
              <a:buNone/>
            </a:pPr>
            <a:r>
              <a:rPr lang="ru-RU" sz="2000" i="1" dirty="0">
                <a:solidFill>
                  <a:srgbClr val="C00000"/>
                </a:solidFill>
              </a:rPr>
              <a:t>Тактильные средства общения</a:t>
            </a:r>
            <a:r>
              <a:rPr lang="ru-RU" sz="2000" i="1" dirty="0"/>
              <a:t> </a:t>
            </a:r>
            <a:r>
              <a:rPr lang="ru-RU" sz="2000" dirty="0"/>
              <a:t>(прикосновения, пожатие руки, объятия, поцелуи и др.). </a:t>
            </a:r>
          </a:p>
          <a:p>
            <a:pPr marL="0" indent="0">
              <a:buNone/>
            </a:pPr>
            <a:endParaRPr lang="ru-RU" sz="2000" i="1" dirty="0"/>
          </a:p>
          <a:p>
            <a:pPr marL="0" indent="0">
              <a:buNone/>
            </a:pPr>
            <a:r>
              <a:rPr lang="ru-RU" sz="2000" i="1" dirty="0" err="1">
                <a:solidFill>
                  <a:srgbClr val="C00000"/>
                </a:solidFill>
              </a:rPr>
              <a:t>Ольфакторные</a:t>
            </a:r>
            <a:r>
              <a:rPr lang="ru-RU" sz="2000" i="1" dirty="0">
                <a:solidFill>
                  <a:srgbClr val="C00000"/>
                </a:solidFill>
              </a:rPr>
              <a:t> средства</a:t>
            </a:r>
            <a:r>
              <a:rPr lang="ru-RU" sz="2000" i="1" dirty="0"/>
              <a:t> (</a:t>
            </a:r>
            <a:r>
              <a:rPr lang="ru-RU" sz="2000" dirty="0"/>
              <a:t>приятные и неприятные запахи окружающей среды; естественный и искусственный запахи человека).</a:t>
            </a:r>
          </a:p>
        </p:txBody>
      </p:sp>
      <p:sp>
        <p:nvSpPr>
          <p:cNvPr id="9" name="Прямоугольник: скругленные углы 8">
            <a:extLst>
              <a:ext uri="{FF2B5EF4-FFF2-40B4-BE49-F238E27FC236}">
                <a16:creationId xmlns:a16="http://schemas.microsoft.com/office/drawing/2014/main" id="{A522766B-C2DD-4E00-AA49-4B0101554B0E}"/>
              </a:ext>
            </a:extLst>
          </p:cNvPr>
          <p:cNvSpPr/>
          <p:nvPr/>
        </p:nvSpPr>
        <p:spPr>
          <a:xfrm>
            <a:off x="9167147" y="3090002"/>
            <a:ext cx="3024853" cy="2046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333333"/>
                </a:solidFill>
                <a:latin typeface="Helvetica Neue"/>
              </a:rPr>
              <a:t>Аускультация</a:t>
            </a:r>
            <a:r>
              <a:rPr lang="ru-RU" dirty="0">
                <a:solidFill>
                  <a:srgbClr val="333333"/>
                </a:solidFill>
                <a:latin typeface="Helvetica Neue"/>
              </a:rPr>
              <a:t> - наука о слуховом восприятии звуков и об аудиальном поведении людей</a:t>
            </a:r>
          </a:p>
          <a:p>
            <a:pPr algn="ctr"/>
            <a:endParaRPr lang="ru-RU" dirty="0"/>
          </a:p>
        </p:txBody>
      </p:sp>
      <p:sp>
        <p:nvSpPr>
          <p:cNvPr id="10" name="Прямоугольник: скругленные углы 9">
            <a:extLst>
              <a:ext uri="{FF2B5EF4-FFF2-40B4-BE49-F238E27FC236}">
                <a16:creationId xmlns:a16="http://schemas.microsoft.com/office/drawing/2014/main" id="{44FAA341-BC40-4378-86F0-85E86C1B52D0}"/>
              </a:ext>
            </a:extLst>
          </p:cNvPr>
          <p:cNvSpPr/>
          <p:nvPr/>
        </p:nvSpPr>
        <p:spPr>
          <a:xfrm>
            <a:off x="7040635" y="5270920"/>
            <a:ext cx="4253023" cy="13408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333333"/>
                </a:solidFill>
                <a:latin typeface="Helvetica Neue"/>
              </a:rPr>
              <a:t>Гастика</a:t>
            </a:r>
            <a:r>
              <a:rPr lang="ru-RU" b="1" i="1" dirty="0">
                <a:solidFill>
                  <a:srgbClr val="333333"/>
                </a:solidFill>
                <a:latin typeface="Helvetica Neue"/>
              </a:rPr>
              <a:t> </a:t>
            </a:r>
            <a:r>
              <a:rPr lang="ru-RU" dirty="0">
                <a:solidFill>
                  <a:srgbClr val="333333"/>
                </a:solidFill>
                <a:latin typeface="Helvetica Neue"/>
              </a:rPr>
              <a:t>- наука о знаковых функциях пищи и напитков</a:t>
            </a:r>
            <a:endParaRPr lang="ru-RU" dirty="0"/>
          </a:p>
        </p:txBody>
      </p:sp>
      <p:sp>
        <p:nvSpPr>
          <p:cNvPr id="11" name="Прямоугольник: скругленные углы 10">
            <a:extLst>
              <a:ext uri="{FF2B5EF4-FFF2-40B4-BE49-F238E27FC236}">
                <a16:creationId xmlns:a16="http://schemas.microsoft.com/office/drawing/2014/main" id="{349567FA-9B76-4339-81D6-B015C10AB913}"/>
              </a:ext>
            </a:extLst>
          </p:cNvPr>
          <p:cNvSpPr/>
          <p:nvPr/>
        </p:nvSpPr>
        <p:spPr>
          <a:xfrm>
            <a:off x="3489159" y="5152156"/>
            <a:ext cx="3076338" cy="1035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333333"/>
                </a:solidFill>
                <a:latin typeface="Helvetica Neue"/>
              </a:rPr>
              <a:t>Одорика</a:t>
            </a:r>
            <a:r>
              <a:rPr lang="ru-RU" dirty="0">
                <a:solidFill>
                  <a:srgbClr val="333333"/>
                </a:solidFill>
                <a:latin typeface="Helvetica Neue"/>
              </a:rPr>
              <a:t> - наука о запахах тела и используемой человеком косметики</a:t>
            </a:r>
            <a:endParaRPr lang="ru-RU" dirty="0"/>
          </a:p>
        </p:txBody>
      </p:sp>
      <p:sp>
        <p:nvSpPr>
          <p:cNvPr id="12" name="Прямоугольник: скругленные углы 11">
            <a:extLst>
              <a:ext uri="{FF2B5EF4-FFF2-40B4-BE49-F238E27FC236}">
                <a16:creationId xmlns:a16="http://schemas.microsoft.com/office/drawing/2014/main" id="{4A905309-E67B-4F60-9B46-15E9E70C538B}"/>
              </a:ext>
            </a:extLst>
          </p:cNvPr>
          <p:cNvSpPr/>
          <p:nvPr/>
        </p:nvSpPr>
        <p:spPr>
          <a:xfrm>
            <a:off x="204537" y="5136769"/>
            <a:ext cx="2926752" cy="13822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333333"/>
                </a:solidFill>
                <a:latin typeface="Helvetica Neue"/>
              </a:rPr>
              <a:t>Системология</a:t>
            </a:r>
            <a:r>
              <a:rPr lang="ru-RU" b="1" i="1" dirty="0">
                <a:solidFill>
                  <a:srgbClr val="333333"/>
                </a:solidFill>
                <a:latin typeface="Helvetica Neue"/>
              </a:rPr>
              <a:t> - </a:t>
            </a:r>
            <a:r>
              <a:rPr lang="ru-RU" dirty="0">
                <a:solidFill>
                  <a:srgbClr val="333333"/>
                </a:solidFill>
                <a:latin typeface="Helvetica Neue"/>
              </a:rPr>
              <a:t>наука о предметах, которыми люди окружают свой мир</a:t>
            </a:r>
            <a:endParaRPr lang="ru-RU" dirty="0"/>
          </a:p>
        </p:txBody>
      </p:sp>
      <p:sp>
        <p:nvSpPr>
          <p:cNvPr id="13" name="Прямоугольник: скругленные углы 12">
            <a:extLst>
              <a:ext uri="{FF2B5EF4-FFF2-40B4-BE49-F238E27FC236}">
                <a16:creationId xmlns:a16="http://schemas.microsoft.com/office/drawing/2014/main" id="{ED296DEA-6C76-44E7-925F-FE86ED3F057A}"/>
              </a:ext>
            </a:extLst>
          </p:cNvPr>
          <p:cNvSpPr/>
          <p:nvPr/>
        </p:nvSpPr>
        <p:spPr>
          <a:xfrm>
            <a:off x="1916520" y="3240655"/>
            <a:ext cx="6938722" cy="5049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err="1">
                <a:solidFill>
                  <a:srgbClr val="333333"/>
                </a:solidFill>
                <a:latin typeface="Helvetica Neue"/>
              </a:rPr>
              <a:t>Гаптика</a:t>
            </a:r>
            <a:r>
              <a:rPr lang="ru-RU" b="1" i="1" dirty="0">
                <a:solidFill>
                  <a:srgbClr val="333333"/>
                </a:solidFill>
                <a:latin typeface="Helvetica Neue"/>
              </a:rPr>
              <a:t> - </a:t>
            </a:r>
            <a:r>
              <a:rPr lang="ru-RU" dirty="0">
                <a:solidFill>
                  <a:srgbClr val="333333"/>
                </a:solidFill>
                <a:latin typeface="Helvetica Neue"/>
              </a:rPr>
              <a:t>наука о языке касаний и тактильной коммуникации</a:t>
            </a:r>
            <a:endParaRPr lang="ru-RU" dirty="0"/>
          </a:p>
        </p:txBody>
      </p:sp>
      <p:sp>
        <p:nvSpPr>
          <p:cNvPr id="14" name="Прямоугольник: скругленные углы 13">
            <a:extLst>
              <a:ext uri="{FF2B5EF4-FFF2-40B4-BE49-F238E27FC236}">
                <a16:creationId xmlns:a16="http://schemas.microsoft.com/office/drawing/2014/main" id="{F3ED7E5B-ADA0-48D1-B328-37D06BFC8A77}"/>
              </a:ext>
            </a:extLst>
          </p:cNvPr>
          <p:cNvSpPr/>
          <p:nvPr/>
        </p:nvSpPr>
        <p:spPr>
          <a:xfrm>
            <a:off x="3344422" y="2231409"/>
            <a:ext cx="5041512" cy="3970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err="1">
                <a:solidFill>
                  <a:srgbClr val="333333"/>
                </a:solidFill>
                <a:latin typeface="Helvetica Neue"/>
              </a:rPr>
              <a:t>Актоника</a:t>
            </a:r>
            <a:r>
              <a:rPr lang="ru-RU" dirty="0">
                <a:solidFill>
                  <a:srgbClr val="333333"/>
                </a:solidFill>
                <a:latin typeface="Helvetica Neue"/>
              </a:rPr>
              <a:t> - наука о поступках как знаках</a:t>
            </a:r>
            <a:endParaRPr lang="ru-RU" dirty="0"/>
          </a:p>
        </p:txBody>
      </p:sp>
      <p:sp>
        <p:nvSpPr>
          <p:cNvPr id="15" name="Прямоугольник: скругленные углы 14">
            <a:extLst>
              <a:ext uri="{FF2B5EF4-FFF2-40B4-BE49-F238E27FC236}">
                <a16:creationId xmlns:a16="http://schemas.microsoft.com/office/drawing/2014/main" id="{49F75C3F-D53A-4447-85BB-0EFAA7030F83}"/>
              </a:ext>
            </a:extLst>
          </p:cNvPr>
          <p:cNvSpPr/>
          <p:nvPr/>
        </p:nvSpPr>
        <p:spPr>
          <a:xfrm>
            <a:off x="482608" y="1358507"/>
            <a:ext cx="8049406" cy="4191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rgbClr val="333333"/>
                </a:solidFill>
                <a:latin typeface="Helvetica Neue"/>
              </a:rPr>
              <a:t>Паралингвистика - наука о дополнительных к речи звуковых кодах</a:t>
            </a:r>
            <a:endParaRPr lang="ru-RU" dirty="0"/>
          </a:p>
        </p:txBody>
      </p:sp>
    </p:spTree>
    <p:extLst>
      <p:ext uri="{BB962C8B-B14F-4D97-AF65-F5344CB8AC3E}">
        <p14:creationId xmlns:p14="http://schemas.microsoft.com/office/powerpoint/2010/main" val="4152444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6" name="Rectangle 16">
            <a:extLst>
              <a:ext uri="{FF2B5EF4-FFF2-40B4-BE49-F238E27FC236}">
                <a16:creationId xmlns:a16="http://schemas.microsoft.com/office/drawing/2014/main" id="{D29DF557-EE08-4DE7-9A22-BA82B5B2A6A4}"/>
              </a:ext>
            </a:extLst>
          </p:cNvPr>
          <p:cNvSpPr>
            <a:spLocks noGrp="1" noChangeArrowheads="1"/>
          </p:cNvSpPr>
          <p:nvPr>
            <p:ph type="title"/>
          </p:nvPr>
        </p:nvSpPr>
        <p:spPr>
          <a:xfrm>
            <a:off x="1981200" y="188914"/>
            <a:ext cx="8229600" cy="1139825"/>
          </a:xfrm>
        </p:spPr>
        <p:txBody>
          <a:bodyPr/>
          <a:lstStyle/>
          <a:p>
            <a:pPr eaLnBrk="1" hangingPunct="1">
              <a:defRPr/>
            </a:pPr>
            <a:r>
              <a:rPr lang="ru-RU" b="1" dirty="0">
                <a:solidFill>
                  <a:schemeClr val="accent5">
                    <a:lumMod val="25000"/>
                  </a:schemeClr>
                </a:solidFill>
                <a:effectLst/>
              </a:rPr>
              <a:t>        </a:t>
            </a:r>
            <a:endParaRPr lang="ru-RU" altLang="ru-RU" dirty="0">
              <a:solidFill>
                <a:schemeClr val="accent5">
                  <a:lumMod val="25000"/>
                </a:schemeClr>
              </a:solidFill>
            </a:endParaRPr>
          </a:p>
        </p:txBody>
      </p:sp>
      <p:sp>
        <p:nvSpPr>
          <p:cNvPr id="40977" name="Rectangle 17">
            <a:extLst>
              <a:ext uri="{FF2B5EF4-FFF2-40B4-BE49-F238E27FC236}">
                <a16:creationId xmlns:a16="http://schemas.microsoft.com/office/drawing/2014/main" id="{BE6E7A4E-4902-456F-B427-8805B0BAA9E8}"/>
              </a:ext>
            </a:extLst>
          </p:cNvPr>
          <p:cNvSpPr>
            <a:spLocks noGrp="1" noChangeArrowheads="1"/>
          </p:cNvSpPr>
          <p:nvPr>
            <p:ph type="body" idx="1"/>
          </p:nvPr>
        </p:nvSpPr>
        <p:spPr>
          <a:xfrm>
            <a:off x="418652" y="562984"/>
            <a:ext cx="10515600" cy="5449886"/>
          </a:xfrm>
        </p:spPr>
        <p:txBody>
          <a:bodyPr>
            <a:noAutofit/>
          </a:bodyPr>
          <a:lstStyle/>
          <a:p>
            <a:pPr marL="0" indent="0">
              <a:buNone/>
            </a:pPr>
            <a:r>
              <a:rPr lang="ru-RU" b="1" dirty="0">
                <a:solidFill>
                  <a:schemeClr val="accent4">
                    <a:lumMod val="10000"/>
                  </a:schemeClr>
                </a:solidFill>
              </a:rPr>
              <a:t>Тема </a:t>
            </a:r>
            <a:r>
              <a:rPr lang="ru-RU" b="1" dirty="0">
                <a:effectLst>
                  <a:outerShdw blurRad="38100" dist="38100" dir="2700000" algn="tl">
                    <a:srgbClr val="000000">
                      <a:alpha val="43137"/>
                    </a:srgbClr>
                  </a:outerShdw>
                </a:effectLst>
              </a:rPr>
              <a:t>4. </a:t>
            </a:r>
            <a:r>
              <a:rPr lang="ru-RU" b="1" dirty="0"/>
              <a:t>Общение как социально-психологический феномен</a:t>
            </a:r>
            <a:endParaRPr lang="ru-RU" b="1" dirty="0">
              <a:effectLst>
                <a:outerShdw blurRad="38100" dist="38100" dir="2700000" algn="tl">
                  <a:srgbClr val="000000">
                    <a:alpha val="43137"/>
                  </a:srgbClr>
                </a:outerShdw>
              </a:effectLst>
            </a:endParaRPr>
          </a:p>
          <a:p>
            <a:pPr>
              <a:defRPr/>
            </a:pPr>
            <a:endParaRPr lang="ru-RU" sz="2000" dirty="0"/>
          </a:p>
          <a:p>
            <a:pPr>
              <a:defRPr/>
            </a:pPr>
            <a:endParaRPr lang="ru-RU" sz="2000" dirty="0"/>
          </a:p>
          <a:p>
            <a:pPr marL="0" indent="0">
              <a:buNone/>
              <a:defRPr/>
            </a:pPr>
            <a:r>
              <a:rPr lang="ru-RU" sz="2000" dirty="0"/>
              <a:t>1. </a:t>
            </a:r>
            <a:r>
              <a:rPr lang="ru-RU" sz="2400" dirty="0"/>
              <a:t>Сущность межличностных отношений и общения. </a:t>
            </a:r>
          </a:p>
          <a:p>
            <a:pPr marL="0" indent="0">
              <a:buNone/>
              <a:defRPr/>
            </a:pPr>
            <a:r>
              <a:rPr lang="ru-RU" sz="2400" dirty="0"/>
              <a:t>2. Возникновение и формирование межличностных отношений. </a:t>
            </a:r>
          </a:p>
          <a:p>
            <a:pPr marL="0" indent="0">
              <a:buNone/>
              <a:defRPr/>
            </a:pPr>
            <a:r>
              <a:rPr lang="ru-RU" sz="2400" dirty="0"/>
              <a:t>3. Виды взаимоотношений. Уровни взаимоотношений. </a:t>
            </a:r>
          </a:p>
          <a:p>
            <a:pPr marL="0" indent="0">
              <a:buNone/>
              <a:defRPr/>
            </a:pPr>
            <a:r>
              <a:rPr lang="ru-RU" sz="2400" dirty="0"/>
              <a:t> 4. Представление о коммуникации, интеракции, межличностное познание, взаимодействие, социальная перцепция. Средства и виды общения.</a:t>
            </a:r>
            <a:endParaRPr lang="ru-RU" sz="2400" b="1" dirty="0"/>
          </a:p>
          <a:p>
            <a:pPr marL="0" indent="0">
              <a:buNone/>
              <a:defRPr/>
            </a:pPr>
            <a:endParaRPr lang="ru-RU" sz="2400" b="1" dirty="0">
              <a:solidFill>
                <a:schemeClr val="accent6">
                  <a:lumMod val="50000"/>
                </a:schemeClr>
              </a:solidFill>
              <a:effectLst>
                <a:outerShdw blurRad="38100" dist="38100" dir="2700000" algn="tl">
                  <a:srgbClr val="000000">
                    <a:alpha val="43137"/>
                  </a:srgbClr>
                </a:outerShdw>
              </a:effectLst>
            </a:endParaRPr>
          </a:p>
        </p:txBody>
      </p:sp>
      <p:sp>
        <p:nvSpPr>
          <p:cNvPr id="6" name="Овал 5">
            <a:extLst>
              <a:ext uri="{FF2B5EF4-FFF2-40B4-BE49-F238E27FC236}">
                <a16:creationId xmlns:a16="http://schemas.microsoft.com/office/drawing/2014/main" id="{DAAD5086-3F8F-464B-B996-95FA148CD4B2}"/>
              </a:ext>
            </a:extLst>
          </p:cNvPr>
          <p:cNvSpPr/>
          <p:nvPr/>
        </p:nvSpPr>
        <p:spPr>
          <a:xfrm>
            <a:off x="418652" y="1167028"/>
            <a:ext cx="2654733" cy="535782"/>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altLang="ru-RU" sz="2400" b="1" dirty="0">
                <a:solidFill>
                  <a:schemeClr val="accent4">
                    <a:lumMod val="10000"/>
                  </a:schemeClr>
                </a:solidFill>
                <a:latin typeface="Segoe UI" pitchFamily="34" charset="0"/>
                <a:cs typeface="Segoe UI" pitchFamily="34" charset="0"/>
              </a:rPr>
              <a:t>Вопросы:</a:t>
            </a:r>
          </a:p>
        </p:txBody>
      </p:sp>
    </p:spTree>
    <p:extLst>
      <p:ext uri="{BB962C8B-B14F-4D97-AF65-F5344CB8AC3E}">
        <p14:creationId xmlns:p14="http://schemas.microsoft.com/office/powerpoint/2010/main" val="40632106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68BDBD-C916-469A-B8BE-81E437DDF9C5}"/>
              </a:ext>
            </a:extLst>
          </p:cNvPr>
          <p:cNvSpPr>
            <a:spLocks noGrp="1"/>
          </p:cNvSpPr>
          <p:nvPr>
            <p:ph type="title"/>
          </p:nvPr>
        </p:nvSpPr>
        <p:spPr>
          <a:xfrm>
            <a:off x="180752" y="365126"/>
            <a:ext cx="12011248" cy="719396"/>
          </a:xfrm>
        </p:spPr>
        <p:txBody>
          <a:bodyPr>
            <a:normAutofit/>
          </a:bodyPr>
          <a:lstStyle/>
          <a:p>
            <a:r>
              <a:rPr lang="ru-RU" b="1" dirty="0">
                <a:solidFill>
                  <a:srgbClr val="C00000"/>
                </a:solidFill>
                <a:latin typeface="Times New Roman" panose="02020603050405020304" pitchFamily="18" charset="0"/>
                <a:cs typeface="Times New Roman" panose="02020603050405020304" pitchFamily="18" charset="0"/>
              </a:rPr>
              <a:t>Межличностное восприятие в общении </a:t>
            </a: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F0FE128-FCBD-49E9-B78F-6EAC6BED43AB}"/>
              </a:ext>
            </a:extLst>
          </p:cNvPr>
          <p:cNvSpPr>
            <a:spLocks noGrp="1"/>
          </p:cNvSpPr>
          <p:nvPr>
            <p:ph sz="half" idx="1"/>
          </p:nvPr>
        </p:nvSpPr>
        <p:spPr>
          <a:xfrm>
            <a:off x="104553" y="1244009"/>
            <a:ext cx="11197856" cy="4911689"/>
          </a:xfrm>
        </p:spPr>
        <p:txBody>
          <a:bodyPr>
            <a:noAutofit/>
          </a:bodyPr>
          <a:lstStyle/>
          <a:p>
            <a:pPr marL="0" indent="0">
              <a:buNone/>
            </a:pPr>
            <a:r>
              <a:rPr lang="ru-RU" sz="2000" b="1" i="1" dirty="0">
                <a:latin typeface="Times New Roman" panose="02020603050405020304" pitchFamily="18" charset="0"/>
                <a:cs typeface="Times New Roman" panose="02020603050405020304" pitchFamily="18" charset="0"/>
              </a:rPr>
              <a:t>Перцептивная сторона общения </a:t>
            </a:r>
            <a:r>
              <a:rPr lang="ru-RU" sz="2000" dirty="0">
                <a:latin typeface="Times New Roman" panose="02020603050405020304" pitchFamily="18" charset="0"/>
                <a:cs typeface="Times New Roman" panose="02020603050405020304" pitchFamily="18" charset="0"/>
              </a:rPr>
              <a:t>- восприятие внешних признаков собеседника, соотнесение их с его личностными характеристиками, интерпретация и прогнозирование на этой основе его поступков. </a:t>
            </a:r>
          </a:p>
          <a:p>
            <a:pPr marL="0" indent="0">
              <a:buNone/>
            </a:pPr>
            <a:r>
              <a:rPr lang="ru-RU" sz="2000" b="1" dirty="0">
                <a:latin typeface="Times New Roman" panose="02020603050405020304" pitchFamily="18" charset="0"/>
                <a:cs typeface="Times New Roman" panose="02020603050405020304" pitchFamily="18" charset="0"/>
              </a:rPr>
              <a:t>Доступны для восприятия</a:t>
            </a:r>
            <a:r>
              <a:rPr lang="ru-RU" sz="2000" dirty="0">
                <a:latin typeface="Times New Roman" panose="02020603050405020304" pitchFamily="18" charset="0"/>
                <a:cs typeface="Times New Roman" panose="02020603050405020304" pitchFamily="18" charset="0"/>
              </a:rPr>
              <a:t> внешние признаки, наиболее информативные: внешний облик (физические качества и оформление внешности) и поведение (действия и экспрессивные реакции). </a:t>
            </a:r>
          </a:p>
          <a:p>
            <a:pPr marL="0" indent="0">
              <a:buNone/>
            </a:pPr>
            <a:r>
              <a:rPr lang="ru-RU" sz="2000" dirty="0">
                <a:latin typeface="Times New Roman" panose="02020603050405020304" pitchFamily="18" charset="0"/>
                <a:cs typeface="Times New Roman" panose="02020603050405020304" pitchFamily="18" charset="0"/>
              </a:rPr>
              <a:t>Они оцениваются собеседником, воспринимаются через призму опыта, делаются умозаключения (часто бессознательно) о внутренних психологических свойствах партнера по общению, формируется определенное отношение к нему (больше эмоциональное). </a:t>
            </a:r>
          </a:p>
          <a:p>
            <a:pPr marL="0" indent="0">
              <a:buNone/>
            </a:pPr>
            <a:r>
              <a:rPr lang="ru-RU" sz="2000" dirty="0">
                <a:latin typeface="Times New Roman" panose="02020603050405020304" pitchFamily="18" charset="0"/>
                <a:cs typeface="Times New Roman" panose="02020603050405020304" pitchFamily="18" charset="0"/>
              </a:rPr>
              <a:t>Обращается внимание на:</a:t>
            </a:r>
          </a:p>
          <a:p>
            <a:pPr marL="0" indent="0">
              <a:buNone/>
            </a:pPr>
            <a:r>
              <a:rPr lang="ru-RU" sz="2000" dirty="0">
                <a:latin typeface="Times New Roman" panose="02020603050405020304" pitchFamily="18" charset="0"/>
                <a:cs typeface="Times New Roman" panose="02020603050405020304" pitchFamily="18" charset="0"/>
              </a:rPr>
              <a:t>*выражение лица собеседника (мимику); </a:t>
            </a:r>
          </a:p>
          <a:p>
            <a:pPr marL="0" indent="0">
              <a:buNone/>
            </a:pPr>
            <a:r>
              <a:rPr lang="ru-RU" sz="2000" dirty="0">
                <a:latin typeface="Times New Roman" panose="02020603050405020304" pitchFamily="18" charset="0"/>
                <a:cs typeface="Times New Roman" panose="02020603050405020304" pitchFamily="18" charset="0"/>
              </a:rPr>
              <a:t>*способы выражения чувств (экспрессию); </a:t>
            </a:r>
          </a:p>
          <a:p>
            <a:pPr marL="0" indent="0">
              <a:buNone/>
            </a:pPr>
            <a:r>
              <a:rPr lang="ru-RU" sz="2000" dirty="0">
                <a:latin typeface="Times New Roman" panose="02020603050405020304" pitchFamily="18" charset="0"/>
                <a:cs typeface="Times New Roman" panose="02020603050405020304" pitchFamily="18" charset="0"/>
              </a:rPr>
              <a:t>*жесты (пантомимику), позы, положения тела и походку; </a:t>
            </a:r>
          </a:p>
          <a:p>
            <a:pPr marL="0" indent="0">
              <a:buNone/>
            </a:pPr>
            <a:r>
              <a:rPr lang="ru-RU" sz="2000" dirty="0">
                <a:latin typeface="Times New Roman" panose="02020603050405020304" pitchFamily="18" charset="0"/>
                <a:cs typeface="Times New Roman" panose="02020603050405020304" pitchFamily="18" charset="0"/>
              </a:rPr>
              <a:t>*внешний вид (одежду, прическу и др.); </a:t>
            </a:r>
          </a:p>
          <a:p>
            <a:pPr marL="0" indent="0">
              <a:buNone/>
            </a:pPr>
            <a:r>
              <a:rPr lang="ru-RU" sz="2000" dirty="0">
                <a:latin typeface="Times New Roman" panose="02020603050405020304" pitchFamily="18" charset="0"/>
                <a:cs typeface="Times New Roman" panose="02020603050405020304" pitchFamily="18" charset="0"/>
              </a:rPr>
              <a:t>*особенности голоса и речи. </a:t>
            </a:r>
          </a:p>
          <a:p>
            <a:endParaRPr lang="ru-RU" sz="2000" dirty="0"/>
          </a:p>
        </p:txBody>
      </p:sp>
      <p:sp>
        <p:nvSpPr>
          <p:cNvPr id="5" name="Прямоугольник: скругленные углы 4">
            <a:extLst>
              <a:ext uri="{FF2B5EF4-FFF2-40B4-BE49-F238E27FC236}">
                <a16:creationId xmlns:a16="http://schemas.microsoft.com/office/drawing/2014/main" id="{D5AD6400-FF4E-4572-96BD-98F799EA51FA}"/>
              </a:ext>
            </a:extLst>
          </p:cNvPr>
          <p:cNvSpPr/>
          <p:nvPr/>
        </p:nvSpPr>
        <p:spPr>
          <a:xfrm>
            <a:off x="6751676" y="3994484"/>
            <a:ext cx="4976036" cy="2072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latin typeface="Times New Roman" panose="02020603050405020304" pitchFamily="18" charset="0"/>
                <a:cs typeface="Times New Roman" panose="02020603050405020304" pitchFamily="18" charset="0"/>
              </a:rPr>
              <a:t>Очередность восприятия свойств собеседника и оценка одного человека другим, во многом зависит от индивидуальных, половых, возрастных и профессиональных различий. </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630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D5E0665-6F13-41BA-9DA9-9540EA059135}"/>
              </a:ext>
            </a:extLst>
          </p:cNvPr>
          <p:cNvSpPr>
            <a:spLocks noGrp="1"/>
          </p:cNvSpPr>
          <p:nvPr>
            <p:ph type="title"/>
          </p:nvPr>
        </p:nvSpPr>
        <p:spPr>
          <a:xfrm>
            <a:off x="400493" y="365126"/>
            <a:ext cx="11688726" cy="910782"/>
          </a:xfrm>
        </p:spPr>
        <p:txBody>
          <a:bodyPr>
            <a:normAutofit/>
          </a:bodyPr>
          <a:lstStyle/>
          <a:p>
            <a:r>
              <a:rPr lang="ru-RU" sz="4000" b="1" dirty="0"/>
              <a:t>Закономерности формирования первого впечатления</a:t>
            </a:r>
            <a:endParaRPr lang="ru-RU" sz="4000" dirty="0"/>
          </a:p>
        </p:txBody>
      </p:sp>
      <p:sp>
        <p:nvSpPr>
          <p:cNvPr id="3" name="Объект 2">
            <a:extLst>
              <a:ext uri="{FF2B5EF4-FFF2-40B4-BE49-F238E27FC236}">
                <a16:creationId xmlns:a16="http://schemas.microsoft.com/office/drawing/2014/main" id="{5D2B067B-137D-4A62-8D9D-DE0777422194}"/>
              </a:ext>
            </a:extLst>
          </p:cNvPr>
          <p:cNvSpPr>
            <a:spLocks noGrp="1"/>
          </p:cNvSpPr>
          <p:nvPr>
            <p:ph sz="half" idx="1"/>
          </p:nvPr>
        </p:nvSpPr>
        <p:spPr>
          <a:xfrm>
            <a:off x="438872" y="1095434"/>
            <a:ext cx="11580675" cy="4351338"/>
          </a:xfrm>
        </p:spPr>
        <p:txBody>
          <a:bodyPr>
            <a:noAutofit/>
          </a:bodyPr>
          <a:lstStyle/>
          <a:p>
            <a:pPr marL="0" indent="0">
              <a:buNone/>
            </a:pPr>
            <a:r>
              <a:rPr lang="ru-RU" sz="2000" dirty="0"/>
              <a:t>Первое впечатление формируется под воздействием </a:t>
            </a:r>
            <a:r>
              <a:rPr lang="ru-RU" sz="2000" b="1" dirty="0"/>
              <a:t>факторов:  </a:t>
            </a:r>
          </a:p>
          <a:p>
            <a:pPr marL="0" indent="0">
              <a:buNone/>
            </a:pPr>
            <a:r>
              <a:rPr lang="ru-RU" sz="2000" dirty="0">
                <a:latin typeface="Times New Roman" panose="02020603050405020304" pitchFamily="18" charset="0"/>
                <a:cs typeface="Times New Roman" panose="02020603050405020304" pitchFamily="18" charset="0"/>
              </a:rPr>
              <a:t>1. </a:t>
            </a:r>
            <a:r>
              <a:rPr lang="ru-RU" sz="2000" b="1" i="1" dirty="0">
                <a:latin typeface="Times New Roman" panose="02020603050405020304" pitchFamily="18" charset="0"/>
                <a:cs typeface="Times New Roman" panose="02020603050405020304" pitchFamily="18" charset="0"/>
              </a:rPr>
              <a:t>превосходства </a:t>
            </a:r>
            <a:r>
              <a:rPr lang="ru-RU" sz="2000" i="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проявляется чаще всего в условиях неравенства партнеров в той или иной сфере - социальной, интеллектуальной, групповой др. П</a:t>
            </a:r>
            <a:r>
              <a:rPr lang="ru-RU" sz="2000" i="1" dirty="0">
                <a:latin typeface="Times New Roman" panose="02020603050405020304" pitchFamily="18" charset="0"/>
                <a:cs typeface="Times New Roman" panose="02020603050405020304" pitchFamily="18" charset="0"/>
              </a:rPr>
              <a:t>артнеры по общению склонны систематически </a:t>
            </a:r>
            <a:r>
              <a:rPr lang="ru-RU" sz="2000" b="1" i="1" dirty="0">
                <a:latin typeface="Times New Roman" panose="02020603050405020304" pitchFamily="18" charset="0"/>
                <a:cs typeface="Times New Roman" panose="02020603050405020304" pitchFamily="18" charset="0"/>
              </a:rPr>
              <a:t>переоценивать </a:t>
            </a:r>
            <a:r>
              <a:rPr lang="ru-RU" sz="2000" i="1" dirty="0">
                <a:latin typeface="Times New Roman" panose="02020603050405020304" pitchFamily="18" charset="0"/>
                <a:cs typeface="Times New Roman" panose="02020603050405020304" pitchFamily="18" charset="0"/>
              </a:rPr>
              <a:t>различные качества людей, которые превосходят их по какому-то существенному для них параметру, и наоборот недооценивают тех, которых они, по их мнению, в чем-то превосходят</a:t>
            </a:r>
            <a:r>
              <a:rPr lang="ru-RU" sz="2000" dirty="0">
                <a:latin typeface="Times New Roman" panose="02020603050405020304" pitchFamily="18" charset="0"/>
                <a:cs typeface="Times New Roman" panose="02020603050405020304" pitchFamily="18" charset="0"/>
              </a:rPr>
              <a:t>. </a:t>
            </a:r>
          </a:p>
          <a:p>
            <a:pPr marL="0" indent="0">
              <a:buNone/>
            </a:pPr>
            <a:r>
              <a:rPr lang="ru-RU" sz="2000" b="1" i="1" dirty="0">
                <a:latin typeface="Times New Roman" panose="02020603050405020304" pitchFamily="18" charset="0"/>
                <a:cs typeface="Times New Roman" panose="02020603050405020304" pitchFamily="18" charset="0"/>
              </a:rPr>
              <a:t>2. привлекательности </a:t>
            </a:r>
            <a:r>
              <a:rPr lang="ru-RU" sz="2000" dirty="0">
                <a:latin typeface="Times New Roman" panose="02020603050405020304" pitchFamily="18" charset="0"/>
                <a:cs typeface="Times New Roman" panose="02020603050405020304" pitchFamily="18" charset="0"/>
              </a:rPr>
              <a:t>(ч</a:t>
            </a:r>
            <a:r>
              <a:rPr lang="ru-RU" sz="2000" i="1" dirty="0">
                <a:latin typeface="Times New Roman" panose="02020603050405020304" pitchFamily="18" charset="0"/>
                <a:cs typeface="Times New Roman" panose="02020603050405020304" pitchFamily="18" charset="0"/>
              </a:rPr>
              <a:t>ем привлекательнее внешне для нас человек, тем он лучше для нас во всех отношениях и наоборот, непривлекательность влияет на недооценку нами его  других  качеств). </a:t>
            </a:r>
            <a:endParaRPr lang="ru-RU" sz="2000" dirty="0">
              <a:latin typeface="Times New Roman" panose="02020603050405020304" pitchFamily="18" charset="0"/>
              <a:cs typeface="Times New Roman" panose="02020603050405020304" pitchFamily="18" charset="0"/>
            </a:endParaRPr>
          </a:p>
          <a:p>
            <a:pPr marL="0" indent="0">
              <a:buNone/>
            </a:pPr>
            <a:r>
              <a:rPr lang="ru-RU" sz="2000" b="1" i="1" dirty="0">
                <a:latin typeface="Times New Roman" panose="02020603050405020304" pitchFamily="18" charset="0"/>
                <a:cs typeface="Times New Roman" panose="02020603050405020304" pitchFamily="18" charset="0"/>
              </a:rPr>
              <a:t>3. отношения к наблюдателю </a:t>
            </a:r>
            <a:r>
              <a:rPr lang="ru-RU" sz="2000" i="1" dirty="0">
                <a:latin typeface="Times New Roman" panose="02020603050405020304" pitchFamily="18" charset="0"/>
                <a:cs typeface="Times New Roman" panose="02020603050405020304" pitchFamily="18" charset="0"/>
              </a:rPr>
              <a:t>(положительное отношение к нам партнера по общению способствует наделению его положительными качествами и игнорированию отрицательных и, </a:t>
            </a:r>
            <a:r>
              <a:rPr lang="ru-RU" sz="2000" dirty="0">
                <a:latin typeface="Times New Roman" panose="02020603050405020304" pitchFamily="18" charset="0"/>
                <a:cs typeface="Times New Roman" panose="02020603050405020304" pitchFamily="18" charset="0"/>
              </a:rPr>
              <a:t> наоборот, </a:t>
            </a:r>
            <a:r>
              <a:rPr lang="ru-RU" sz="2000" i="1" dirty="0">
                <a:latin typeface="Times New Roman" panose="02020603050405020304" pitchFamily="18" charset="0"/>
                <a:cs typeface="Times New Roman" panose="02020603050405020304" pitchFamily="18" charset="0"/>
              </a:rPr>
              <a:t>недоброжелательное отношение партнера вызывает желание не замечать положительных качеств и выделять отрицательные). </a:t>
            </a:r>
            <a:endParaRPr lang="ru-RU" sz="2000" dirty="0">
              <a:latin typeface="Times New Roman" panose="02020603050405020304" pitchFamily="18" charset="0"/>
              <a:cs typeface="Times New Roman" panose="02020603050405020304" pitchFamily="18" charset="0"/>
            </a:endParaRPr>
          </a:p>
          <a:p>
            <a:pPr marL="0" indent="0">
              <a:buNone/>
            </a:pPr>
            <a:r>
              <a:rPr lang="ru-RU" sz="2000" dirty="0">
                <a:latin typeface="Times New Roman" panose="02020603050405020304" pitchFamily="18" charset="0"/>
                <a:cs typeface="Times New Roman" panose="02020603050405020304" pitchFamily="18" charset="0"/>
              </a:rPr>
              <a:t>При формировании первого впечатления общее позитивное впечатление о человеке приводит к его переоценке, а негативное - к его недооценке. Восприятие партнера по общению точнее в отношении характеристик, таких как возраст, социальная группа, примерный род занятий и др. и менее точно в отношении остальных «качественных» характеристик, которые уточняются в процессе дальнейшего общения. </a:t>
            </a:r>
          </a:p>
        </p:txBody>
      </p:sp>
    </p:spTree>
    <p:extLst>
      <p:ext uri="{BB962C8B-B14F-4D97-AF65-F5344CB8AC3E}">
        <p14:creationId xmlns:p14="http://schemas.microsoft.com/office/powerpoint/2010/main" val="3991374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FCDDD-3445-4E90-8C28-0D738CD7C04E}"/>
              </a:ext>
            </a:extLst>
          </p:cNvPr>
          <p:cNvSpPr>
            <a:spLocks noGrp="1"/>
          </p:cNvSpPr>
          <p:nvPr>
            <p:ph type="title"/>
          </p:nvPr>
        </p:nvSpPr>
        <p:spPr>
          <a:xfrm>
            <a:off x="242776" y="184372"/>
            <a:ext cx="10515600" cy="623703"/>
          </a:xfrm>
        </p:spPr>
        <p:txBody>
          <a:bodyPr>
            <a:normAutofit fontScale="90000"/>
          </a:bodyPr>
          <a:lstStyle/>
          <a:p>
            <a:r>
              <a:rPr lang="ru-RU" b="1" dirty="0">
                <a:solidFill>
                  <a:srgbClr val="C00000"/>
                </a:solidFill>
              </a:rPr>
              <a:t>Механизмы </a:t>
            </a:r>
            <a:r>
              <a:rPr lang="ru-RU" b="1" dirty="0" err="1">
                <a:solidFill>
                  <a:srgbClr val="C00000"/>
                </a:solidFill>
              </a:rPr>
              <a:t>взаимовосприятия</a:t>
            </a:r>
            <a:endParaRPr lang="ru-RU" dirty="0">
              <a:solidFill>
                <a:srgbClr val="C00000"/>
              </a:solidFill>
            </a:endParaRPr>
          </a:p>
        </p:txBody>
      </p:sp>
      <p:sp>
        <p:nvSpPr>
          <p:cNvPr id="3" name="Объект 2">
            <a:extLst>
              <a:ext uri="{FF2B5EF4-FFF2-40B4-BE49-F238E27FC236}">
                <a16:creationId xmlns:a16="http://schemas.microsoft.com/office/drawing/2014/main" id="{C6383B2E-E769-4963-AD98-1A13E7378E2C}"/>
              </a:ext>
            </a:extLst>
          </p:cNvPr>
          <p:cNvSpPr>
            <a:spLocks noGrp="1"/>
          </p:cNvSpPr>
          <p:nvPr>
            <p:ph sz="half" idx="1"/>
          </p:nvPr>
        </p:nvSpPr>
        <p:spPr>
          <a:xfrm>
            <a:off x="242775" y="808074"/>
            <a:ext cx="11857075" cy="6772939"/>
          </a:xfrm>
        </p:spPr>
        <p:txBody>
          <a:bodyPr>
            <a:noAutofit/>
          </a:bodyPr>
          <a:lstStyle/>
          <a:p>
            <a:pPr marL="0" indent="0">
              <a:buNone/>
            </a:pPr>
            <a:r>
              <a:rPr lang="ru-RU" sz="2000" b="1" i="1" dirty="0" err="1">
                <a:latin typeface="Times New Roman" panose="02020603050405020304" pitchFamily="18" charset="0"/>
                <a:cs typeface="Times New Roman" panose="02020603050405020304" pitchFamily="18" charset="0"/>
              </a:rPr>
              <a:t>Стереотипизация</a:t>
            </a:r>
            <a:r>
              <a:rPr lang="ru-RU" sz="2000" dirty="0">
                <a:latin typeface="Times New Roman" panose="02020603050405020304" pitchFamily="18" charset="0"/>
                <a:cs typeface="Times New Roman" panose="02020603050405020304" pitchFamily="18" charset="0"/>
              </a:rPr>
              <a:t> (использование социальных стереотипов при </a:t>
            </a:r>
            <a:r>
              <a:rPr lang="ru-RU" sz="2000" i="1" dirty="0">
                <a:latin typeface="Times New Roman" panose="02020603050405020304" pitchFamily="18" charset="0"/>
                <a:cs typeface="Times New Roman" panose="02020603050405020304" pitchFamily="18" charset="0"/>
              </a:rPr>
              <a:t>быстром </a:t>
            </a:r>
            <a:r>
              <a:rPr lang="ru-RU" sz="2000" dirty="0">
                <a:latin typeface="Times New Roman" panose="02020603050405020304" pitchFamily="18" charset="0"/>
                <a:cs typeface="Times New Roman" panose="02020603050405020304" pitchFamily="18" charset="0"/>
              </a:rPr>
              <a:t>формировании первого впечатления),  устойчивых образов или представлений о каких-либо явлениях или людях ("грубый начальник", "ленивый подчиненный" и др.). В соответствии с собственным представлением выстраивается стратегию дальнейшего поведения. Для человека, усвоившего стереотипы своей группы, они выполняют функцию упрощения и сокращения процесса восприятия собеседника. </a:t>
            </a:r>
          </a:p>
          <a:p>
            <a:pPr marL="0" indent="0">
              <a:buNone/>
            </a:pPr>
            <a:r>
              <a:rPr lang="ru-RU" sz="2000" dirty="0">
                <a:latin typeface="Times New Roman" panose="02020603050405020304" pitchFamily="18" charset="0"/>
                <a:cs typeface="Times New Roman" panose="02020603050405020304" pitchFamily="18" charset="0"/>
              </a:rPr>
              <a:t>Надежность восприятия невозможна без учета эффектов механизма </a:t>
            </a:r>
            <a:r>
              <a:rPr lang="ru-RU" sz="2000" dirty="0" err="1">
                <a:latin typeface="Times New Roman" panose="02020603050405020304" pitchFamily="18" charset="0"/>
                <a:cs typeface="Times New Roman" panose="02020603050405020304" pitchFamily="18" charset="0"/>
              </a:rPr>
              <a:t>стереотипизации</a:t>
            </a:r>
            <a:r>
              <a:rPr lang="ru-RU" sz="2000" dirty="0">
                <a:latin typeface="Times New Roman" panose="02020603050405020304" pitchFamily="18" charset="0"/>
                <a:cs typeface="Times New Roman" panose="02020603050405020304" pitchFamily="18" charset="0"/>
              </a:rPr>
              <a:t>: </a:t>
            </a:r>
          </a:p>
          <a:p>
            <a:pPr marL="0" indent="0">
              <a:buNone/>
            </a:pPr>
            <a:r>
              <a:rPr lang="ru-RU" sz="2000" i="1" dirty="0">
                <a:latin typeface="Times New Roman" panose="02020603050405020304" pitchFamily="18" charset="0"/>
                <a:cs typeface="Times New Roman" panose="02020603050405020304" pitchFamily="18" charset="0"/>
              </a:rPr>
              <a:t>*</a:t>
            </a:r>
            <a:r>
              <a:rPr lang="ru-RU" sz="2000" i="1" dirty="0" err="1">
                <a:latin typeface="Times New Roman" panose="02020603050405020304" pitchFamily="18" charset="0"/>
                <a:cs typeface="Times New Roman" panose="02020603050405020304" pitchFamily="18" charset="0"/>
              </a:rPr>
              <a:t>халоэффект</a:t>
            </a:r>
            <a:r>
              <a:rPr lang="ru-RU" sz="2000" i="1"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грубое обобщение, оценка в черно-белых тонах); </a:t>
            </a:r>
          </a:p>
          <a:p>
            <a:pPr marL="0" indent="0">
              <a:buNone/>
            </a:pPr>
            <a:r>
              <a:rPr lang="ru-RU" sz="2000" i="1" dirty="0">
                <a:latin typeface="Times New Roman" panose="02020603050405020304" pitchFamily="18" charset="0"/>
                <a:cs typeface="Times New Roman" panose="02020603050405020304" pitchFamily="18" charset="0"/>
              </a:rPr>
              <a:t>*эффект снисхождения (излишне</a:t>
            </a:r>
            <a:r>
              <a:rPr lang="ru-RU" sz="2000" dirty="0">
                <a:latin typeface="Times New Roman" panose="02020603050405020304" pitchFamily="18" charset="0"/>
                <a:cs typeface="Times New Roman" panose="02020603050405020304" pitchFamily="18" charset="0"/>
              </a:rPr>
              <a:t> положительная оценка наблюдаемых событий, поступков); </a:t>
            </a:r>
          </a:p>
          <a:p>
            <a:pPr marL="0" indent="0">
              <a:buNone/>
            </a:pPr>
            <a:r>
              <a:rPr lang="ru-RU" sz="2000" i="1" dirty="0">
                <a:latin typeface="Times New Roman" panose="02020603050405020304" pitchFamily="18" charset="0"/>
                <a:cs typeface="Times New Roman" panose="02020603050405020304" pitchFamily="18" charset="0"/>
              </a:rPr>
              <a:t>* эффект центральной тенденции (</a:t>
            </a:r>
            <a:r>
              <a:rPr lang="ru-RU" sz="2000" dirty="0">
                <a:latin typeface="Times New Roman" panose="02020603050405020304" pitchFamily="18" charset="0"/>
                <a:cs typeface="Times New Roman" panose="02020603050405020304" pitchFamily="18" charset="0"/>
              </a:rPr>
              <a:t>стремление усреднять оценки наблюдаемых процессов и явлений); </a:t>
            </a:r>
          </a:p>
          <a:p>
            <a:pPr marL="0" indent="0">
              <a:buNone/>
            </a:pPr>
            <a:r>
              <a:rPr lang="ru-RU" sz="2000" i="1" dirty="0">
                <a:latin typeface="Times New Roman" panose="02020603050405020304" pitchFamily="18" charset="0"/>
                <a:cs typeface="Times New Roman" panose="02020603050405020304" pitchFamily="18" charset="0"/>
              </a:rPr>
              <a:t>* эффект ореола (</a:t>
            </a:r>
            <a:r>
              <a:rPr lang="ru-RU" sz="2000" dirty="0">
                <a:latin typeface="Times New Roman" panose="02020603050405020304" pitchFamily="18" charset="0"/>
                <a:cs typeface="Times New Roman" panose="02020603050405020304" pitchFamily="18" charset="0"/>
              </a:rPr>
              <a:t>тенденция связывать характеристику одной из черт характера с другими свойствами человека: высокий научный интеллект, внешняя привлекательность  у большинства людей  ассоциируется с благородством или хорошо развитым чувством долга; </a:t>
            </a:r>
          </a:p>
          <a:p>
            <a:pPr marL="0" indent="0">
              <a:buNone/>
            </a:pPr>
            <a:r>
              <a:rPr lang="ru-RU" sz="2000" i="1" dirty="0">
                <a:latin typeface="Times New Roman" panose="02020603050405020304" pitchFamily="18" charset="0"/>
                <a:cs typeface="Times New Roman" panose="02020603050405020304" pitchFamily="18" charset="0"/>
              </a:rPr>
              <a:t>* эффект контраста (</a:t>
            </a:r>
            <a:r>
              <a:rPr lang="ru-RU" sz="2000" dirty="0">
                <a:latin typeface="Times New Roman" panose="02020603050405020304" pitchFamily="18" charset="0"/>
                <a:cs typeface="Times New Roman" panose="02020603050405020304" pitchFamily="18" charset="0"/>
              </a:rPr>
              <a:t>склонность подчеркивать противоположные своим положительным чертам черты у окружающих); </a:t>
            </a:r>
          </a:p>
          <a:p>
            <a:pPr marL="0" indent="0">
              <a:buNone/>
            </a:pPr>
            <a:r>
              <a:rPr lang="ru-RU" sz="2000" i="1" dirty="0">
                <a:latin typeface="Times New Roman" panose="02020603050405020304" pitchFamily="18" charset="0"/>
                <a:cs typeface="Times New Roman" panose="02020603050405020304" pitchFamily="18" charset="0"/>
              </a:rPr>
              <a:t>* эффект проекции (</a:t>
            </a:r>
            <a:r>
              <a:rPr lang="ru-RU" sz="2000" dirty="0">
                <a:latin typeface="Times New Roman" panose="02020603050405020304" pitchFamily="18" charset="0"/>
                <a:cs typeface="Times New Roman" panose="02020603050405020304" pitchFamily="18" charset="0"/>
              </a:rPr>
              <a:t>склонность приписывать негативные свойства своего характера и мотивы своего поведения другим). </a:t>
            </a:r>
          </a:p>
        </p:txBody>
      </p:sp>
      <p:sp>
        <p:nvSpPr>
          <p:cNvPr id="5" name="Прямоугольник: скругленные углы 4">
            <a:extLst>
              <a:ext uri="{FF2B5EF4-FFF2-40B4-BE49-F238E27FC236}">
                <a16:creationId xmlns:a16="http://schemas.microsoft.com/office/drawing/2014/main" id="{5E84E2B0-B55F-43CD-AC8C-DA97D1754680}"/>
              </a:ext>
            </a:extLst>
          </p:cNvPr>
          <p:cNvSpPr/>
          <p:nvPr/>
        </p:nvSpPr>
        <p:spPr>
          <a:xfrm>
            <a:off x="6171312" y="5870870"/>
            <a:ext cx="5431464" cy="8027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a:solidFill>
                  <a:schemeClr val="tx1">
                    <a:lumMod val="95000"/>
                    <a:lumOff val="5000"/>
                  </a:schemeClr>
                </a:solidFill>
              </a:rPr>
              <a:t>человек, который часто говорит неправду, чаще всего не верит и другим </a:t>
            </a:r>
          </a:p>
          <a:p>
            <a:pPr algn="ctr"/>
            <a:endParaRPr lang="ru-RU" dirty="0"/>
          </a:p>
        </p:txBody>
      </p:sp>
    </p:spTree>
    <p:extLst>
      <p:ext uri="{BB962C8B-B14F-4D97-AF65-F5344CB8AC3E}">
        <p14:creationId xmlns:p14="http://schemas.microsoft.com/office/powerpoint/2010/main" val="24826813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BFCDDD-3445-4E90-8C28-0D738CD7C04E}"/>
              </a:ext>
            </a:extLst>
          </p:cNvPr>
          <p:cNvSpPr>
            <a:spLocks noGrp="1"/>
          </p:cNvSpPr>
          <p:nvPr>
            <p:ph type="title"/>
          </p:nvPr>
        </p:nvSpPr>
        <p:spPr>
          <a:xfrm>
            <a:off x="242776" y="184372"/>
            <a:ext cx="10515600" cy="623703"/>
          </a:xfrm>
        </p:spPr>
        <p:txBody>
          <a:bodyPr>
            <a:normAutofit fontScale="90000"/>
          </a:bodyPr>
          <a:lstStyle/>
          <a:p>
            <a:r>
              <a:rPr lang="ru-RU" b="1" dirty="0"/>
              <a:t>Механизмы </a:t>
            </a:r>
            <a:r>
              <a:rPr lang="ru-RU" b="1" dirty="0" err="1"/>
              <a:t>взаимовосприятия</a:t>
            </a:r>
            <a:endParaRPr lang="ru-RU" dirty="0"/>
          </a:p>
        </p:txBody>
      </p:sp>
      <p:sp>
        <p:nvSpPr>
          <p:cNvPr id="3" name="Объект 2">
            <a:extLst>
              <a:ext uri="{FF2B5EF4-FFF2-40B4-BE49-F238E27FC236}">
                <a16:creationId xmlns:a16="http://schemas.microsoft.com/office/drawing/2014/main" id="{C6383B2E-E769-4963-AD98-1A13E7378E2C}"/>
              </a:ext>
            </a:extLst>
          </p:cNvPr>
          <p:cNvSpPr>
            <a:spLocks noGrp="1"/>
          </p:cNvSpPr>
          <p:nvPr>
            <p:ph sz="half" idx="1"/>
          </p:nvPr>
        </p:nvSpPr>
        <p:spPr>
          <a:xfrm>
            <a:off x="242774" y="669851"/>
            <a:ext cx="11857075" cy="6772939"/>
          </a:xfrm>
        </p:spPr>
        <p:txBody>
          <a:bodyPr>
            <a:noAutofit/>
          </a:bodyPr>
          <a:lstStyle/>
          <a:p>
            <a:pPr marL="0" indent="0">
              <a:buNone/>
            </a:pPr>
            <a:r>
              <a:rPr lang="ru-RU" sz="2000" dirty="0"/>
              <a:t>В процессе последующего восприятия собеседника, социальный стереотип должен освободить место для глубокого и объективного понимания партнера, его актуального эмоционального состояния, динамики его отношения к нам, внутреннего состояния.  </a:t>
            </a:r>
          </a:p>
          <a:p>
            <a:pPr marL="0" indent="0">
              <a:buNone/>
            </a:pPr>
            <a:r>
              <a:rPr lang="ru-RU" sz="2000" b="1" i="1" dirty="0"/>
              <a:t>Идентификация </a:t>
            </a:r>
            <a:r>
              <a:rPr lang="ru-RU" sz="2000" dirty="0"/>
              <a:t>- способ познания другого человека, при котором предположение о внутреннем состоянии собеседника строится на основе попыток поставить себя на его место этого собеседника, уподобиться ему. Таким образом познаются его нормы, ценности, поведение, вкусы и привычки. </a:t>
            </a:r>
          </a:p>
          <a:p>
            <a:pPr marL="0" indent="0">
              <a:buNone/>
            </a:pPr>
            <a:r>
              <a:rPr lang="ru-RU" sz="2000" b="1" i="1" dirty="0"/>
              <a:t>Эмпатия </a:t>
            </a:r>
            <a:r>
              <a:rPr lang="ru-RU" sz="2000" dirty="0"/>
              <a:t>- эмоциональное сопереживание другому, умение правильно представить себе переживания другого человека, его оценку происходящего. Познается внутреннее состояние другого. </a:t>
            </a:r>
          </a:p>
          <a:p>
            <a:pPr marL="0" indent="0">
              <a:buNone/>
            </a:pPr>
            <a:r>
              <a:rPr lang="ru-RU" sz="2000" b="1" i="1" dirty="0"/>
              <a:t>Аттракция </a:t>
            </a:r>
            <a:r>
              <a:rPr lang="ru-RU" sz="2000" dirty="0"/>
              <a:t>- умение добиться благоприятного, стойко положительного отношения собеседника к нам; способность позитивно расположить, настроить его по отношению к нам. </a:t>
            </a:r>
          </a:p>
          <a:p>
            <a:pPr marL="0" indent="0">
              <a:buNone/>
            </a:pPr>
            <a:r>
              <a:rPr lang="ru-RU" sz="2000" b="1" i="1" dirty="0"/>
              <a:t>Рефлексия </a:t>
            </a:r>
            <a:r>
              <a:rPr lang="ru-RU" sz="2000" dirty="0"/>
              <a:t>- механизм самопознания в процессе общения, способность человека представлять и осознавать то, как он воспринимается партнером по общению.</a:t>
            </a:r>
          </a:p>
          <a:p>
            <a:pPr marL="0" indent="0">
              <a:buNone/>
            </a:pPr>
            <a:r>
              <a:rPr lang="ru-RU" sz="2000" b="1" i="1" dirty="0"/>
              <a:t>Каузальная атрибуция </a:t>
            </a:r>
            <a:r>
              <a:rPr lang="ru-RU" sz="2000" dirty="0"/>
              <a:t>-  механизм интерпретации поступков и чувств другого человека, стремление к выяснению причин поведения субъекта. </a:t>
            </a:r>
          </a:p>
        </p:txBody>
      </p:sp>
      <p:sp>
        <p:nvSpPr>
          <p:cNvPr id="4" name="Прямоугольник: скругленные углы 3">
            <a:extLst>
              <a:ext uri="{FF2B5EF4-FFF2-40B4-BE49-F238E27FC236}">
                <a16:creationId xmlns:a16="http://schemas.microsoft.com/office/drawing/2014/main" id="{F1ADD28C-5985-465F-846D-C0E47A7701A3}"/>
              </a:ext>
            </a:extLst>
          </p:cNvPr>
          <p:cNvSpPr/>
          <p:nvPr/>
        </p:nvSpPr>
        <p:spPr>
          <a:xfrm>
            <a:off x="242774" y="5231219"/>
            <a:ext cx="11857075" cy="1626781"/>
          </a:xfrm>
          <a:prstGeom prst="roundRect">
            <a:avLst/>
          </a:prstGeom>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solidFill>
                  <a:schemeClr val="tx1">
                    <a:lumMod val="95000"/>
                    <a:lumOff val="5000"/>
                  </a:schemeClr>
                </a:solidFill>
              </a:rPr>
              <a:t>у каждого человека свои привычные схемы объяснения чужого поведения: *люди с </a:t>
            </a:r>
            <a:r>
              <a:rPr lang="ru-RU" b="1" dirty="0">
                <a:solidFill>
                  <a:schemeClr val="tx1">
                    <a:lumMod val="95000"/>
                    <a:lumOff val="5000"/>
                  </a:schemeClr>
                </a:solidFill>
              </a:rPr>
              <a:t>личностной атрибуцией </a:t>
            </a:r>
            <a:r>
              <a:rPr lang="ru-RU" dirty="0">
                <a:solidFill>
                  <a:schemeClr val="tx1">
                    <a:lumMod val="95000"/>
                    <a:lumOff val="5000"/>
                  </a:schemeClr>
                </a:solidFill>
              </a:rPr>
              <a:t>в любой ситуации склонны находить виновника случившегося, приписывать ему причину произошедшего;</a:t>
            </a:r>
          </a:p>
          <a:p>
            <a:r>
              <a:rPr lang="ru-RU" dirty="0">
                <a:solidFill>
                  <a:schemeClr val="tx1">
                    <a:lumMod val="95000"/>
                    <a:lumOff val="5000"/>
                  </a:schemeClr>
                </a:solidFill>
              </a:rPr>
              <a:t>* люди </a:t>
            </a:r>
            <a:r>
              <a:rPr lang="ru-RU" b="1" dirty="0">
                <a:solidFill>
                  <a:schemeClr val="tx1">
                    <a:lumMod val="95000"/>
                    <a:lumOff val="5000"/>
                  </a:schemeClr>
                </a:solidFill>
              </a:rPr>
              <a:t>с обстоятельной атрибуцией </a:t>
            </a:r>
            <a:r>
              <a:rPr lang="ru-RU" dirty="0">
                <a:solidFill>
                  <a:schemeClr val="tx1">
                    <a:lumMod val="95000"/>
                    <a:lumOff val="5000"/>
                  </a:schemeClr>
                </a:solidFill>
              </a:rPr>
              <a:t>склонны винить обстоятельства, не ищут конкретного виновника;</a:t>
            </a:r>
          </a:p>
          <a:p>
            <a:r>
              <a:rPr lang="ru-RU" dirty="0">
                <a:solidFill>
                  <a:schemeClr val="tx1">
                    <a:lumMod val="95000"/>
                    <a:lumOff val="5000"/>
                  </a:schemeClr>
                </a:solidFill>
              </a:rPr>
              <a:t>* люди со </a:t>
            </a:r>
            <a:r>
              <a:rPr lang="ru-RU" b="1" dirty="0">
                <a:solidFill>
                  <a:schemeClr val="tx1">
                    <a:lumMod val="95000"/>
                    <a:lumOff val="5000"/>
                  </a:schemeClr>
                </a:solidFill>
              </a:rPr>
              <a:t>стимульной атрибуцией </a:t>
            </a:r>
            <a:r>
              <a:rPr lang="ru-RU" dirty="0">
                <a:solidFill>
                  <a:schemeClr val="tx1">
                    <a:lumMod val="95000"/>
                    <a:lumOff val="5000"/>
                  </a:schemeClr>
                </a:solidFill>
              </a:rPr>
              <a:t>видят причину случившегося в предмете, на который направлено действие или в самом себе. </a:t>
            </a:r>
          </a:p>
          <a:p>
            <a:pPr algn="ctr"/>
            <a:endParaRPr lang="ru-RU" dirty="0"/>
          </a:p>
        </p:txBody>
      </p:sp>
    </p:spTree>
    <p:extLst>
      <p:ext uri="{BB962C8B-B14F-4D97-AF65-F5344CB8AC3E}">
        <p14:creationId xmlns:p14="http://schemas.microsoft.com/office/powerpoint/2010/main" val="104618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1A4A9-4C50-47F7-AC1F-F800125D8988}"/>
              </a:ext>
            </a:extLst>
          </p:cNvPr>
          <p:cNvSpPr>
            <a:spLocks noGrp="1"/>
          </p:cNvSpPr>
          <p:nvPr>
            <p:ph type="title"/>
          </p:nvPr>
        </p:nvSpPr>
        <p:spPr>
          <a:xfrm>
            <a:off x="253409" y="1"/>
            <a:ext cx="10515600" cy="1063256"/>
          </a:xfrm>
        </p:spPr>
        <p:txBody>
          <a:bodyPr>
            <a:normAutofit/>
          </a:bodyPr>
          <a:lstStyle/>
          <a:p>
            <a:r>
              <a:rPr lang="ru-RU" sz="3600" b="1" dirty="0"/>
              <a:t>Внутренний мир человека и его внешние проявления </a:t>
            </a:r>
            <a:endParaRPr lang="ru-RU" sz="3600" dirty="0"/>
          </a:p>
        </p:txBody>
      </p:sp>
      <p:sp>
        <p:nvSpPr>
          <p:cNvPr id="3" name="Объект 2">
            <a:extLst>
              <a:ext uri="{FF2B5EF4-FFF2-40B4-BE49-F238E27FC236}">
                <a16:creationId xmlns:a16="http://schemas.microsoft.com/office/drawing/2014/main" id="{C1A68796-BE18-4CEB-8C3E-5DBC336EC8C8}"/>
              </a:ext>
            </a:extLst>
          </p:cNvPr>
          <p:cNvSpPr>
            <a:spLocks noGrp="1"/>
          </p:cNvSpPr>
          <p:nvPr>
            <p:ph sz="half" idx="1"/>
          </p:nvPr>
        </p:nvSpPr>
        <p:spPr>
          <a:xfrm>
            <a:off x="672509" y="921858"/>
            <a:ext cx="10846982" cy="4351338"/>
          </a:xfrm>
        </p:spPr>
        <p:txBody>
          <a:bodyPr>
            <a:noAutofit/>
          </a:bodyPr>
          <a:lstStyle/>
          <a:p>
            <a:pPr marL="0" indent="0">
              <a:buNone/>
            </a:pPr>
            <a:r>
              <a:rPr lang="ru-RU" sz="2400" dirty="0"/>
              <a:t>Взаимодействие психики и тела человека строится на принципе “психофизического параллелизма”: психическое отражается в физическом и, наоборот, физические изменения влекут за собой психические. </a:t>
            </a:r>
          </a:p>
          <a:p>
            <a:pPr marL="0" indent="0">
              <a:buNone/>
            </a:pPr>
            <a:r>
              <a:rPr lang="ru-RU" sz="2400" dirty="0"/>
              <a:t>Любое переживание человека так или иначе проявляется в его внешнем облике, мимике, жестах, позах, интонациях голоса и др. Слова человека – чаще всего плод его сознания, результат оценки и прогнозирования ситуации общения, работа “внутренней цензуры”, жесты – реакция подсознательных процессов. </a:t>
            </a:r>
          </a:p>
          <a:p>
            <a:pPr marL="0" indent="0">
              <a:buNone/>
            </a:pPr>
            <a:r>
              <a:rPr lang="ru-RU" sz="2400" dirty="0"/>
              <a:t>Рассогласование между вербальными и невербальными системами обусловлено тем, что речью и негативными переживаниями управляют разные полушария </a:t>
            </a:r>
            <a:r>
              <a:rPr lang="ru-RU" sz="2400" dirty="0" err="1"/>
              <a:t>коры</a:t>
            </a:r>
            <a:r>
              <a:rPr lang="ru-RU" sz="2400" dirty="0"/>
              <a:t> головного мозга человека: правое полушарие - негативными эмоциями</a:t>
            </a:r>
            <a:r>
              <a:rPr lang="ru-RU" sz="2400"/>
              <a:t>, координирует </a:t>
            </a:r>
            <a:r>
              <a:rPr lang="ru-RU" sz="2400" dirty="0"/>
              <a:t>деятельность левой половины человеческого тела. </a:t>
            </a:r>
          </a:p>
          <a:p>
            <a:pPr marL="0" indent="0">
              <a:buNone/>
            </a:pPr>
            <a:r>
              <a:rPr lang="ru-RU" sz="2400" dirty="0"/>
              <a:t>Правило “левой стороны”:  все, что  человек хочет показать окружающим, отражается на правой половине его тела, а то, что он реально переживает, - на левой. </a:t>
            </a:r>
          </a:p>
          <a:p>
            <a:pPr marL="0" indent="0">
              <a:buNone/>
            </a:pPr>
            <a:endParaRPr lang="ru-RU" sz="2000" dirty="0"/>
          </a:p>
        </p:txBody>
      </p:sp>
    </p:spTree>
    <p:extLst>
      <p:ext uri="{BB962C8B-B14F-4D97-AF65-F5344CB8AC3E}">
        <p14:creationId xmlns:p14="http://schemas.microsoft.com/office/powerpoint/2010/main" val="404202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71A4A9-4C50-47F7-AC1F-F800125D8988}"/>
              </a:ext>
            </a:extLst>
          </p:cNvPr>
          <p:cNvSpPr>
            <a:spLocks noGrp="1"/>
          </p:cNvSpPr>
          <p:nvPr>
            <p:ph type="title"/>
          </p:nvPr>
        </p:nvSpPr>
        <p:spPr>
          <a:xfrm>
            <a:off x="253409" y="1"/>
            <a:ext cx="10515600" cy="1063256"/>
          </a:xfrm>
        </p:spPr>
        <p:txBody>
          <a:bodyPr>
            <a:normAutofit/>
          </a:bodyPr>
          <a:lstStyle/>
          <a:p>
            <a:r>
              <a:rPr lang="ru-RU" sz="3600" b="1" dirty="0"/>
              <a:t>Внутренний мир человека и его внешние проявления </a:t>
            </a:r>
            <a:endParaRPr lang="ru-RU" sz="3600" dirty="0"/>
          </a:p>
        </p:txBody>
      </p:sp>
      <p:sp>
        <p:nvSpPr>
          <p:cNvPr id="3" name="Объект 2">
            <a:extLst>
              <a:ext uri="{FF2B5EF4-FFF2-40B4-BE49-F238E27FC236}">
                <a16:creationId xmlns:a16="http://schemas.microsoft.com/office/drawing/2014/main" id="{C1A68796-BE18-4CEB-8C3E-5DBC336EC8C8}"/>
              </a:ext>
            </a:extLst>
          </p:cNvPr>
          <p:cNvSpPr>
            <a:spLocks noGrp="1"/>
          </p:cNvSpPr>
          <p:nvPr>
            <p:ph sz="half" idx="1"/>
          </p:nvPr>
        </p:nvSpPr>
        <p:spPr>
          <a:xfrm>
            <a:off x="672509" y="921858"/>
            <a:ext cx="10846982" cy="4351338"/>
          </a:xfrm>
        </p:spPr>
        <p:txBody>
          <a:bodyPr>
            <a:noAutofit/>
          </a:bodyPr>
          <a:lstStyle/>
          <a:p>
            <a:pPr marL="0" indent="0">
              <a:buNone/>
            </a:pPr>
            <a:r>
              <a:rPr lang="ru-RU" sz="2000" dirty="0"/>
              <a:t>Неискреннее поведение человека может проявляться через проигрывание типичных ролей: </a:t>
            </a:r>
          </a:p>
          <a:p>
            <a:r>
              <a:rPr lang="ru-RU" sz="2000" b="1" i="1" dirty="0"/>
              <a:t>“Авторитетный”: </a:t>
            </a:r>
            <a:r>
              <a:rPr lang="ru-RU" sz="2000" dirty="0"/>
              <a:t>неискренность поведения маскируется демонстрацией доминирования его позиции в ситуации контакта, высокой социальной значимости его личности, особых отношений с авторитетными людьми, вышестоящим руководством. </a:t>
            </a:r>
          </a:p>
          <a:p>
            <a:r>
              <a:rPr lang="ru-RU" sz="2000" b="1" i="1" dirty="0"/>
              <a:t>“Угодливый”: </a:t>
            </a:r>
            <a:r>
              <a:rPr lang="ru-RU" sz="2000" dirty="0"/>
              <a:t>маскировка истинных намерений осуществляется за счет демонстрации услужливости, застенчивости, малой образованности, слабой памяти, просьб о помощи и др. </a:t>
            </a:r>
          </a:p>
          <a:p>
            <a:r>
              <a:rPr lang="ru-RU" sz="2000" b="1" i="1" dirty="0"/>
              <a:t>“Славный парень”: </a:t>
            </a:r>
            <a:r>
              <a:rPr lang="ru-RU" sz="2000" dirty="0"/>
              <a:t>демонстрируется показная заботливость о жизненных трудностях и проблемах руководителя, окружающих, понимание сложности профессиональной деятельности и др. </a:t>
            </a:r>
          </a:p>
          <a:p>
            <a:r>
              <a:rPr lang="ru-RU" sz="2000" b="1" i="1" dirty="0"/>
              <a:t>“Артист”: </a:t>
            </a:r>
            <a:r>
              <a:rPr lang="ru-RU" sz="2000" dirty="0"/>
              <a:t>в зависимости от развития ситуации контакта и ответных реакций демонстрируются разнообразные формы поведения (то “авторитетного”, то “угодливого”, то “славного парня”.</a:t>
            </a:r>
          </a:p>
        </p:txBody>
      </p:sp>
      <p:sp>
        <p:nvSpPr>
          <p:cNvPr id="4" name="Прямоугольник: скругленные углы 3">
            <a:extLst>
              <a:ext uri="{FF2B5EF4-FFF2-40B4-BE49-F238E27FC236}">
                <a16:creationId xmlns:a16="http://schemas.microsoft.com/office/drawing/2014/main" id="{0E589B8A-12B8-43AF-8675-4E43D6F32F28}"/>
              </a:ext>
            </a:extLst>
          </p:cNvPr>
          <p:cNvSpPr/>
          <p:nvPr/>
        </p:nvSpPr>
        <p:spPr>
          <a:xfrm>
            <a:off x="7754772" y="4944139"/>
            <a:ext cx="3434317" cy="12759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95000"/>
                    <a:lumOff val="5000"/>
                  </a:schemeClr>
                </a:solidFill>
              </a:rPr>
              <a:t>С.К. Деликатный, </a:t>
            </a:r>
          </a:p>
          <a:p>
            <a:pPr algn="ctr"/>
            <a:r>
              <a:rPr lang="ru-RU" dirty="0">
                <a:solidFill>
                  <a:schemeClr val="tx1">
                    <a:lumMod val="95000"/>
                    <a:lumOff val="5000"/>
                  </a:schemeClr>
                </a:solidFill>
              </a:rPr>
              <a:t>Ж. Ю. </a:t>
            </a:r>
            <a:r>
              <a:rPr lang="ru-RU" dirty="0" err="1">
                <a:solidFill>
                  <a:schemeClr val="tx1">
                    <a:lumMod val="95000"/>
                    <a:lumOff val="5000"/>
                  </a:schemeClr>
                </a:solidFill>
              </a:rPr>
              <a:t>Половникова</a:t>
            </a:r>
            <a:r>
              <a:rPr lang="ru-RU" dirty="0">
                <a:solidFill>
                  <a:schemeClr val="tx1">
                    <a:lumMod val="95000"/>
                    <a:lumOff val="5000"/>
                  </a:schemeClr>
                </a:solidFill>
              </a:rPr>
              <a:t>, </a:t>
            </a:r>
          </a:p>
          <a:p>
            <a:pPr algn="ctr"/>
            <a:r>
              <a:rPr lang="ru-RU" dirty="0">
                <a:solidFill>
                  <a:schemeClr val="tx1">
                    <a:lumMod val="95000"/>
                    <a:lumOff val="5000"/>
                  </a:schemeClr>
                </a:solidFill>
              </a:rPr>
              <a:t>П.Я. Прыгунов</a:t>
            </a:r>
          </a:p>
        </p:txBody>
      </p:sp>
    </p:spTree>
    <p:extLst>
      <p:ext uri="{BB962C8B-B14F-4D97-AF65-F5344CB8AC3E}">
        <p14:creationId xmlns:p14="http://schemas.microsoft.com/office/powerpoint/2010/main" val="2785797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2BA1973-26C9-4EB3-A106-F3E49ADC5C1B}"/>
              </a:ext>
            </a:extLst>
          </p:cNvPr>
          <p:cNvSpPr>
            <a:spLocks noGrp="1"/>
          </p:cNvSpPr>
          <p:nvPr>
            <p:ph type="title"/>
          </p:nvPr>
        </p:nvSpPr>
        <p:spPr/>
        <p:txBody>
          <a:bodyPr>
            <a:normAutofit fontScale="90000"/>
          </a:bodyPr>
          <a:lstStyle/>
          <a:p>
            <a:r>
              <a:rPr lang="ru-RU" i="1" dirty="0"/>
              <a:t>условия результативного прочтения внутреннего мира собеседника: </a:t>
            </a:r>
            <a:br>
              <a:rPr lang="ru-RU" dirty="0"/>
            </a:br>
            <a:endParaRPr lang="ru-RU" dirty="0"/>
          </a:p>
        </p:txBody>
      </p:sp>
      <p:sp>
        <p:nvSpPr>
          <p:cNvPr id="3" name="Объект 2">
            <a:extLst>
              <a:ext uri="{FF2B5EF4-FFF2-40B4-BE49-F238E27FC236}">
                <a16:creationId xmlns:a16="http://schemas.microsoft.com/office/drawing/2014/main" id="{FE600895-9A5D-4DD8-B887-E1849046CEEE}"/>
              </a:ext>
            </a:extLst>
          </p:cNvPr>
          <p:cNvSpPr>
            <a:spLocks noGrp="1"/>
          </p:cNvSpPr>
          <p:nvPr>
            <p:ph sz="half" idx="1"/>
          </p:nvPr>
        </p:nvSpPr>
        <p:spPr>
          <a:xfrm>
            <a:off x="506819" y="1464118"/>
            <a:ext cx="10846981" cy="4351338"/>
          </a:xfrm>
        </p:spPr>
        <p:txBody>
          <a:bodyPr>
            <a:noAutofit/>
          </a:bodyPr>
          <a:lstStyle/>
          <a:p>
            <a:r>
              <a:rPr lang="ru-RU" sz="2400" dirty="0"/>
              <a:t>1) Избегать шаблонов в трактовке тех или иных жестов. </a:t>
            </a:r>
          </a:p>
          <a:p>
            <a:r>
              <a:rPr lang="ru-RU" sz="2400" dirty="0"/>
              <a:t>2) Оценивать совокупность жестов, если их содержание совпадает. </a:t>
            </a:r>
          </a:p>
          <a:p>
            <a:r>
              <a:rPr lang="ru-RU" sz="2400" dirty="0"/>
              <a:t>3) Учитывать условия, в которых проявляются те или иные жесты (частое применение  закрытых жестов и позиций может свидетельствовать об ознобе).</a:t>
            </a:r>
          </a:p>
          <a:p>
            <a:r>
              <a:rPr lang="ru-RU" sz="2400" dirty="0"/>
              <a:t>4) Исходить из конгруэнтности - совпадения слов и жестов. Доказано, что если информация слов и жестов не совпадает, то собеседники полагаются на </a:t>
            </a:r>
            <a:r>
              <a:rPr lang="ru-RU" sz="2400" b="1" dirty="0"/>
              <a:t>невербальную</a:t>
            </a:r>
            <a:r>
              <a:rPr lang="ru-RU" sz="2400" dirty="0"/>
              <a:t> информацию. </a:t>
            </a:r>
          </a:p>
          <a:p>
            <a:r>
              <a:rPr lang="ru-RU" sz="2400" dirty="0"/>
              <a:t>5) Исходить из ряда правил: чем старше собеседник, чем выше его социально-экономическое положение, тем менее выражены жестикуляция и телодвижения; чем южнее родился и воспитывался человек, тем активнее у него жестикуляция и телодвижения. </a:t>
            </a:r>
          </a:p>
          <a:p>
            <a:pPr marL="0" indent="0">
              <a:buNone/>
            </a:pPr>
            <a:endParaRPr lang="ru-RU" sz="2000" dirty="0"/>
          </a:p>
        </p:txBody>
      </p:sp>
    </p:spTree>
    <p:extLst>
      <p:ext uri="{BB962C8B-B14F-4D97-AF65-F5344CB8AC3E}">
        <p14:creationId xmlns:p14="http://schemas.microsoft.com/office/powerpoint/2010/main" val="397758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DAFBA3-A23A-4A65-A943-193209917A31}"/>
              </a:ext>
            </a:extLst>
          </p:cNvPr>
          <p:cNvSpPr>
            <a:spLocks noGrp="1"/>
          </p:cNvSpPr>
          <p:nvPr>
            <p:ph type="title"/>
          </p:nvPr>
        </p:nvSpPr>
        <p:spPr>
          <a:xfrm>
            <a:off x="838200" y="365125"/>
            <a:ext cx="11265568" cy="1325563"/>
          </a:xfrm>
        </p:spPr>
        <p:txBody>
          <a:bodyPr>
            <a:normAutofit fontScale="90000"/>
          </a:bodyPr>
          <a:lstStyle/>
          <a:p>
            <a:r>
              <a:rPr lang="ru-RU" dirty="0"/>
              <a:t>Для диагностики неискреннего поведения рекомендуется применять </a:t>
            </a:r>
            <a:r>
              <a:rPr lang="ru-RU" i="1" dirty="0"/>
              <a:t>технику контрольных вопросов: </a:t>
            </a:r>
            <a:br>
              <a:rPr lang="ru-RU" dirty="0"/>
            </a:br>
            <a:endParaRPr lang="ru-RU" dirty="0"/>
          </a:p>
        </p:txBody>
      </p:sp>
      <p:sp>
        <p:nvSpPr>
          <p:cNvPr id="3" name="Объект 2">
            <a:extLst>
              <a:ext uri="{FF2B5EF4-FFF2-40B4-BE49-F238E27FC236}">
                <a16:creationId xmlns:a16="http://schemas.microsoft.com/office/drawing/2014/main" id="{4144D3E6-E729-44DA-8FE1-6443F512B445}"/>
              </a:ext>
            </a:extLst>
          </p:cNvPr>
          <p:cNvSpPr>
            <a:spLocks noGrp="1"/>
          </p:cNvSpPr>
          <p:nvPr>
            <p:ph sz="half" idx="1"/>
          </p:nvPr>
        </p:nvSpPr>
        <p:spPr>
          <a:xfrm>
            <a:off x="838199" y="1825625"/>
            <a:ext cx="10194759" cy="4351338"/>
          </a:xfrm>
        </p:spPr>
        <p:txBody>
          <a:bodyPr>
            <a:normAutofit fontScale="85000" lnSpcReduction="20000"/>
          </a:bodyPr>
          <a:lstStyle/>
          <a:p>
            <a:r>
              <a:rPr lang="ru-RU" dirty="0"/>
              <a:t>1. Постановка нескольких контрольных вопросов, на которые высока вероятность получения ответа “да”, затем контрольных вопросов, на которые высока вероятность получения ответа “нет”. При этом оценивается соответствие отмеченных выше невербальных характеристик содержания ответов. </a:t>
            </a:r>
          </a:p>
          <a:p>
            <a:r>
              <a:rPr lang="ru-RU" dirty="0"/>
              <a:t>2. Уточнение и детализация обстоятельств, условий, свойств, действий, в изложении которых подозревается неточность. </a:t>
            </a:r>
          </a:p>
          <a:p>
            <a:r>
              <a:rPr lang="ru-RU" dirty="0"/>
              <a:t>3. Постановка неожиданных, провокационных по сути вопросов, которые направлены на выяснение предположительно скрываемой или искажаемой объектом информации. Вопросы могут задаваться как невзначай, так и напрямую. </a:t>
            </a:r>
          </a:p>
          <a:p>
            <a:r>
              <a:rPr lang="ru-RU" dirty="0"/>
              <a:t>4. Требование многократного повторения событий, сведений, которые вызывают подозрение. В ходе последующего анализа обращается внимание на согласование одного и того же в разных рассказах. </a:t>
            </a:r>
          </a:p>
          <a:p>
            <a:endParaRPr lang="ru-RU" dirty="0"/>
          </a:p>
        </p:txBody>
      </p:sp>
    </p:spTree>
    <p:extLst>
      <p:ext uri="{BB962C8B-B14F-4D97-AF65-F5344CB8AC3E}">
        <p14:creationId xmlns:p14="http://schemas.microsoft.com/office/powerpoint/2010/main" val="1190638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3D72F9-592F-47F0-8193-9FF32827B3A2}"/>
              </a:ext>
            </a:extLst>
          </p:cNvPr>
          <p:cNvSpPr>
            <a:spLocks noGrp="1"/>
          </p:cNvSpPr>
          <p:nvPr>
            <p:ph type="title"/>
          </p:nvPr>
        </p:nvSpPr>
        <p:spPr>
          <a:xfrm>
            <a:off x="221510" y="131209"/>
            <a:ext cx="11750749" cy="1325563"/>
          </a:xfrm>
        </p:spPr>
        <p:txBody>
          <a:bodyPr/>
          <a:lstStyle/>
          <a:p>
            <a:r>
              <a:rPr lang="ru-RU" dirty="0">
                <a:solidFill>
                  <a:srgbClr val="C00000"/>
                </a:solidFill>
              </a:rPr>
              <a:t>Основные правила структурирования информации в общении</a:t>
            </a:r>
          </a:p>
        </p:txBody>
      </p:sp>
      <p:sp>
        <p:nvSpPr>
          <p:cNvPr id="3" name="Объект 2">
            <a:extLst>
              <a:ext uri="{FF2B5EF4-FFF2-40B4-BE49-F238E27FC236}">
                <a16:creationId xmlns:a16="http://schemas.microsoft.com/office/drawing/2014/main" id="{893164C0-EF81-42C2-981F-086A1E0142D9}"/>
              </a:ext>
            </a:extLst>
          </p:cNvPr>
          <p:cNvSpPr>
            <a:spLocks noGrp="1"/>
          </p:cNvSpPr>
          <p:nvPr>
            <p:ph sz="half" idx="1"/>
          </p:nvPr>
        </p:nvSpPr>
        <p:spPr>
          <a:xfrm>
            <a:off x="349103" y="1456772"/>
            <a:ext cx="10974572" cy="4351338"/>
          </a:xfrm>
        </p:spPr>
        <p:txBody>
          <a:bodyPr>
            <a:noAutofit/>
          </a:bodyPr>
          <a:lstStyle/>
          <a:p>
            <a:r>
              <a:rPr lang="ru-RU" sz="2000" b="1" i="1" dirty="0"/>
              <a:t>Правило рамки </a:t>
            </a:r>
            <a:r>
              <a:rPr lang="ru-RU" sz="2000" dirty="0"/>
              <a:t>основано на действии психологического закона работы памяти ("фактор ряда"): </a:t>
            </a:r>
            <a:r>
              <a:rPr lang="ru-RU" sz="2000" b="1" dirty="0"/>
              <a:t>начало и конец любого информационного ряда, из чего бы он ни состоял, сохраняется в памяти человека лучше, чем середина. </a:t>
            </a:r>
          </a:p>
          <a:p>
            <a:pPr marL="0" indent="0">
              <a:buNone/>
            </a:pPr>
            <a:r>
              <a:rPr lang="ru-RU" sz="2000" dirty="0"/>
              <a:t>Рамку в общении создает начало и конец разговора. Для эффективности общения целесообразно в начале указать цель, перспективы и предполагаемые результаты, а в конце разговора - подвести итоги, показать ретроспективу и степень достижения целей. При первичном общении наиболее важная часть -  начало, а при неоднократном деловом общении - конец разговора. </a:t>
            </a:r>
          </a:p>
          <a:p>
            <a:r>
              <a:rPr lang="ru-RU" sz="2000" b="1" i="1" dirty="0"/>
              <a:t>Правило цепи: </a:t>
            </a:r>
            <a:r>
              <a:rPr lang="ru-RU" sz="2000" b="1" dirty="0"/>
              <a:t>содержание общения должно быть каким то образом выстроено, соединено в цепь.</a:t>
            </a:r>
            <a:r>
              <a:rPr lang="ru-RU" sz="2000" dirty="0"/>
              <a:t> Любая цепь, упорядочивая, связывая, организуя содержание, позволяет улучшить запоминание и помогает структурировать информацию в соответствии с ожиданиями собеседника. </a:t>
            </a:r>
          </a:p>
          <a:p>
            <a:pPr marL="0" indent="0">
              <a:buNone/>
            </a:pPr>
            <a:r>
              <a:rPr lang="ru-RU" sz="2000" dirty="0"/>
              <a:t>Варианты перечисления: </a:t>
            </a:r>
            <a:r>
              <a:rPr lang="ru-RU" sz="2000" i="1" dirty="0"/>
              <a:t>простое (</a:t>
            </a:r>
            <a:r>
              <a:rPr lang="ru-RU" sz="2000" dirty="0"/>
              <a:t>"во-первых, во-вторых…), </a:t>
            </a:r>
            <a:r>
              <a:rPr lang="ru-RU" sz="2000" i="1" dirty="0"/>
              <a:t>ранжирование информации (</a:t>
            </a:r>
            <a:r>
              <a:rPr lang="ru-RU" sz="2000" dirty="0"/>
              <a:t>сначала о главном, затем  о составных элементах, менее важном...«, </a:t>
            </a:r>
            <a:r>
              <a:rPr lang="ru-RU" sz="2000" i="1" dirty="0"/>
              <a:t>логическая цепь </a:t>
            </a:r>
            <a:r>
              <a:rPr lang="ru-RU" sz="2000" dirty="0"/>
              <a:t>- "если это - то, тогда можно предположить, что..., а, следовательно ...«,  должна вести собеседника от привлечения внимания к интересу от интереса к основным положениям, от основных положений к возражениям и вопросам, от возражений и вопросов к заключению, а от заключения к призыву действовать. </a:t>
            </a:r>
          </a:p>
          <a:p>
            <a:pPr marL="0" indent="0">
              <a:buNone/>
            </a:pPr>
            <a:endParaRPr lang="ru-RU" sz="2000" dirty="0"/>
          </a:p>
        </p:txBody>
      </p:sp>
      <p:sp>
        <p:nvSpPr>
          <p:cNvPr id="5" name="Прямоугольник: скругленные углы 4">
            <a:extLst>
              <a:ext uri="{FF2B5EF4-FFF2-40B4-BE49-F238E27FC236}">
                <a16:creationId xmlns:a16="http://schemas.microsoft.com/office/drawing/2014/main" id="{C1F04DC4-DF3F-4706-AA58-DF916B8ACD30}"/>
              </a:ext>
            </a:extLst>
          </p:cNvPr>
          <p:cNvSpPr/>
          <p:nvPr/>
        </p:nvSpPr>
        <p:spPr>
          <a:xfrm>
            <a:off x="9898912" y="255181"/>
            <a:ext cx="2071578" cy="9781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95000"/>
                    <a:lumOff val="5000"/>
                  </a:schemeClr>
                </a:solidFill>
              </a:rPr>
              <a:t>немецкий психолог</a:t>
            </a:r>
          </a:p>
          <a:p>
            <a:pPr algn="ctr"/>
            <a:r>
              <a:rPr lang="ru-RU" dirty="0">
                <a:solidFill>
                  <a:schemeClr val="tx1">
                    <a:lumMod val="95000"/>
                    <a:lumOff val="5000"/>
                  </a:schemeClr>
                </a:solidFill>
              </a:rPr>
              <a:t> Г. </a:t>
            </a:r>
            <a:r>
              <a:rPr lang="ru-RU" dirty="0" err="1">
                <a:solidFill>
                  <a:schemeClr val="tx1">
                    <a:lumMod val="95000"/>
                    <a:lumOff val="5000"/>
                  </a:schemeClr>
                </a:solidFill>
              </a:rPr>
              <a:t>Эббингауз</a:t>
            </a:r>
            <a:endParaRPr lang="ru-RU" dirty="0">
              <a:solidFill>
                <a:schemeClr val="tx1">
                  <a:lumMod val="95000"/>
                  <a:lumOff val="5000"/>
                </a:schemeClr>
              </a:solidFill>
            </a:endParaRPr>
          </a:p>
        </p:txBody>
      </p:sp>
    </p:spTree>
    <p:extLst>
      <p:ext uri="{BB962C8B-B14F-4D97-AF65-F5344CB8AC3E}">
        <p14:creationId xmlns:p14="http://schemas.microsoft.com/office/powerpoint/2010/main" val="283788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F9B6042-81F5-4FAF-8025-2ABE431A519E}"/>
              </a:ext>
            </a:extLst>
          </p:cNvPr>
          <p:cNvSpPr>
            <a:spLocks noGrp="1"/>
          </p:cNvSpPr>
          <p:nvPr>
            <p:ph type="title"/>
          </p:nvPr>
        </p:nvSpPr>
        <p:spPr>
          <a:xfrm>
            <a:off x="838199" y="365126"/>
            <a:ext cx="10995837" cy="606056"/>
          </a:xfrm>
        </p:spPr>
        <p:txBody>
          <a:bodyPr>
            <a:normAutofit fontScale="90000"/>
          </a:bodyPr>
          <a:lstStyle/>
          <a:p>
            <a:r>
              <a:rPr lang="ru-RU" sz="4000" b="1" dirty="0">
                <a:solidFill>
                  <a:srgbClr val="C00000"/>
                </a:solidFill>
              </a:rPr>
              <a:t>Основные коммуникативные барьеры в общении</a:t>
            </a:r>
            <a:endParaRPr lang="ru-RU" sz="4000" dirty="0">
              <a:solidFill>
                <a:srgbClr val="C00000"/>
              </a:solidFill>
            </a:endParaRPr>
          </a:p>
        </p:txBody>
      </p:sp>
      <p:sp>
        <p:nvSpPr>
          <p:cNvPr id="3" name="Объект 2">
            <a:extLst>
              <a:ext uri="{FF2B5EF4-FFF2-40B4-BE49-F238E27FC236}">
                <a16:creationId xmlns:a16="http://schemas.microsoft.com/office/drawing/2014/main" id="{3719CEA2-E6BD-43F0-B5FB-05CAC82507FB}"/>
              </a:ext>
            </a:extLst>
          </p:cNvPr>
          <p:cNvSpPr>
            <a:spLocks noGrp="1"/>
          </p:cNvSpPr>
          <p:nvPr>
            <p:ph sz="half" idx="1"/>
          </p:nvPr>
        </p:nvSpPr>
        <p:spPr>
          <a:xfrm>
            <a:off x="230372" y="881191"/>
            <a:ext cx="10963941" cy="4351338"/>
          </a:xfrm>
        </p:spPr>
        <p:txBody>
          <a:bodyPr>
            <a:noAutofit/>
          </a:bodyPr>
          <a:lstStyle/>
          <a:p>
            <a:pPr marL="0" indent="0">
              <a:buNone/>
            </a:pPr>
            <a:r>
              <a:rPr lang="ru-RU" sz="2000" dirty="0"/>
              <a:t>Речь, передача информация – это способ  внушения чего-либо (суггестия). Возможна встречная психологическая активность -  </a:t>
            </a:r>
            <a:r>
              <a:rPr lang="ru-RU" sz="2000" dirty="0" err="1"/>
              <a:t>противовнушение</a:t>
            </a:r>
            <a:r>
              <a:rPr lang="ru-RU" sz="2000" dirty="0"/>
              <a:t>, то есть человек как бы защищается от действия речи другого человека. </a:t>
            </a:r>
            <a:r>
              <a:rPr lang="ru-RU" sz="2000" dirty="0" err="1"/>
              <a:t>Противовнушение</a:t>
            </a:r>
            <a:r>
              <a:rPr lang="ru-RU" sz="2000" dirty="0"/>
              <a:t>  воздвигает многочисленные коммуникативные барьеры -  психологические препятствие общения. </a:t>
            </a:r>
          </a:p>
          <a:p>
            <a:r>
              <a:rPr lang="ru-RU" sz="2000" b="1" i="1" dirty="0">
                <a:solidFill>
                  <a:srgbClr val="C00000"/>
                </a:solidFill>
              </a:rPr>
              <a:t>Барьер "авторитет". </a:t>
            </a:r>
            <a:r>
              <a:rPr lang="ru-RU" sz="2000" dirty="0"/>
              <a:t>Разделив всех людей на авторитетных и неавторитетных, человек доверяет только первым и отказывает в доверии другим, доверие и недоверие как бы персонифицируются и зависят не от особенностей передаваемой информации, а от того, кто говорит. Отнесение человека к авторитетным зависит от: • </a:t>
            </a:r>
            <a:r>
              <a:rPr lang="ru-RU" sz="2000" i="1" dirty="0"/>
              <a:t>социального положения (статуса), от принадлежности к реальной "авторитетной" группе. </a:t>
            </a:r>
            <a:r>
              <a:rPr lang="ru-RU" sz="2000" dirty="0"/>
              <a:t>• </a:t>
            </a:r>
            <a:r>
              <a:rPr lang="ru-RU" sz="2000" i="1" dirty="0"/>
              <a:t>привлекательного внешнего вида</a:t>
            </a:r>
            <a:r>
              <a:rPr lang="ru-RU" sz="2000" dirty="0"/>
              <a:t>, • </a:t>
            </a:r>
            <a:r>
              <a:rPr lang="ru-RU" sz="2000" i="1" dirty="0"/>
              <a:t>доброжелательного отношения к адресату воздействия </a:t>
            </a:r>
            <a:r>
              <a:rPr lang="ru-RU" sz="2000" dirty="0"/>
              <a:t>(улыбка, приветливость, простота в обращении и др.); • </a:t>
            </a:r>
            <a:r>
              <a:rPr lang="ru-RU" sz="2000" i="1" dirty="0"/>
              <a:t>компетентности; </a:t>
            </a:r>
            <a:r>
              <a:rPr lang="ru-RU" sz="2000" dirty="0"/>
              <a:t>• </a:t>
            </a:r>
            <a:r>
              <a:rPr lang="ru-RU" sz="2000" i="1" dirty="0"/>
              <a:t>искренности. </a:t>
            </a:r>
            <a:endParaRPr lang="ru-RU" sz="2000" dirty="0"/>
          </a:p>
          <a:p>
            <a:r>
              <a:rPr lang="ru-RU" sz="2000" b="1" i="1" dirty="0">
                <a:solidFill>
                  <a:srgbClr val="C00000"/>
                </a:solidFill>
              </a:rPr>
              <a:t>Барьер "избегание".</a:t>
            </a:r>
            <a:r>
              <a:rPr lang="ru-RU" sz="2000" b="1" i="1" dirty="0"/>
              <a:t> </a:t>
            </a:r>
            <a:r>
              <a:rPr lang="ru-RU" sz="2000" dirty="0"/>
              <a:t>Человек уклоняется от контакта с собеседником, либо прилагает усилия, чтобы не воспринимать сообщение (не внимателен, не слушает, не смотрит на собеседника, использует любой предлог для прекращения разговора), избегает определенных ситуаций (закрывает глаза при просмотре "страшных мест" фильма). </a:t>
            </a:r>
          </a:p>
          <a:p>
            <a:r>
              <a:rPr lang="ru-RU" sz="2000" b="1" i="1" dirty="0">
                <a:solidFill>
                  <a:srgbClr val="C00000"/>
                </a:solidFill>
              </a:rPr>
              <a:t>Барьер "непонимание«: </a:t>
            </a:r>
            <a:r>
              <a:rPr lang="ru-RU" sz="2000" dirty="0"/>
              <a:t>семантический (смысловой), стилистический (стиль изложения, соответствие формы и содержания), логический, ф</a:t>
            </a:r>
            <a:r>
              <a:rPr lang="ru-RU" sz="2000" i="1" dirty="0"/>
              <a:t>онетический (</a:t>
            </a:r>
            <a:r>
              <a:rPr lang="ru-RU" sz="2000" dirty="0"/>
              <a:t>говорят на иностранном языке, используют много иностранных слов или специальную терминологию, говорят быстро, невнятно и с акцентом. </a:t>
            </a:r>
          </a:p>
          <a:p>
            <a:endParaRPr lang="ru-RU" sz="2000" dirty="0"/>
          </a:p>
        </p:txBody>
      </p:sp>
      <p:sp>
        <p:nvSpPr>
          <p:cNvPr id="5" name="Прямоугольник: скругленные углы 4">
            <a:extLst>
              <a:ext uri="{FF2B5EF4-FFF2-40B4-BE49-F238E27FC236}">
                <a16:creationId xmlns:a16="http://schemas.microsoft.com/office/drawing/2014/main" id="{C4D75349-A755-4BC3-8ECF-DFA8836DFC4B}"/>
              </a:ext>
            </a:extLst>
          </p:cNvPr>
          <p:cNvSpPr/>
          <p:nvPr/>
        </p:nvSpPr>
        <p:spPr>
          <a:xfrm>
            <a:off x="8025064" y="6232078"/>
            <a:ext cx="2901849" cy="606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lumMod val="95000"/>
                    <a:lumOff val="5000"/>
                  </a:schemeClr>
                </a:solidFill>
              </a:rPr>
              <a:t>Ю.С. </a:t>
            </a:r>
            <a:r>
              <a:rPr lang="ru-RU" dirty="0" err="1">
                <a:solidFill>
                  <a:schemeClr val="tx1">
                    <a:lumMod val="95000"/>
                    <a:lumOff val="5000"/>
                  </a:schemeClr>
                </a:solidFill>
              </a:rPr>
              <a:t>Крижанская</a:t>
            </a:r>
            <a:r>
              <a:rPr lang="ru-RU" dirty="0">
                <a:solidFill>
                  <a:schemeClr val="tx1">
                    <a:lumMod val="95000"/>
                    <a:lumOff val="5000"/>
                  </a:schemeClr>
                </a:solidFill>
              </a:rPr>
              <a:t> </a:t>
            </a:r>
          </a:p>
          <a:p>
            <a:pPr algn="ctr"/>
            <a:r>
              <a:rPr lang="ru-RU" dirty="0">
                <a:solidFill>
                  <a:schemeClr val="tx1">
                    <a:lumMod val="95000"/>
                    <a:lumOff val="5000"/>
                  </a:schemeClr>
                </a:solidFill>
              </a:rPr>
              <a:t>В.П. Третьяков </a:t>
            </a:r>
          </a:p>
        </p:txBody>
      </p:sp>
    </p:spTree>
    <p:extLst>
      <p:ext uri="{BB962C8B-B14F-4D97-AF65-F5344CB8AC3E}">
        <p14:creationId xmlns:p14="http://schemas.microsoft.com/office/powerpoint/2010/main" val="1787341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AE6F929-6FE6-4D78-A8F5-3DBBDD9634AE}"/>
              </a:ext>
            </a:extLst>
          </p:cNvPr>
          <p:cNvSpPr>
            <a:spLocks noGrp="1"/>
          </p:cNvSpPr>
          <p:nvPr>
            <p:ph type="title"/>
          </p:nvPr>
        </p:nvSpPr>
        <p:spPr/>
        <p:txBody>
          <a:bodyPr/>
          <a:lstStyle/>
          <a:p>
            <a:r>
              <a:rPr lang="ru-RU" dirty="0"/>
              <a:t>Литература:</a:t>
            </a:r>
          </a:p>
        </p:txBody>
      </p:sp>
      <p:sp>
        <p:nvSpPr>
          <p:cNvPr id="3" name="Объект 2">
            <a:extLst>
              <a:ext uri="{FF2B5EF4-FFF2-40B4-BE49-F238E27FC236}">
                <a16:creationId xmlns:a16="http://schemas.microsoft.com/office/drawing/2014/main" id="{73225781-4CD8-4FC1-9D3A-F7F47A39BADD}"/>
              </a:ext>
            </a:extLst>
          </p:cNvPr>
          <p:cNvSpPr>
            <a:spLocks noGrp="1"/>
          </p:cNvSpPr>
          <p:nvPr>
            <p:ph idx="1"/>
          </p:nvPr>
        </p:nvSpPr>
        <p:spPr>
          <a:xfrm>
            <a:off x="450925" y="1690688"/>
            <a:ext cx="10515600" cy="4351338"/>
          </a:xfrm>
        </p:spPr>
        <p:txBody>
          <a:bodyPr/>
          <a:lstStyle/>
          <a:p>
            <a:pPr marL="0" indent="0">
              <a:buNone/>
            </a:pPr>
            <a:r>
              <a:rPr lang="ru-RU" dirty="0"/>
              <a:t>Козьяков, Р. В. Социальная психология : учебник / Р. В. Козьяков. – Москва : Директ-Медиа, 2013. – С. 127-159 (376 с.): рис., табл. – Режим доступа: URL: https://biblioclub.ru (дата обращения: 27.11.2024</a:t>
            </a:r>
            <a:r>
              <a:rPr lang="ru-RU"/>
              <a:t>). </a:t>
            </a:r>
          </a:p>
          <a:p>
            <a:pPr marL="0" indent="0">
              <a:buNone/>
            </a:pPr>
            <a:r>
              <a:rPr lang="ru-RU"/>
              <a:t>Неврюев</a:t>
            </a:r>
            <a:r>
              <a:rPr lang="ru-RU" dirty="0"/>
              <a:t>, А. Н. Социальная психология : учебное пособие для бакалавриата / А. Н. </a:t>
            </a:r>
            <a:r>
              <a:rPr lang="ru-RU" dirty="0" err="1"/>
              <a:t>Неврюев</a:t>
            </a:r>
            <a:r>
              <a:rPr lang="ru-RU" dirty="0"/>
              <a:t>, Н. П. Дедов, Ж. В. </a:t>
            </a:r>
            <a:r>
              <a:rPr lang="ru-RU" dirty="0" err="1"/>
              <a:t>Коробанова</a:t>
            </a:r>
            <a:r>
              <a:rPr lang="ru-RU" dirty="0"/>
              <a:t> ; под ред. Ж. В. </a:t>
            </a:r>
            <a:r>
              <a:rPr lang="ru-RU" dirty="0" err="1"/>
              <a:t>Коробановой</a:t>
            </a:r>
            <a:r>
              <a:rPr lang="ru-RU" dirty="0"/>
              <a:t>. – Москва : Прометей, 2020. – С. 73-87 (161 с. : ил. – Режим доступа: URL: https://biblioclub.ru (дата обращения: 27.11.2024).  </a:t>
            </a:r>
          </a:p>
        </p:txBody>
      </p:sp>
    </p:spTree>
    <p:extLst>
      <p:ext uri="{BB962C8B-B14F-4D97-AF65-F5344CB8AC3E}">
        <p14:creationId xmlns:p14="http://schemas.microsoft.com/office/powerpoint/2010/main" val="138800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6" name="Rectangle 16">
            <a:extLst>
              <a:ext uri="{FF2B5EF4-FFF2-40B4-BE49-F238E27FC236}">
                <a16:creationId xmlns:a16="http://schemas.microsoft.com/office/drawing/2014/main" id="{D29DF557-EE08-4DE7-9A22-BA82B5B2A6A4}"/>
              </a:ext>
            </a:extLst>
          </p:cNvPr>
          <p:cNvSpPr>
            <a:spLocks noGrp="1" noChangeArrowheads="1"/>
          </p:cNvSpPr>
          <p:nvPr>
            <p:ph type="title"/>
          </p:nvPr>
        </p:nvSpPr>
        <p:spPr>
          <a:xfrm>
            <a:off x="1981200" y="188914"/>
            <a:ext cx="8229600" cy="1139825"/>
          </a:xfrm>
        </p:spPr>
        <p:txBody>
          <a:bodyPr/>
          <a:lstStyle/>
          <a:p>
            <a:pPr eaLnBrk="1" hangingPunct="1">
              <a:defRPr/>
            </a:pPr>
            <a:r>
              <a:rPr lang="ru-RU" b="1" dirty="0">
                <a:solidFill>
                  <a:schemeClr val="accent5">
                    <a:lumMod val="25000"/>
                  </a:schemeClr>
                </a:solidFill>
                <a:effectLst/>
              </a:rPr>
              <a:t>        </a:t>
            </a:r>
            <a:endParaRPr lang="ru-RU" altLang="ru-RU" dirty="0">
              <a:solidFill>
                <a:schemeClr val="accent5">
                  <a:lumMod val="25000"/>
                </a:schemeClr>
              </a:solidFill>
            </a:endParaRPr>
          </a:p>
        </p:txBody>
      </p:sp>
      <p:sp>
        <p:nvSpPr>
          <p:cNvPr id="40977" name="Rectangle 17">
            <a:extLst>
              <a:ext uri="{FF2B5EF4-FFF2-40B4-BE49-F238E27FC236}">
                <a16:creationId xmlns:a16="http://schemas.microsoft.com/office/drawing/2014/main" id="{BE6E7A4E-4902-456F-B427-8805B0BAA9E8}"/>
              </a:ext>
            </a:extLst>
          </p:cNvPr>
          <p:cNvSpPr>
            <a:spLocks noGrp="1" noChangeArrowheads="1"/>
          </p:cNvSpPr>
          <p:nvPr>
            <p:ph type="body" idx="1"/>
          </p:nvPr>
        </p:nvSpPr>
        <p:spPr>
          <a:xfrm>
            <a:off x="418652" y="562984"/>
            <a:ext cx="11773348" cy="5449886"/>
          </a:xfrm>
        </p:spPr>
        <p:txBody>
          <a:bodyPr>
            <a:noAutofit/>
          </a:bodyPr>
          <a:lstStyle/>
          <a:p>
            <a:pPr marL="0" indent="0">
              <a:buNone/>
            </a:pPr>
            <a:r>
              <a:rPr lang="ru-RU" sz="3200" b="1" dirty="0">
                <a:solidFill>
                  <a:schemeClr val="accent4">
                    <a:lumMod val="10000"/>
                  </a:schemeClr>
                </a:solidFill>
                <a:latin typeface="Times New Roman" panose="02020603050405020304" pitchFamily="18" charset="0"/>
                <a:cs typeface="Times New Roman" panose="02020603050405020304" pitchFamily="18" charset="0"/>
              </a:rPr>
              <a:t>Тема </a:t>
            </a:r>
            <a:r>
              <a:rPr lang="ru-R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 </a:t>
            </a:r>
            <a:r>
              <a:rPr lang="ru-RU" sz="3200" b="1" dirty="0">
                <a:latin typeface="Times New Roman" panose="02020603050405020304" pitchFamily="18" charset="0"/>
                <a:cs typeface="Times New Roman" panose="02020603050405020304" pitchFamily="18" charset="0"/>
              </a:rPr>
              <a:t>Общение как социально-психологический феномен</a:t>
            </a:r>
            <a:endParaRPr lang="ru-RU" sz="3200" dirty="0">
              <a:latin typeface="Times New Roman" panose="02020603050405020304" pitchFamily="18" charset="0"/>
              <a:cs typeface="Times New Roman" panose="02020603050405020304" pitchFamily="18" charset="0"/>
            </a:endParaRPr>
          </a:p>
          <a:p>
            <a:pPr>
              <a:defRPr/>
            </a:pPr>
            <a:endParaRPr lang="ru-RU" sz="2000" dirty="0"/>
          </a:p>
          <a:p>
            <a:pPr marL="0" indent="0">
              <a:buNone/>
              <a:defRPr/>
            </a:pPr>
            <a:r>
              <a:rPr lang="ru-RU" sz="2000" dirty="0"/>
              <a:t>1. </a:t>
            </a:r>
            <a:r>
              <a:rPr lang="ru-RU" sz="2400" dirty="0"/>
              <a:t>Сущность межличностных отношений и общения. </a:t>
            </a:r>
          </a:p>
          <a:p>
            <a:pPr marL="0" indent="0">
              <a:buNone/>
              <a:defRPr/>
            </a:pPr>
            <a:r>
              <a:rPr lang="ru-RU" sz="2400" dirty="0"/>
              <a:t>2. Возникновение и формирование межличностных отношений. </a:t>
            </a:r>
          </a:p>
          <a:p>
            <a:pPr marL="0" indent="0">
              <a:buNone/>
              <a:defRPr/>
            </a:pPr>
            <a:r>
              <a:rPr lang="ru-RU" sz="2400" dirty="0"/>
              <a:t>3. Виды взаимоотношений. Уровни взаимоотношений. </a:t>
            </a:r>
          </a:p>
          <a:p>
            <a:pPr marL="0" indent="0">
              <a:buNone/>
              <a:defRPr/>
            </a:pPr>
            <a:r>
              <a:rPr lang="ru-RU" sz="2400" dirty="0"/>
              <a:t> 4. Представление о коммуникации, интеракции, межличностное познание, взаимодействие, социальная перцепция. Средства и виды общения.</a:t>
            </a:r>
            <a:endParaRPr lang="ru-RU" sz="2400" b="1" dirty="0"/>
          </a:p>
          <a:p>
            <a:pPr marL="0" indent="0">
              <a:buNone/>
              <a:defRPr/>
            </a:pPr>
            <a:endParaRPr lang="ru-RU" sz="2400" b="1" dirty="0">
              <a:solidFill>
                <a:schemeClr val="accent6">
                  <a:lumMod val="50000"/>
                </a:schemeClr>
              </a:solidFill>
              <a:effectLst>
                <a:outerShdw blurRad="38100" dist="38100" dir="2700000" algn="tl">
                  <a:srgbClr val="000000">
                    <a:alpha val="43137"/>
                  </a:srgbClr>
                </a:outerShdw>
              </a:effectLst>
            </a:endParaRPr>
          </a:p>
        </p:txBody>
      </p:sp>
      <p:sp>
        <p:nvSpPr>
          <p:cNvPr id="6" name="Овал 5">
            <a:extLst>
              <a:ext uri="{FF2B5EF4-FFF2-40B4-BE49-F238E27FC236}">
                <a16:creationId xmlns:a16="http://schemas.microsoft.com/office/drawing/2014/main" id="{DAAD5086-3F8F-464B-B996-95FA148CD4B2}"/>
              </a:ext>
            </a:extLst>
          </p:cNvPr>
          <p:cNvSpPr/>
          <p:nvPr/>
        </p:nvSpPr>
        <p:spPr>
          <a:xfrm>
            <a:off x="1300779" y="1060848"/>
            <a:ext cx="2654733" cy="535782"/>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ru-RU" altLang="ru-RU" sz="2400" b="1" dirty="0">
                <a:solidFill>
                  <a:schemeClr val="accent4">
                    <a:lumMod val="10000"/>
                  </a:schemeClr>
                </a:solidFill>
                <a:latin typeface="Segoe UI" pitchFamily="34" charset="0"/>
                <a:cs typeface="Segoe UI" pitchFamily="34" charset="0"/>
              </a:rPr>
              <a:t>Вопросы:</a:t>
            </a:r>
          </a:p>
        </p:txBody>
      </p:sp>
    </p:spTree>
    <p:extLst>
      <p:ext uri="{BB962C8B-B14F-4D97-AF65-F5344CB8AC3E}">
        <p14:creationId xmlns:p14="http://schemas.microsoft.com/office/powerpoint/2010/main" val="3836438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F582D9-73D5-4154-BAAD-771B163B6227}"/>
              </a:ext>
            </a:extLst>
          </p:cNvPr>
          <p:cNvSpPr>
            <a:spLocks noGrp="1"/>
          </p:cNvSpPr>
          <p:nvPr>
            <p:ph type="title"/>
          </p:nvPr>
        </p:nvSpPr>
        <p:spPr>
          <a:xfrm>
            <a:off x="421342" y="69046"/>
            <a:ext cx="8229600" cy="873125"/>
          </a:xfrm>
        </p:spPr>
        <p:txBody>
          <a:bodyPr>
            <a:normAutofit/>
          </a:bodyPr>
          <a:lstStyle/>
          <a:p>
            <a:pPr>
              <a:defRPr/>
            </a:pPr>
            <a:r>
              <a:rPr lang="ru-RU" sz="4000" b="1" dirty="0">
                <a:solidFill>
                  <a:srgbClr val="C00000"/>
                </a:solidFill>
              </a:rPr>
              <a:t>Межличностное общение </a:t>
            </a:r>
          </a:p>
        </p:txBody>
      </p:sp>
      <p:sp>
        <p:nvSpPr>
          <p:cNvPr id="3" name="Объект 2">
            <a:extLst>
              <a:ext uri="{FF2B5EF4-FFF2-40B4-BE49-F238E27FC236}">
                <a16:creationId xmlns:a16="http://schemas.microsoft.com/office/drawing/2014/main" id="{A93E6F32-9DC4-4481-AB2D-B5D5DDE1ED58}"/>
              </a:ext>
            </a:extLst>
          </p:cNvPr>
          <p:cNvSpPr>
            <a:spLocks noGrp="1"/>
          </p:cNvSpPr>
          <p:nvPr>
            <p:ph sz="half" idx="1"/>
          </p:nvPr>
        </p:nvSpPr>
        <p:spPr>
          <a:xfrm>
            <a:off x="125412" y="1070811"/>
            <a:ext cx="4694014" cy="5405294"/>
          </a:xfrm>
          <a:solidFill>
            <a:schemeClr val="bg1"/>
          </a:solidFill>
        </p:spPr>
        <p:txBody>
          <a:bodyPr>
            <a:noAutofit/>
          </a:bodyPr>
          <a:lstStyle/>
          <a:p>
            <a:pPr marL="0" indent="0">
              <a:buNone/>
              <a:defRPr/>
            </a:pPr>
            <a:r>
              <a:rPr lang="ru-RU" sz="1800" b="1" dirty="0">
                <a:solidFill>
                  <a:srgbClr val="C00000"/>
                </a:solidFill>
              </a:rPr>
              <a:t>Общение </a:t>
            </a:r>
            <a:r>
              <a:rPr lang="ru-RU" sz="1800" dirty="0">
                <a:solidFill>
                  <a:srgbClr val="C00000"/>
                </a:solidFill>
              </a:rPr>
              <a:t>– </a:t>
            </a:r>
            <a:r>
              <a:rPr lang="ru-RU" sz="1800" dirty="0">
                <a:solidFill>
                  <a:srgbClr val="C00000"/>
                </a:solidFill>
                <a:effectLst>
                  <a:outerShdw blurRad="38100" dist="38100" dir="2700000" algn="tl">
                    <a:srgbClr val="000000">
                      <a:alpha val="43137"/>
                    </a:srgbClr>
                  </a:outerShdw>
                </a:effectLst>
              </a:rPr>
              <a:t>это процесс взаимодействия людей, социальных групп, общностей, в котором происходит обмен информацией  (в т.ч. переживаниями, эмоциями), опытом, способностями и результатами деятельности;</a:t>
            </a:r>
          </a:p>
          <a:p>
            <a:pPr marL="0" indent="0">
              <a:buNone/>
              <a:defRPr/>
            </a:pPr>
            <a:endParaRPr lang="ru-RU" sz="1800" b="1" dirty="0">
              <a:solidFill>
                <a:schemeClr val="accent4">
                  <a:lumMod val="10000"/>
                </a:schemeClr>
              </a:solidFill>
            </a:endParaRPr>
          </a:p>
          <a:p>
            <a:pPr marL="0" indent="0">
              <a:buNone/>
              <a:defRPr/>
            </a:pPr>
            <a:r>
              <a:rPr lang="ru-RU" sz="1800" b="1" dirty="0">
                <a:solidFill>
                  <a:schemeClr val="accent4">
                    <a:lumMod val="10000"/>
                  </a:schemeClr>
                </a:solidFill>
              </a:rPr>
              <a:t>Общение </a:t>
            </a:r>
            <a:r>
              <a:rPr lang="ru-RU" sz="1800" dirty="0">
                <a:solidFill>
                  <a:schemeClr val="accent4">
                    <a:lumMod val="10000"/>
                  </a:schemeClr>
                </a:solidFill>
              </a:rPr>
              <a:t>– </a:t>
            </a:r>
            <a:r>
              <a:rPr lang="ru-RU" sz="1800" dirty="0"/>
              <a:t>процесс взаимодействия (двух и более лиц), направленный на взаимное познание, на установление и развитие взаимоотношений, оказание взаимовлияния на их состояния, взгляды и поведение, регуляцию их совместной деятельности;</a:t>
            </a:r>
          </a:p>
          <a:p>
            <a:pPr marL="0" indent="0">
              <a:buNone/>
              <a:defRPr/>
            </a:pPr>
            <a:endParaRPr lang="ru-RU" sz="1800" b="1" i="1" dirty="0"/>
          </a:p>
          <a:p>
            <a:pPr marL="0" indent="0">
              <a:buNone/>
              <a:defRPr/>
            </a:pPr>
            <a:r>
              <a:rPr lang="ru-RU" sz="1800" b="1" i="1" dirty="0"/>
              <a:t> </a:t>
            </a:r>
            <a:r>
              <a:rPr lang="ru-RU" sz="1800" b="1" dirty="0">
                <a:solidFill>
                  <a:schemeClr val="accent4">
                    <a:lumMod val="10000"/>
                  </a:schemeClr>
                </a:solidFill>
              </a:rPr>
              <a:t>Общение </a:t>
            </a:r>
            <a:r>
              <a:rPr lang="ru-RU" sz="1800" b="1" dirty="0"/>
              <a:t>–</a:t>
            </a:r>
            <a:r>
              <a:rPr lang="ru-RU" sz="1800" dirty="0"/>
              <a:t> это взаимосвязь между людьми в ходе, которой возникает психологический контакт, проявляющийся в обмене информацией, взаимопонимании, взаимовлиянии, </a:t>
            </a:r>
            <a:r>
              <a:rPr lang="ru-RU" sz="1800" dirty="0" err="1"/>
              <a:t>взаимопереживании</a:t>
            </a:r>
            <a:endParaRPr lang="ru-RU" sz="1800" dirty="0"/>
          </a:p>
          <a:p>
            <a:pPr marL="0" indent="0">
              <a:buNone/>
              <a:defRPr/>
            </a:pPr>
            <a:r>
              <a:rPr lang="ru-RU" sz="1800" dirty="0"/>
              <a:t>и др. </a:t>
            </a:r>
          </a:p>
          <a:p>
            <a:pPr marL="0" indent="0">
              <a:buNone/>
              <a:defRPr/>
            </a:pPr>
            <a:endParaRPr lang="ru-RU" sz="2400" dirty="0">
              <a:solidFill>
                <a:schemeClr val="accent4">
                  <a:lumMod val="10000"/>
                </a:schemeClr>
              </a:solidFill>
              <a:effectLst>
                <a:outerShdw blurRad="38100" dist="38100" dir="2700000" algn="tl">
                  <a:srgbClr val="000000">
                    <a:alpha val="43137"/>
                  </a:srgbClr>
                </a:outerShdw>
              </a:effectLst>
            </a:endParaRPr>
          </a:p>
          <a:p>
            <a:pPr marL="0" indent="0">
              <a:buNone/>
              <a:defRPr/>
            </a:pPr>
            <a:r>
              <a:rPr lang="ru-RU" sz="2400" dirty="0">
                <a:solidFill>
                  <a:schemeClr val="accent4">
                    <a:lumMod val="10000"/>
                  </a:schemeClr>
                </a:solidFill>
                <a:effectLst>
                  <a:outerShdw blurRad="38100" dist="38100" dir="2700000" algn="tl">
                    <a:srgbClr val="000000">
                      <a:alpha val="43137"/>
                    </a:srgbClr>
                  </a:outerShdw>
                </a:effectLst>
              </a:rPr>
              <a:t> </a:t>
            </a:r>
          </a:p>
          <a:p>
            <a:pPr marL="0" indent="0">
              <a:buNone/>
              <a:defRPr/>
            </a:pPr>
            <a:endParaRPr lang="ru-RU" sz="1600" dirty="0"/>
          </a:p>
        </p:txBody>
      </p:sp>
      <p:sp>
        <p:nvSpPr>
          <p:cNvPr id="7172" name="Объект 3">
            <a:extLst>
              <a:ext uri="{FF2B5EF4-FFF2-40B4-BE49-F238E27FC236}">
                <a16:creationId xmlns:a16="http://schemas.microsoft.com/office/drawing/2014/main" id="{FB231A00-A731-428A-963F-9C994F28769C}"/>
              </a:ext>
            </a:extLst>
          </p:cNvPr>
          <p:cNvSpPr>
            <a:spLocks noGrp="1"/>
          </p:cNvSpPr>
          <p:nvPr>
            <p:ph sz="half" idx="2"/>
          </p:nvPr>
        </p:nvSpPr>
        <p:spPr>
          <a:xfrm>
            <a:off x="5289549" y="1984375"/>
            <a:ext cx="3493503" cy="4757738"/>
          </a:xfrm>
          <a:ln w="38100">
            <a:solidFill>
              <a:srgbClr val="C00000"/>
            </a:solidFill>
            <a:miter lim="800000"/>
            <a:headEnd/>
            <a:tailEnd/>
          </a:ln>
        </p:spPr>
        <p:txBody>
          <a:bodyPr>
            <a:noAutofit/>
          </a:bodyPr>
          <a:lstStyle/>
          <a:p>
            <a:pPr marL="0" indent="0">
              <a:buNone/>
              <a:defRPr/>
            </a:pPr>
            <a:r>
              <a:rPr lang="ru-RU" altLang="ru-RU" sz="2000" b="1" dirty="0"/>
              <a:t>Структура общения</a:t>
            </a:r>
            <a:r>
              <a:rPr lang="ru-RU" altLang="ru-RU" sz="2000" dirty="0"/>
              <a:t>: </a:t>
            </a:r>
          </a:p>
          <a:p>
            <a:pPr marL="0" indent="0">
              <a:buNone/>
              <a:defRPr/>
            </a:pPr>
            <a:r>
              <a:rPr lang="ru-RU" altLang="ru-RU" sz="2000" dirty="0">
                <a:solidFill>
                  <a:srgbClr val="002060"/>
                </a:solidFill>
              </a:rPr>
              <a:t>цель  </a:t>
            </a:r>
            <a:r>
              <a:rPr lang="ru-RU" altLang="ru-RU" sz="2000" dirty="0"/>
              <a:t>(то, ради чего люди вступают в общение), </a:t>
            </a:r>
          </a:p>
          <a:p>
            <a:pPr marL="0" indent="0">
              <a:buNone/>
              <a:defRPr/>
            </a:pPr>
            <a:endParaRPr lang="ru-RU" altLang="ru-RU" sz="2000" dirty="0">
              <a:solidFill>
                <a:srgbClr val="002060"/>
              </a:solidFill>
            </a:endParaRPr>
          </a:p>
          <a:p>
            <a:pPr marL="0" indent="0">
              <a:buNone/>
              <a:defRPr/>
            </a:pPr>
            <a:r>
              <a:rPr lang="ru-RU" altLang="ru-RU" sz="2000" dirty="0">
                <a:solidFill>
                  <a:srgbClr val="002060"/>
                </a:solidFill>
              </a:rPr>
              <a:t>средства </a:t>
            </a:r>
            <a:r>
              <a:rPr lang="ru-RU" altLang="ru-RU" sz="2000" dirty="0"/>
              <a:t>(способ передачи информации в процессе общения) </a:t>
            </a:r>
          </a:p>
          <a:p>
            <a:pPr marL="0" indent="0">
              <a:buNone/>
              <a:defRPr/>
            </a:pPr>
            <a:endParaRPr lang="ru-RU" altLang="ru-RU" sz="2000" dirty="0">
              <a:solidFill>
                <a:srgbClr val="002060"/>
              </a:solidFill>
            </a:endParaRPr>
          </a:p>
          <a:p>
            <a:pPr marL="0" indent="0">
              <a:buNone/>
              <a:defRPr/>
            </a:pPr>
            <a:r>
              <a:rPr lang="ru-RU" altLang="ru-RU" sz="2000" dirty="0">
                <a:solidFill>
                  <a:srgbClr val="002060"/>
                </a:solidFill>
              </a:rPr>
              <a:t>содержание </a:t>
            </a:r>
            <a:r>
              <a:rPr lang="ru-RU" altLang="ru-RU" sz="2000" dirty="0"/>
              <a:t>(информационный контент)</a:t>
            </a:r>
            <a:endParaRPr lang="ru-RU" altLang="ru-RU" sz="2000" dirty="0">
              <a:solidFill>
                <a:srgbClr val="002060"/>
              </a:solidFill>
            </a:endParaRPr>
          </a:p>
        </p:txBody>
      </p:sp>
      <p:sp>
        <p:nvSpPr>
          <p:cNvPr id="5" name="Овал 4">
            <a:extLst>
              <a:ext uri="{FF2B5EF4-FFF2-40B4-BE49-F238E27FC236}">
                <a16:creationId xmlns:a16="http://schemas.microsoft.com/office/drawing/2014/main" id="{240206BA-F555-44D8-8DD5-F06ACD12C83B}"/>
              </a:ext>
            </a:extLst>
          </p:cNvPr>
          <p:cNvSpPr/>
          <p:nvPr/>
        </p:nvSpPr>
        <p:spPr>
          <a:xfrm>
            <a:off x="4346702" y="639844"/>
            <a:ext cx="5256212" cy="873125"/>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ru-RU" altLang="ru-RU" sz="1800" b="1" dirty="0">
                <a:solidFill>
                  <a:srgbClr val="002060"/>
                </a:solidFill>
                <a:latin typeface="Segoe UI" panose="020B0502040204020203" pitchFamily="34" charset="0"/>
                <a:cs typeface="Segoe UI" panose="020B0502040204020203" pitchFamily="34" charset="0"/>
              </a:rPr>
              <a:t>Определение и структура </a:t>
            </a:r>
          </a:p>
        </p:txBody>
      </p:sp>
      <p:sp>
        <p:nvSpPr>
          <p:cNvPr id="4" name="Прямоугольник: скругленные углы 3">
            <a:extLst>
              <a:ext uri="{FF2B5EF4-FFF2-40B4-BE49-F238E27FC236}">
                <a16:creationId xmlns:a16="http://schemas.microsoft.com/office/drawing/2014/main" id="{5051C6EA-C0C8-446F-98A2-EDFE70D97591}"/>
              </a:ext>
            </a:extLst>
          </p:cNvPr>
          <p:cNvSpPr/>
          <p:nvPr/>
        </p:nvSpPr>
        <p:spPr>
          <a:xfrm>
            <a:off x="9456635" y="4581526"/>
            <a:ext cx="2268538" cy="1727200"/>
          </a:xfrm>
          <a:prstGeom prst="roundRect">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1600" dirty="0">
                <a:solidFill>
                  <a:schemeClr val="accent5">
                    <a:lumMod val="10000"/>
                  </a:schemeClr>
                </a:solidFill>
              </a:rPr>
              <a:t>средства:</a:t>
            </a:r>
          </a:p>
          <a:p>
            <a:pPr algn="ctr">
              <a:defRPr/>
            </a:pPr>
            <a:r>
              <a:rPr lang="ru-RU" altLang="ru-RU" sz="1600" dirty="0">
                <a:solidFill>
                  <a:schemeClr val="accent5">
                    <a:lumMod val="10000"/>
                  </a:schemeClr>
                </a:solidFill>
              </a:rPr>
              <a:t>*вербальные *невербальные (интонация, взгляд, мимика, жесты, позы и др.).</a:t>
            </a:r>
            <a:endParaRPr lang="ru-RU" sz="1600" dirty="0">
              <a:solidFill>
                <a:schemeClr val="accent5">
                  <a:lumMod val="10000"/>
                </a:schemeClr>
              </a:solidFill>
            </a:endParaRPr>
          </a:p>
        </p:txBody>
      </p:sp>
      <p:sp>
        <p:nvSpPr>
          <p:cNvPr id="6" name="Прямоугольник: скругленные углы 5">
            <a:extLst>
              <a:ext uri="{FF2B5EF4-FFF2-40B4-BE49-F238E27FC236}">
                <a16:creationId xmlns:a16="http://schemas.microsoft.com/office/drawing/2014/main" id="{741822BE-B45A-4B49-82F7-4982D705B23B}"/>
              </a:ext>
            </a:extLst>
          </p:cNvPr>
          <p:cNvSpPr/>
          <p:nvPr/>
        </p:nvSpPr>
        <p:spPr>
          <a:xfrm>
            <a:off x="9219304" y="505609"/>
            <a:ext cx="2743200" cy="2538805"/>
          </a:xfrm>
          <a:prstGeom prst="roundRect">
            <a:avLst/>
          </a:prstGeom>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«общение» является одной из центральных в психологической науке наряду с такими категориями как  «мышление», «деятельность», «личность»</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EDDE8-A8E9-4AED-A403-67039FFAE2D4}"/>
              </a:ext>
            </a:extLst>
          </p:cNvPr>
          <p:cNvSpPr>
            <a:spLocks noGrp="1"/>
          </p:cNvSpPr>
          <p:nvPr>
            <p:ph type="title"/>
          </p:nvPr>
        </p:nvSpPr>
        <p:spPr>
          <a:xfrm>
            <a:off x="359735" y="99311"/>
            <a:ext cx="10515600" cy="517377"/>
          </a:xfrm>
        </p:spPr>
        <p:txBody>
          <a:bodyPr>
            <a:normAutofit fontScale="90000"/>
          </a:bodyPr>
          <a:lstStyle/>
          <a:p>
            <a:pPr>
              <a:defRPr/>
            </a:pPr>
            <a:br>
              <a:rPr lang="ru-RU" b="1" dirty="0"/>
            </a:br>
            <a:br>
              <a:rPr lang="ru-RU" b="1" dirty="0"/>
            </a:br>
            <a:r>
              <a:rPr lang="ru-RU" sz="4000" b="1" dirty="0">
                <a:solidFill>
                  <a:srgbClr val="C00000"/>
                </a:solidFill>
                <a:latin typeface="Times New Roman" panose="02020603050405020304" pitchFamily="18" charset="0"/>
                <a:cs typeface="Times New Roman" panose="02020603050405020304" pitchFamily="18" charset="0"/>
              </a:rPr>
              <a:t>Общение - социальный феномен и </a:t>
            </a:r>
            <a:r>
              <a:rPr lang="ru-RU" sz="4000" dirty="0">
                <a:solidFill>
                  <a:srgbClr val="C00000"/>
                </a:solidFill>
                <a:latin typeface="Times New Roman" panose="02020603050405020304" pitchFamily="18" charset="0"/>
                <a:cs typeface="Times New Roman" panose="02020603050405020304" pitchFamily="18" charset="0"/>
              </a:rPr>
              <a:t>основная форма человеческого бытия</a:t>
            </a:r>
            <a:br>
              <a:rPr lang="ru-RU" altLang="ru-RU" b="1" dirty="0">
                <a:solidFill>
                  <a:srgbClr val="C00000"/>
                </a:solidFill>
                <a:latin typeface="Times New Roman" panose="02020603050405020304" pitchFamily="18" charset="0"/>
                <a:cs typeface="Times New Roman" panose="02020603050405020304" pitchFamily="18" charset="0"/>
              </a:rPr>
            </a:br>
            <a:endParaRPr lang="ru-RU" dirty="0">
              <a:solidFill>
                <a:srgbClr val="C00000"/>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828DDB2-5FF1-44DC-805A-BD2851FE6D6F}"/>
              </a:ext>
            </a:extLst>
          </p:cNvPr>
          <p:cNvSpPr>
            <a:spLocks noGrp="1"/>
          </p:cNvSpPr>
          <p:nvPr>
            <p:ph sz="half" idx="1"/>
          </p:nvPr>
        </p:nvSpPr>
        <p:spPr>
          <a:xfrm>
            <a:off x="0" y="616669"/>
            <a:ext cx="11876443" cy="1815799"/>
          </a:xfrm>
        </p:spPr>
        <p:txBody>
          <a:bodyPr>
            <a:noAutofit/>
          </a:bodyPr>
          <a:lstStyle/>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endParaRPr lang="ru-RU" sz="2000" dirty="0"/>
          </a:p>
          <a:p>
            <a:pPr marL="0" indent="0">
              <a:buNone/>
            </a:pPr>
            <a:r>
              <a:rPr lang="ru-RU" sz="2400" dirty="0">
                <a:latin typeface="Times New Roman" panose="02020603050405020304" pitchFamily="18" charset="0"/>
                <a:cs typeface="Times New Roman" panose="02020603050405020304" pitchFamily="18" charset="0"/>
              </a:rPr>
              <a:t>	Общение лежит </a:t>
            </a:r>
            <a:r>
              <a:rPr lang="ru-RU" sz="2400" b="1" dirty="0">
                <a:latin typeface="Times New Roman" panose="02020603050405020304" pitchFamily="18" charset="0"/>
                <a:cs typeface="Times New Roman" panose="02020603050405020304" pitchFamily="18" charset="0"/>
              </a:rPr>
              <a:t>в основе жизнедеятельности челов</a:t>
            </a:r>
            <a:r>
              <a:rPr lang="ru-RU" sz="2400" dirty="0">
                <a:latin typeface="Times New Roman" panose="02020603050405020304" pitchFamily="18" charset="0"/>
                <a:cs typeface="Times New Roman" panose="02020603050405020304" pitchFamily="18" charset="0"/>
              </a:rPr>
              <a:t>ека, его </a:t>
            </a:r>
            <a:r>
              <a:rPr lang="ru-RU" sz="2400" b="1" dirty="0">
                <a:latin typeface="Times New Roman" panose="02020603050405020304" pitchFamily="18" charset="0"/>
                <a:cs typeface="Times New Roman" panose="02020603050405020304" pitchFamily="18" charset="0"/>
              </a:rPr>
              <a:t>социальной активности</a:t>
            </a:r>
            <a:r>
              <a:rPr lang="ru-RU" sz="2400" dirty="0">
                <a:latin typeface="Times New Roman" panose="02020603050405020304" pitchFamily="18" charset="0"/>
                <a:cs typeface="Times New Roman" panose="02020603050405020304" pitchFamily="18" charset="0"/>
              </a:rPr>
              <a:t>, установления </a:t>
            </a:r>
            <a:r>
              <a:rPr lang="ru-RU" sz="2400" b="1" dirty="0">
                <a:latin typeface="Times New Roman" panose="02020603050405020304" pitchFamily="18" charset="0"/>
                <a:cs typeface="Times New Roman" panose="02020603050405020304" pitchFamily="18" charset="0"/>
              </a:rPr>
              <a:t>взаимосвязей и сотрудничества </a:t>
            </a:r>
            <a:r>
              <a:rPr lang="ru-RU" sz="2400" dirty="0">
                <a:latin typeface="Times New Roman" panose="02020603050405020304" pitchFamily="18" charset="0"/>
                <a:cs typeface="Times New Roman" panose="02020603050405020304" pitchFamily="18" charset="0"/>
              </a:rPr>
              <a:t>людей. </a:t>
            </a:r>
          </a:p>
          <a:p>
            <a:pPr marL="0" indent="0">
              <a:buNone/>
            </a:pPr>
            <a:r>
              <a:rPr lang="ru-RU" sz="2400" dirty="0">
                <a:latin typeface="Times New Roman" panose="02020603050405020304" pitchFamily="18" charset="0"/>
                <a:cs typeface="Times New Roman" panose="02020603050405020304" pitchFamily="18" charset="0"/>
              </a:rPr>
              <a:t>В процессе общения человек </a:t>
            </a:r>
            <a:r>
              <a:rPr lang="ru-RU" sz="2400" b="1" dirty="0">
                <a:latin typeface="Times New Roman" panose="02020603050405020304" pitchFamily="18" charset="0"/>
                <a:cs typeface="Times New Roman" panose="02020603050405020304" pitchFamily="18" charset="0"/>
              </a:rPr>
              <a:t>познает </a:t>
            </a:r>
            <a:r>
              <a:rPr lang="ru-RU" sz="2400" dirty="0">
                <a:latin typeface="Times New Roman" panose="02020603050405020304" pitchFamily="18" charset="0"/>
                <a:cs typeface="Times New Roman" panose="02020603050405020304" pitchFamily="18" charset="0"/>
              </a:rPr>
              <a:t>других людей, </a:t>
            </a:r>
            <a:r>
              <a:rPr lang="ru-RU" sz="2400" b="1" dirty="0">
                <a:latin typeface="Times New Roman" panose="02020603050405020304" pitchFamily="18" charset="0"/>
                <a:cs typeface="Times New Roman" panose="02020603050405020304" pitchFamily="18" charset="0"/>
              </a:rPr>
              <a:t>обменивается</a:t>
            </a:r>
            <a:r>
              <a:rPr lang="ru-RU" sz="2400" dirty="0">
                <a:latin typeface="Times New Roman" panose="02020603050405020304" pitchFamily="18" charset="0"/>
                <a:cs typeface="Times New Roman" panose="02020603050405020304" pitchFamily="18" charset="0"/>
              </a:rPr>
              <a:t> с ними информацией, </a:t>
            </a:r>
            <a:r>
              <a:rPr lang="ru-RU" sz="2400" b="1" dirty="0">
                <a:latin typeface="Times New Roman" panose="02020603050405020304" pitchFamily="18" charset="0"/>
                <a:cs typeface="Times New Roman" panose="02020603050405020304" pitchFamily="18" charset="0"/>
              </a:rPr>
              <a:t>взаимодействует</a:t>
            </a:r>
            <a:r>
              <a:rPr lang="ru-RU" sz="2400" dirty="0">
                <a:latin typeface="Times New Roman" panose="02020603050405020304" pitchFamily="18" charset="0"/>
                <a:cs typeface="Times New Roman" panose="02020603050405020304" pitchFamily="18" charset="0"/>
              </a:rPr>
              <a:t> с ними и переживает собственные состояния. </a:t>
            </a:r>
          </a:p>
          <a:p>
            <a:pPr marL="0" indent="0">
              <a:buNone/>
            </a:pPr>
            <a:r>
              <a:rPr lang="ru-RU" sz="2400" dirty="0">
                <a:latin typeface="Times New Roman" panose="02020603050405020304" pitchFamily="18" charset="0"/>
                <a:cs typeface="Times New Roman" panose="02020603050405020304" pitchFamily="18" charset="0"/>
              </a:rPr>
              <a:t>Общаясь, человек усваивает </a:t>
            </a:r>
            <a:r>
              <a:rPr lang="ru-RU" sz="2400" b="1" dirty="0">
                <a:latin typeface="Times New Roman" panose="02020603050405020304" pitchFamily="18" charset="0"/>
                <a:cs typeface="Times New Roman" panose="02020603050405020304" pitchFamily="18" charset="0"/>
              </a:rPr>
              <a:t>общечеловеческий опыт, социальные нормы, ценности, знания, способы деятельности, формируется как личность. </a:t>
            </a:r>
          </a:p>
          <a:p>
            <a:pPr marL="0" indent="0">
              <a:buNone/>
            </a:pPr>
            <a:r>
              <a:rPr lang="ru-RU" sz="2400" dirty="0">
                <a:latin typeface="Times New Roman" panose="02020603050405020304" pitchFamily="18" charset="0"/>
                <a:cs typeface="Times New Roman" panose="02020603050405020304" pitchFamily="18" charset="0"/>
              </a:rPr>
              <a:t>Общение выступает важнейшим фактором психического развития человека: зарождаются, существуют и проявляются психические процессы и состояния человека. </a:t>
            </a:r>
          </a:p>
          <a:p>
            <a:pPr marL="0" indent="0">
              <a:buNone/>
            </a:pPr>
            <a:endParaRPr lang="ru-RU"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2379" y="557213"/>
            <a:ext cx="4247147"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493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BEDDE8-A8E9-4AED-A403-67039FFAE2D4}"/>
              </a:ext>
            </a:extLst>
          </p:cNvPr>
          <p:cNvSpPr>
            <a:spLocks noGrp="1"/>
          </p:cNvSpPr>
          <p:nvPr>
            <p:ph type="title"/>
          </p:nvPr>
        </p:nvSpPr>
        <p:spPr>
          <a:xfrm>
            <a:off x="359735" y="99311"/>
            <a:ext cx="10515600" cy="517377"/>
          </a:xfrm>
        </p:spPr>
        <p:txBody>
          <a:bodyPr>
            <a:normAutofit fontScale="90000"/>
          </a:bodyPr>
          <a:lstStyle/>
          <a:p>
            <a:pPr>
              <a:defRPr/>
            </a:pPr>
            <a:r>
              <a:rPr lang="ru-RU" b="1" dirty="0"/>
              <a:t>Общение как социальный феномен</a:t>
            </a:r>
            <a:endParaRPr lang="ru-RU" dirty="0"/>
          </a:p>
        </p:txBody>
      </p:sp>
      <p:sp>
        <p:nvSpPr>
          <p:cNvPr id="3" name="Объект 2">
            <a:extLst>
              <a:ext uri="{FF2B5EF4-FFF2-40B4-BE49-F238E27FC236}">
                <a16:creationId xmlns:a16="http://schemas.microsoft.com/office/drawing/2014/main" id="{B828DDB2-5FF1-44DC-805A-BD2851FE6D6F}"/>
              </a:ext>
            </a:extLst>
          </p:cNvPr>
          <p:cNvSpPr>
            <a:spLocks noGrp="1"/>
          </p:cNvSpPr>
          <p:nvPr>
            <p:ph sz="half" idx="1"/>
          </p:nvPr>
        </p:nvSpPr>
        <p:spPr>
          <a:xfrm>
            <a:off x="0" y="616669"/>
            <a:ext cx="11876443" cy="1815799"/>
          </a:xfrm>
        </p:spPr>
        <p:txBody>
          <a:bodyPr>
            <a:noAutofit/>
          </a:bodyPr>
          <a:lstStyle/>
          <a:p>
            <a:pPr marL="0" indent="0">
              <a:buNone/>
            </a:pPr>
            <a:r>
              <a:rPr lang="ru-RU" sz="2200" b="1" i="1" dirty="0"/>
              <a:t>общение - </a:t>
            </a:r>
            <a:r>
              <a:rPr lang="ru-RU" sz="2200" i="1" dirty="0"/>
              <a:t>это процесс установления и развития контактов между людьми, порождаемый потребностями в совместной деятельности, включает: </a:t>
            </a:r>
          </a:p>
          <a:p>
            <a:pPr marL="0" indent="0">
              <a:buNone/>
            </a:pPr>
            <a:r>
              <a:rPr lang="ru-RU" sz="2200" i="1" dirty="0"/>
              <a:t>1. восприятие, познание и понимание партнеров по общению (</a:t>
            </a:r>
            <a:r>
              <a:rPr lang="ru-RU" sz="2200" b="1" i="1" dirty="0"/>
              <a:t>перцептивная сторона общения</a:t>
            </a:r>
            <a:r>
              <a:rPr lang="ru-RU" sz="2200" i="1" dirty="0"/>
              <a:t>); 	</a:t>
            </a:r>
          </a:p>
          <a:p>
            <a:pPr marL="0" indent="0">
              <a:buNone/>
            </a:pPr>
            <a:r>
              <a:rPr lang="ru-RU" sz="2200" b="1" i="1" dirty="0"/>
              <a:t>2. </a:t>
            </a:r>
            <a:r>
              <a:rPr lang="ru-RU" sz="2200" i="1" dirty="0"/>
              <a:t>обмен информацией (</a:t>
            </a:r>
            <a:r>
              <a:rPr lang="ru-RU" sz="2200" b="1" i="1" dirty="0"/>
              <a:t>коммуникативная сторона общения</a:t>
            </a:r>
            <a:r>
              <a:rPr lang="ru-RU" sz="2200" i="1" dirty="0"/>
              <a:t>);</a:t>
            </a:r>
          </a:p>
          <a:p>
            <a:pPr marL="0" indent="0">
              <a:buNone/>
            </a:pPr>
            <a:r>
              <a:rPr lang="ru-RU" sz="2200" i="1" dirty="0"/>
              <a:t>3. выработку единой стратегии взаимодействия (</a:t>
            </a:r>
            <a:r>
              <a:rPr lang="ru-RU" sz="2200" b="1" i="1" dirty="0"/>
              <a:t>интерактивная сторона общения</a:t>
            </a:r>
            <a:r>
              <a:rPr lang="ru-RU" sz="2200" i="1" dirty="0"/>
              <a:t>). </a:t>
            </a:r>
          </a:p>
          <a:p>
            <a:pPr marL="0" indent="0">
              <a:buNone/>
            </a:pPr>
            <a:endParaRPr lang="ru-RU" sz="2200" b="1" i="1" dirty="0"/>
          </a:p>
          <a:p>
            <a:pPr marL="0" indent="0">
              <a:buNone/>
            </a:pPr>
            <a:endParaRPr lang="ru-RU" sz="2200" b="1" i="1" dirty="0"/>
          </a:p>
          <a:p>
            <a:pPr marL="0" indent="0">
              <a:buNone/>
            </a:pPr>
            <a:endParaRPr lang="ru-RU" sz="2200" b="1" i="1" dirty="0"/>
          </a:p>
          <a:p>
            <a:pPr marL="0" indent="0">
              <a:buNone/>
            </a:pPr>
            <a:endParaRPr lang="ru-RU" sz="2200" b="1" i="1" dirty="0"/>
          </a:p>
          <a:p>
            <a:pPr marL="0" indent="0">
              <a:buNone/>
            </a:pPr>
            <a:endParaRPr lang="ru-RU" sz="2200" b="1" i="1" dirty="0">
              <a:solidFill>
                <a:srgbClr val="C00000"/>
              </a:solidFill>
            </a:endParaRPr>
          </a:p>
          <a:p>
            <a:pPr marL="0" indent="0">
              <a:buNone/>
            </a:pPr>
            <a:r>
              <a:rPr lang="ru-RU" sz="2200" dirty="0"/>
              <a:t>для другого, происходит их духовное обогащение. </a:t>
            </a:r>
          </a:p>
          <a:p>
            <a:pPr marL="0" indent="0">
              <a:buNone/>
            </a:pPr>
            <a:r>
              <a:rPr lang="ru-RU" sz="2200" b="1" i="1" dirty="0"/>
              <a:t>Социальный смысл </a:t>
            </a:r>
            <a:r>
              <a:rPr lang="ru-RU" sz="2200" b="1" dirty="0"/>
              <a:t>общения </a:t>
            </a:r>
            <a:r>
              <a:rPr lang="ru-RU" sz="2200" dirty="0"/>
              <a:t>- средство передачи форм культуры и общественного опыта</a:t>
            </a:r>
            <a:r>
              <a:rPr lang="ru-RU" sz="2200" i="1" dirty="0"/>
              <a:t>. </a:t>
            </a:r>
          </a:p>
          <a:p>
            <a:pPr marL="0" indent="0">
              <a:buNone/>
            </a:pPr>
            <a:r>
              <a:rPr lang="ru-RU" sz="2200" b="1" i="1" dirty="0"/>
              <a:t>Психологический смысл </a:t>
            </a:r>
            <a:r>
              <a:rPr lang="ru-RU" sz="2200" b="1" dirty="0"/>
              <a:t>общения </a:t>
            </a:r>
            <a:r>
              <a:rPr lang="ru-RU" sz="2200" dirty="0"/>
              <a:t>- субъективный мир одного человека раскрывается  перед другим </a:t>
            </a:r>
          </a:p>
          <a:p>
            <a:pPr marL="0" indent="0">
              <a:buNone/>
            </a:pPr>
            <a:endParaRPr lang="ru-RU" sz="2000" dirty="0"/>
          </a:p>
        </p:txBody>
      </p:sp>
      <p:pic>
        <p:nvPicPr>
          <p:cNvPr id="2050" name="Picture 2" descr="Общение в радость, или Что нужно знать для эффективного общения | Каталіцкі  Весні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828" y="2949491"/>
            <a:ext cx="25717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4663" y="2867026"/>
            <a:ext cx="2694990" cy="230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748" y="2949492"/>
            <a:ext cx="2760078" cy="1933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6738" y="2949490"/>
            <a:ext cx="2830512" cy="2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794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965C18-0AFE-444A-8607-FBAE5778B034}"/>
              </a:ext>
            </a:extLst>
          </p:cNvPr>
          <p:cNvSpPr>
            <a:spLocks noGrp="1"/>
          </p:cNvSpPr>
          <p:nvPr>
            <p:ph type="title"/>
          </p:nvPr>
        </p:nvSpPr>
        <p:spPr>
          <a:xfrm>
            <a:off x="1981200" y="277813"/>
            <a:ext cx="8229600" cy="774700"/>
          </a:xfrm>
        </p:spPr>
        <p:txBody>
          <a:bodyPr/>
          <a:lstStyle/>
          <a:p>
            <a:pPr>
              <a:defRPr/>
            </a:pPr>
            <a:r>
              <a:rPr lang="ru-RU" sz="2800" b="1" dirty="0">
                <a:latin typeface="Times New Roman" panose="02020603050405020304" pitchFamily="18" charset="0"/>
                <a:cs typeface="Times New Roman" panose="02020603050405020304" pitchFamily="18" charset="0"/>
              </a:rPr>
              <a:t>Функции общения</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66C072B-1826-46CB-9C61-A014F54B2FCD}"/>
              </a:ext>
            </a:extLst>
          </p:cNvPr>
          <p:cNvSpPr>
            <a:spLocks noGrp="1"/>
          </p:cNvSpPr>
          <p:nvPr>
            <p:ph sz="half" idx="1"/>
          </p:nvPr>
        </p:nvSpPr>
        <p:spPr>
          <a:xfrm>
            <a:off x="264235" y="934179"/>
            <a:ext cx="6617828" cy="2418531"/>
          </a:xfrm>
          <a:ln w="38100">
            <a:solidFill>
              <a:srgbClr val="C00000"/>
            </a:solidFill>
          </a:ln>
        </p:spPr>
        <p:txBody>
          <a:bodyPr>
            <a:noAutofit/>
          </a:bodyPr>
          <a:lstStyle/>
          <a:p>
            <a:pPr marL="0" indent="0">
              <a:buNone/>
              <a:defRPr/>
            </a:pPr>
            <a:r>
              <a:rPr lang="ru-RU" sz="2400" dirty="0"/>
              <a:t>1) </a:t>
            </a:r>
            <a:r>
              <a:rPr lang="ru-RU" sz="2400" b="1" dirty="0"/>
              <a:t>личностно- формирующая </a:t>
            </a:r>
            <a:r>
              <a:rPr lang="ru-RU" sz="2400" dirty="0"/>
              <a:t>(общение является необходимым условием для формирования личности человека: «с кем поведешься – от того и наберешься» и др.);</a:t>
            </a:r>
          </a:p>
          <a:p>
            <a:pPr marL="0" indent="0">
              <a:buNone/>
              <a:defRPr/>
            </a:pPr>
            <a:endParaRPr lang="ru-RU" sz="2400" dirty="0"/>
          </a:p>
          <a:p>
            <a:pPr marL="0" indent="0">
              <a:buNone/>
              <a:defRPr/>
            </a:pPr>
            <a:r>
              <a:rPr lang="ru-RU" sz="2400" dirty="0"/>
              <a:t>2) </a:t>
            </a:r>
            <a:r>
              <a:rPr lang="ru-RU" sz="2400" b="1" dirty="0"/>
              <a:t>коммуникативная</a:t>
            </a:r>
            <a:r>
              <a:rPr lang="ru-RU" sz="2400" dirty="0"/>
              <a:t> (передача информации);</a:t>
            </a:r>
          </a:p>
        </p:txBody>
      </p:sp>
      <p:sp>
        <p:nvSpPr>
          <p:cNvPr id="5" name="Прямоугольник 4">
            <a:extLst>
              <a:ext uri="{FF2B5EF4-FFF2-40B4-BE49-F238E27FC236}">
                <a16:creationId xmlns:a16="http://schemas.microsoft.com/office/drawing/2014/main" id="{6A0E3453-AD89-499A-853B-170404341246}"/>
              </a:ext>
            </a:extLst>
          </p:cNvPr>
          <p:cNvSpPr/>
          <p:nvPr/>
        </p:nvSpPr>
        <p:spPr>
          <a:xfrm>
            <a:off x="264236" y="3352710"/>
            <a:ext cx="6632068" cy="3046988"/>
          </a:xfrm>
          <a:prstGeom prst="rect">
            <a:avLst/>
          </a:prstGeom>
          <a:ln w="38100">
            <a:solidFill>
              <a:srgbClr val="C00000"/>
            </a:solidFill>
          </a:ln>
        </p:spPr>
        <p:txBody>
          <a:bodyPr wrap="square">
            <a:spAutoFit/>
          </a:bodyPr>
          <a:lstStyle/>
          <a:p>
            <a:pPr>
              <a:buFont typeface="Wingdings" panose="05000000000000000000" pitchFamily="2" charset="2"/>
              <a:buNone/>
              <a:defRPr/>
            </a:pPr>
            <a:r>
              <a:rPr lang="ru-RU" sz="2400" dirty="0"/>
              <a:t>3) </a:t>
            </a:r>
            <a:r>
              <a:rPr lang="ru-RU" sz="2400" b="1" dirty="0"/>
              <a:t>инструментальная</a:t>
            </a:r>
            <a:r>
              <a:rPr lang="ru-RU" sz="2400" dirty="0"/>
              <a:t> (общение как механизм управления для осуществления каких-то действий людей, совместной деятельности, принятия решения и т.п.);</a:t>
            </a:r>
          </a:p>
          <a:p>
            <a:pPr>
              <a:buFont typeface="Wingdings" panose="05000000000000000000" pitchFamily="2" charset="2"/>
              <a:buNone/>
              <a:defRPr/>
            </a:pPr>
            <a:endParaRPr lang="ru-RU" sz="2400" dirty="0"/>
          </a:p>
          <a:p>
            <a:pPr>
              <a:buFont typeface="Wingdings" panose="05000000000000000000" pitchFamily="2" charset="2"/>
              <a:buNone/>
              <a:defRPr/>
            </a:pPr>
            <a:r>
              <a:rPr lang="ru-RU" sz="2400" dirty="0"/>
              <a:t>4) </a:t>
            </a:r>
            <a:r>
              <a:rPr lang="ru-RU" sz="2400" b="1" dirty="0"/>
              <a:t>экспрессивная</a:t>
            </a:r>
            <a:r>
              <a:rPr lang="ru-RU" sz="2400" dirty="0"/>
              <a:t> (позволяет партнерам по общению выразить и понять переживания, эмоции друг друга, отношения)</a:t>
            </a:r>
          </a:p>
        </p:txBody>
      </p:sp>
      <p:sp>
        <p:nvSpPr>
          <p:cNvPr id="4" name="Прямоугольник 3">
            <a:extLst>
              <a:ext uri="{FF2B5EF4-FFF2-40B4-BE49-F238E27FC236}">
                <a16:creationId xmlns:a16="http://schemas.microsoft.com/office/drawing/2014/main" id="{AD58889B-57D7-4600-B6A7-AECC4354DB6C}"/>
              </a:ext>
            </a:extLst>
          </p:cNvPr>
          <p:cNvSpPr/>
          <p:nvPr/>
        </p:nvSpPr>
        <p:spPr>
          <a:xfrm>
            <a:off x="7224415" y="2077864"/>
            <a:ext cx="2743657" cy="873024"/>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a:solidFill>
                  <a:srgbClr val="002060"/>
                </a:solidFill>
              </a:rPr>
              <a:t>1. прагматическая</a:t>
            </a:r>
            <a:endParaRPr lang="ru-RU" dirty="0">
              <a:solidFill>
                <a:schemeClr val="tx1"/>
              </a:solidFill>
            </a:endParaRPr>
          </a:p>
        </p:txBody>
      </p:sp>
      <p:pic>
        <p:nvPicPr>
          <p:cNvPr id="6" name="Рисунок 5">
            <a:extLst>
              <a:ext uri="{FF2B5EF4-FFF2-40B4-BE49-F238E27FC236}">
                <a16:creationId xmlns:a16="http://schemas.microsoft.com/office/drawing/2014/main" id="{32908621-C44F-4A0B-9C06-38124DAB4D9F}"/>
              </a:ext>
            </a:extLst>
          </p:cNvPr>
          <p:cNvPicPr>
            <a:picLocks noChangeAspect="1"/>
          </p:cNvPicPr>
          <p:nvPr/>
        </p:nvPicPr>
        <p:blipFill>
          <a:blip r:embed="rId2"/>
          <a:stretch>
            <a:fillRect/>
          </a:stretch>
        </p:blipFill>
        <p:spPr>
          <a:xfrm>
            <a:off x="9715500" y="277813"/>
            <a:ext cx="2476500" cy="1847850"/>
          </a:xfrm>
          <a:prstGeom prst="rect">
            <a:avLst/>
          </a:prstGeom>
        </p:spPr>
      </p:pic>
      <p:sp>
        <p:nvSpPr>
          <p:cNvPr id="7" name="Прямоугольник 6">
            <a:extLst>
              <a:ext uri="{FF2B5EF4-FFF2-40B4-BE49-F238E27FC236}">
                <a16:creationId xmlns:a16="http://schemas.microsoft.com/office/drawing/2014/main" id="{2319940B-5750-4E9E-B676-6416445D9121}"/>
              </a:ext>
            </a:extLst>
          </p:cNvPr>
          <p:cNvSpPr/>
          <p:nvPr/>
        </p:nvSpPr>
        <p:spPr>
          <a:xfrm>
            <a:off x="7238657" y="2932896"/>
            <a:ext cx="2729416" cy="1073150"/>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a:solidFill>
                  <a:srgbClr val="002060"/>
                </a:solidFill>
              </a:rPr>
              <a:t>2. формирующая</a:t>
            </a:r>
            <a:endParaRPr lang="ru-RU" dirty="0">
              <a:solidFill>
                <a:schemeClr val="tx1"/>
              </a:solidFill>
            </a:endParaRPr>
          </a:p>
        </p:txBody>
      </p:sp>
      <p:sp>
        <p:nvSpPr>
          <p:cNvPr id="14" name="Прямоугольник 13">
            <a:extLst>
              <a:ext uri="{FF2B5EF4-FFF2-40B4-BE49-F238E27FC236}">
                <a16:creationId xmlns:a16="http://schemas.microsoft.com/office/drawing/2014/main" id="{22034D35-C688-43CF-BFB5-1BC2D6B04EDF}"/>
              </a:ext>
            </a:extLst>
          </p:cNvPr>
          <p:cNvSpPr/>
          <p:nvPr/>
        </p:nvSpPr>
        <p:spPr>
          <a:xfrm>
            <a:off x="7238657" y="4006046"/>
            <a:ext cx="2729416" cy="885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a:solidFill>
                  <a:srgbClr val="002060"/>
                </a:solidFill>
              </a:rPr>
              <a:t>3. подтверждающая</a:t>
            </a:r>
            <a:endParaRPr lang="ru-RU" dirty="0">
              <a:solidFill>
                <a:schemeClr val="tx1"/>
              </a:solidFill>
            </a:endParaRPr>
          </a:p>
        </p:txBody>
      </p:sp>
      <p:sp>
        <p:nvSpPr>
          <p:cNvPr id="15" name="Прямоугольник 14">
            <a:extLst>
              <a:ext uri="{FF2B5EF4-FFF2-40B4-BE49-F238E27FC236}">
                <a16:creationId xmlns:a16="http://schemas.microsoft.com/office/drawing/2014/main" id="{C67D7FB1-3E01-4573-AF2F-81224988BE9C}"/>
              </a:ext>
            </a:extLst>
          </p:cNvPr>
          <p:cNvSpPr/>
          <p:nvPr/>
        </p:nvSpPr>
        <p:spPr>
          <a:xfrm>
            <a:off x="7238657" y="4891066"/>
            <a:ext cx="4461508" cy="84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i="1" dirty="0">
                <a:solidFill>
                  <a:srgbClr val="002060"/>
                </a:solidFill>
              </a:rPr>
              <a:t>4. Функция организации и поддержании межличностных отношений</a:t>
            </a:r>
            <a:endParaRPr lang="ru-RU" dirty="0">
              <a:solidFill>
                <a:schemeClr val="tx1"/>
              </a:solidFill>
            </a:endParaRPr>
          </a:p>
        </p:txBody>
      </p:sp>
      <p:sp>
        <p:nvSpPr>
          <p:cNvPr id="19" name="Прямоугольник 18">
            <a:extLst>
              <a:ext uri="{FF2B5EF4-FFF2-40B4-BE49-F238E27FC236}">
                <a16:creationId xmlns:a16="http://schemas.microsoft.com/office/drawing/2014/main" id="{AC111E84-7867-4E4E-B2ED-02643848E846}"/>
              </a:ext>
            </a:extLst>
          </p:cNvPr>
          <p:cNvSpPr/>
          <p:nvPr/>
        </p:nvSpPr>
        <p:spPr>
          <a:xfrm>
            <a:off x="7224416" y="5735543"/>
            <a:ext cx="2790114" cy="9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solidFill>
                  <a:srgbClr val="002060"/>
                </a:solidFill>
              </a:rPr>
              <a:t>5. </a:t>
            </a:r>
            <a:r>
              <a:rPr lang="ru-RU" b="1" dirty="0" err="1">
                <a:solidFill>
                  <a:srgbClr val="002060"/>
                </a:solidFill>
              </a:rPr>
              <a:t>внутриличностная</a:t>
            </a:r>
            <a:endParaRPr lang="ru-RU" b="1"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965C18-0AFE-444A-8607-FBAE5778B034}"/>
              </a:ext>
            </a:extLst>
          </p:cNvPr>
          <p:cNvSpPr>
            <a:spLocks noGrp="1"/>
          </p:cNvSpPr>
          <p:nvPr>
            <p:ph type="title"/>
          </p:nvPr>
        </p:nvSpPr>
        <p:spPr>
          <a:xfrm>
            <a:off x="1981200" y="277813"/>
            <a:ext cx="8229600" cy="774700"/>
          </a:xfrm>
        </p:spPr>
        <p:txBody>
          <a:bodyPr/>
          <a:lstStyle/>
          <a:p>
            <a:pPr>
              <a:defRPr/>
            </a:pPr>
            <a:r>
              <a:rPr lang="ru-RU" sz="2800" b="1" dirty="0">
                <a:solidFill>
                  <a:schemeClr val="accent5">
                    <a:lumMod val="10000"/>
                  </a:schemeClr>
                </a:solidFill>
              </a:rPr>
              <a:t>Функции межличностного общения</a:t>
            </a:r>
            <a:endParaRPr lang="ru-RU" sz="2800" dirty="0">
              <a:solidFill>
                <a:schemeClr val="accent5">
                  <a:lumMod val="10000"/>
                </a:schemeClr>
              </a:solidFill>
            </a:endParaRPr>
          </a:p>
        </p:txBody>
      </p:sp>
      <p:sp>
        <p:nvSpPr>
          <p:cNvPr id="3" name="Объект 2">
            <a:extLst>
              <a:ext uri="{FF2B5EF4-FFF2-40B4-BE49-F238E27FC236}">
                <a16:creationId xmlns:a16="http://schemas.microsoft.com/office/drawing/2014/main" id="{466C072B-1826-46CB-9C61-A014F54B2FCD}"/>
              </a:ext>
            </a:extLst>
          </p:cNvPr>
          <p:cNvSpPr>
            <a:spLocks noGrp="1"/>
          </p:cNvSpPr>
          <p:nvPr>
            <p:ph sz="half" idx="1"/>
          </p:nvPr>
        </p:nvSpPr>
        <p:spPr>
          <a:xfrm>
            <a:off x="264236" y="934179"/>
            <a:ext cx="3032417" cy="2110235"/>
          </a:xfrm>
          <a:ln>
            <a:solidFill>
              <a:schemeClr val="accent5">
                <a:lumMod val="10000"/>
              </a:schemeClr>
            </a:solidFill>
          </a:ln>
        </p:spPr>
        <p:txBody>
          <a:bodyPr>
            <a:noAutofit/>
          </a:bodyPr>
          <a:lstStyle/>
          <a:p>
            <a:pPr marL="342900" indent="-342900">
              <a:buAutoNum type="arabicParenR"/>
              <a:defRPr/>
            </a:pPr>
            <a:r>
              <a:rPr lang="ru-RU" sz="2000" b="1" dirty="0"/>
              <a:t>личностно- формирующая </a:t>
            </a:r>
          </a:p>
          <a:p>
            <a:pPr marL="342900" indent="-342900">
              <a:buAutoNum type="arabicParenR"/>
              <a:defRPr/>
            </a:pPr>
            <a:r>
              <a:rPr lang="ru-RU" sz="2000" b="1" dirty="0"/>
              <a:t>коммуникативная</a:t>
            </a:r>
            <a:r>
              <a:rPr lang="ru-RU" sz="2000" dirty="0"/>
              <a:t> </a:t>
            </a:r>
          </a:p>
          <a:p>
            <a:pPr marL="342900" indent="-342900">
              <a:buAutoNum type="arabicParenR"/>
              <a:defRPr/>
            </a:pPr>
            <a:r>
              <a:rPr lang="ru-RU" sz="2000" b="1" dirty="0"/>
              <a:t>инструментальная</a:t>
            </a:r>
            <a:r>
              <a:rPr lang="ru-RU" sz="2000" dirty="0"/>
              <a:t> </a:t>
            </a:r>
          </a:p>
          <a:p>
            <a:pPr marL="342900" indent="-342900">
              <a:buAutoNum type="arabicParenR"/>
              <a:defRPr/>
            </a:pPr>
            <a:r>
              <a:rPr lang="ru-RU" sz="2000" b="1" dirty="0"/>
              <a:t>экспрессивная</a:t>
            </a:r>
            <a:r>
              <a:rPr lang="ru-RU" sz="2000" dirty="0"/>
              <a:t> </a:t>
            </a:r>
          </a:p>
        </p:txBody>
      </p:sp>
      <p:sp>
        <p:nvSpPr>
          <p:cNvPr id="4" name="Прямоугольник 3">
            <a:extLst>
              <a:ext uri="{FF2B5EF4-FFF2-40B4-BE49-F238E27FC236}">
                <a16:creationId xmlns:a16="http://schemas.microsoft.com/office/drawing/2014/main" id="{AD58889B-57D7-4600-B6A7-AECC4354DB6C}"/>
              </a:ext>
            </a:extLst>
          </p:cNvPr>
          <p:cNvSpPr/>
          <p:nvPr/>
        </p:nvSpPr>
        <p:spPr>
          <a:xfrm>
            <a:off x="3477126" y="794412"/>
            <a:ext cx="6238373" cy="873024"/>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a:solidFill>
                  <a:srgbClr val="002060"/>
                </a:solidFill>
              </a:rPr>
              <a:t>1. прагматическая </a:t>
            </a:r>
            <a:r>
              <a:rPr lang="ru-RU" sz="2000" i="1" dirty="0">
                <a:solidFill>
                  <a:schemeClr val="tx1"/>
                </a:solidFill>
              </a:rPr>
              <a:t>(в </a:t>
            </a:r>
            <a:r>
              <a:rPr lang="ru-RU" sz="2000" dirty="0">
                <a:solidFill>
                  <a:schemeClr val="tx1"/>
                </a:solidFill>
              </a:rPr>
              <a:t>коллективной человеческой деятельности общение играет связующую роль). </a:t>
            </a:r>
          </a:p>
        </p:txBody>
      </p:sp>
      <p:pic>
        <p:nvPicPr>
          <p:cNvPr id="6" name="Рисунок 5">
            <a:extLst>
              <a:ext uri="{FF2B5EF4-FFF2-40B4-BE49-F238E27FC236}">
                <a16:creationId xmlns:a16="http://schemas.microsoft.com/office/drawing/2014/main" id="{32908621-C44F-4A0B-9C06-38124DAB4D9F}"/>
              </a:ext>
            </a:extLst>
          </p:cNvPr>
          <p:cNvPicPr>
            <a:picLocks noChangeAspect="1"/>
          </p:cNvPicPr>
          <p:nvPr/>
        </p:nvPicPr>
        <p:blipFill>
          <a:blip r:embed="rId2"/>
          <a:stretch>
            <a:fillRect/>
          </a:stretch>
        </p:blipFill>
        <p:spPr>
          <a:xfrm>
            <a:off x="9715500" y="277813"/>
            <a:ext cx="2476500" cy="1847850"/>
          </a:xfrm>
          <a:prstGeom prst="rect">
            <a:avLst/>
          </a:prstGeom>
        </p:spPr>
      </p:pic>
      <p:sp>
        <p:nvSpPr>
          <p:cNvPr id="7" name="Прямоугольник 6">
            <a:extLst>
              <a:ext uri="{FF2B5EF4-FFF2-40B4-BE49-F238E27FC236}">
                <a16:creationId xmlns:a16="http://schemas.microsoft.com/office/drawing/2014/main" id="{2319940B-5750-4E9E-B676-6416445D9121}"/>
              </a:ext>
            </a:extLst>
          </p:cNvPr>
          <p:cNvSpPr/>
          <p:nvPr/>
        </p:nvSpPr>
        <p:spPr>
          <a:xfrm>
            <a:off x="3380874" y="1832444"/>
            <a:ext cx="6773779" cy="1073150"/>
          </a:xfrm>
          <a:prstGeom prst="rect">
            <a:avLst/>
          </a:prstGeom>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a:solidFill>
                  <a:srgbClr val="002060"/>
                </a:solidFill>
              </a:rPr>
              <a:t>2. формирующая </a:t>
            </a:r>
            <a:r>
              <a:rPr lang="ru-RU" sz="2000" dirty="0">
                <a:solidFill>
                  <a:schemeClr val="tx1"/>
                </a:solidFill>
              </a:rPr>
              <a:t>(общение - важнейшее условие формирования и изменения психики человека, например, на ранних и на поздних этапах онтогенеза общение играет почти витальную функцию в жизни человека). </a:t>
            </a:r>
          </a:p>
        </p:txBody>
      </p:sp>
      <p:sp>
        <p:nvSpPr>
          <p:cNvPr id="8" name="Прямоугольник: скругленные углы 7">
            <a:extLst>
              <a:ext uri="{FF2B5EF4-FFF2-40B4-BE49-F238E27FC236}">
                <a16:creationId xmlns:a16="http://schemas.microsoft.com/office/drawing/2014/main" id="{CDF6A0F0-09C7-490D-AD4E-5AF27BB15C26}"/>
              </a:ext>
            </a:extLst>
          </p:cNvPr>
          <p:cNvSpPr/>
          <p:nvPr/>
        </p:nvSpPr>
        <p:spPr>
          <a:xfrm>
            <a:off x="156411" y="3826115"/>
            <a:ext cx="2446421" cy="1559859"/>
          </a:xfrm>
          <a:prstGeom prst="roundRect">
            <a:avLst/>
          </a:prstGeom>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solidFill>
                  <a:schemeClr val="tx1"/>
                </a:solidFill>
              </a:rPr>
              <a:t>Витальная функция – </a:t>
            </a:r>
            <a:r>
              <a:rPr lang="ru-RU" b="1" dirty="0">
                <a:solidFill>
                  <a:schemeClr val="tx1"/>
                </a:solidFill>
              </a:rPr>
              <a:t>основной </a:t>
            </a:r>
            <a:r>
              <a:rPr lang="ru-RU" dirty="0">
                <a:solidFill>
                  <a:schemeClr val="tx1"/>
                </a:solidFill>
              </a:rPr>
              <a:t>детерминирующий фактор поведения </a:t>
            </a:r>
            <a:endParaRPr lang="ru-RU" dirty="0"/>
          </a:p>
        </p:txBody>
      </p:sp>
      <p:cxnSp>
        <p:nvCxnSpPr>
          <p:cNvPr id="10" name="Прямая со стрелкой 9">
            <a:extLst>
              <a:ext uri="{FF2B5EF4-FFF2-40B4-BE49-F238E27FC236}">
                <a16:creationId xmlns:a16="http://schemas.microsoft.com/office/drawing/2014/main" id="{F1338B62-FB38-43E1-AC06-5D949A28CEF1}"/>
              </a:ext>
            </a:extLst>
          </p:cNvPr>
          <p:cNvCxnSpPr>
            <a:cxnSpLocks/>
          </p:cNvCxnSpPr>
          <p:nvPr/>
        </p:nvCxnSpPr>
        <p:spPr>
          <a:xfrm flipH="1">
            <a:off x="2358189" y="2949897"/>
            <a:ext cx="2225843" cy="876218"/>
          </a:xfrm>
          <a:prstGeom prst="straightConnector1">
            <a:avLst/>
          </a:prstGeom>
          <a:ln w="38100">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a:extLst>
              <a:ext uri="{FF2B5EF4-FFF2-40B4-BE49-F238E27FC236}">
                <a16:creationId xmlns:a16="http://schemas.microsoft.com/office/drawing/2014/main" id="{22034D35-C688-43CF-BFB5-1BC2D6B04EDF}"/>
              </a:ext>
            </a:extLst>
          </p:cNvPr>
          <p:cNvSpPr/>
          <p:nvPr/>
        </p:nvSpPr>
        <p:spPr>
          <a:xfrm>
            <a:off x="3477128" y="3082103"/>
            <a:ext cx="6570514" cy="1523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a:solidFill>
                  <a:srgbClr val="002060"/>
                </a:solidFill>
              </a:rPr>
              <a:t>3. подтверждающая</a:t>
            </a:r>
            <a:r>
              <a:rPr lang="ru-RU" sz="2000" i="1" dirty="0">
                <a:solidFill>
                  <a:srgbClr val="002060"/>
                </a:solidFill>
              </a:rPr>
              <a:t> </a:t>
            </a:r>
            <a:r>
              <a:rPr lang="ru-RU" sz="2000" i="1" dirty="0">
                <a:solidFill>
                  <a:schemeClr val="tx1"/>
                </a:solidFill>
              </a:rPr>
              <a:t>(</a:t>
            </a:r>
            <a:r>
              <a:rPr lang="ru-RU" sz="2000" dirty="0">
                <a:solidFill>
                  <a:schemeClr val="tx1"/>
                </a:solidFill>
              </a:rPr>
              <a:t>в процессе общения человек получает возможность познать, утвердить и подтвердить себя; желая утвердиться в своем существовании и в своей ценности, ищет «точку опоры» в другом человеке).</a:t>
            </a:r>
          </a:p>
        </p:txBody>
      </p:sp>
      <p:sp>
        <p:nvSpPr>
          <p:cNvPr id="15" name="Прямоугольник 14">
            <a:extLst>
              <a:ext uri="{FF2B5EF4-FFF2-40B4-BE49-F238E27FC236}">
                <a16:creationId xmlns:a16="http://schemas.microsoft.com/office/drawing/2014/main" id="{C67D7FB1-3E01-4573-AF2F-81224988BE9C}"/>
              </a:ext>
            </a:extLst>
          </p:cNvPr>
          <p:cNvSpPr/>
          <p:nvPr/>
        </p:nvSpPr>
        <p:spPr>
          <a:xfrm>
            <a:off x="2731168" y="4707137"/>
            <a:ext cx="9348321" cy="84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i="1" dirty="0">
                <a:solidFill>
                  <a:srgbClr val="002060"/>
                </a:solidFill>
              </a:rPr>
              <a:t>4. функция организации и поддержании межличностных отношений </a:t>
            </a:r>
            <a:r>
              <a:rPr lang="ru-RU" sz="2000" i="1" dirty="0">
                <a:solidFill>
                  <a:schemeClr val="tx1"/>
                </a:solidFill>
              </a:rPr>
              <a:t>(в</a:t>
            </a:r>
            <a:r>
              <a:rPr lang="ru-RU" sz="2000" dirty="0">
                <a:solidFill>
                  <a:schemeClr val="tx1"/>
                </a:solidFill>
              </a:rPr>
              <a:t>осприятие людей и поддержание с ними отношений сопряжено с оцениванием людей и установлением эмоциональных позитивных /негативных отношений. </a:t>
            </a:r>
          </a:p>
        </p:txBody>
      </p:sp>
      <p:sp>
        <p:nvSpPr>
          <p:cNvPr id="19" name="Прямоугольник 18">
            <a:extLst>
              <a:ext uri="{FF2B5EF4-FFF2-40B4-BE49-F238E27FC236}">
                <a16:creationId xmlns:a16="http://schemas.microsoft.com/office/drawing/2014/main" id="{AC111E84-7867-4E4E-B2ED-02643848E846}"/>
              </a:ext>
            </a:extLst>
          </p:cNvPr>
          <p:cNvSpPr/>
          <p:nvPr/>
        </p:nvSpPr>
        <p:spPr>
          <a:xfrm>
            <a:off x="2731168" y="5753795"/>
            <a:ext cx="9348321" cy="9589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i="1" dirty="0">
                <a:solidFill>
                  <a:srgbClr val="002060"/>
                </a:solidFill>
              </a:rPr>
              <a:t>5</a:t>
            </a:r>
            <a:r>
              <a:rPr lang="ru-RU" sz="2000" b="1" dirty="0">
                <a:solidFill>
                  <a:srgbClr val="002060"/>
                </a:solidFill>
              </a:rPr>
              <a:t>. </a:t>
            </a:r>
            <a:r>
              <a:rPr lang="ru-RU" sz="2000" b="1" i="1" dirty="0">
                <a:solidFill>
                  <a:srgbClr val="002060"/>
                </a:solidFill>
              </a:rPr>
              <a:t>внутриличностная</a:t>
            </a:r>
            <a:r>
              <a:rPr lang="ru-RU" sz="2000" b="1" dirty="0">
                <a:solidFill>
                  <a:srgbClr val="002060"/>
                </a:solidFill>
              </a:rPr>
              <a:t> </a:t>
            </a:r>
            <a:r>
              <a:rPr lang="ru-RU" sz="2000" i="1" dirty="0">
                <a:solidFill>
                  <a:schemeClr val="tx1"/>
                </a:solidFill>
              </a:rPr>
              <a:t>(</a:t>
            </a:r>
            <a:r>
              <a:rPr lang="ru-RU" sz="2000" dirty="0">
                <a:solidFill>
                  <a:schemeClr val="tx1"/>
                </a:solidFill>
              </a:rPr>
              <a:t>общение человека с самим собой, через внутреннюю или внешнюю речь, можно считать универсальным  способом мышления человека. Л. С. Выготский «...человек и наедине с самим собой сохраняет функцию общения»). </a:t>
            </a:r>
          </a:p>
        </p:txBody>
      </p:sp>
    </p:spTree>
    <p:extLst>
      <p:ext uri="{BB962C8B-B14F-4D97-AF65-F5344CB8AC3E}">
        <p14:creationId xmlns:p14="http://schemas.microsoft.com/office/powerpoint/2010/main" val="3847840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33B9BB-0BF8-43F1-9EA2-2E2527774921}"/>
              </a:ext>
            </a:extLst>
          </p:cNvPr>
          <p:cNvSpPr>
            <a:spLocks noGrp="1"/>
          </p:cNvSpPr>
          <p:nvPr>
            <p:ph type="title"/>
          </p:nvPr>
        </p:nvSpPr>
        <p:spPr>
          <a:xfrm>
            <a:off x="1981200" y="26988"/>
            <a:ext cx="8229600" cy="774700"/>
          </a:xfrm>
        </p:spPr>
        <p:txBody>
          <a:bodyPr>
            <a:normAutofit/>
          </a:bodyPr>
          <a:lstStyle/>
          <a:p>
            <a:pPr>
              <a:defRPr/>
            </a:pPr>
            <a:r>
              <a:rPr lang="ru-RU" sz="3600" dirty="0">
                <a:solidFill>
                  <a:srgbClr val="002060"/>
                </a:solidFill>
              </a:rPr>
              <a:t>Межличностное общение </a:t>
            </a:r>
            <a:endParaRPr lang="ru-RU" sz="3600" dirty="0"/>
          </a:p>
        </p:txBody>
      </p:sp>
      <p:sp>
        <p:nvSpPr>
          <p:cNvPr id="3" name="Объект 2">
            <a:extLst>
              <a:ext uri="{FF2B5EF4-FFF2-40B4-BE49-F238E27FC236}">
                <a16:creationId xmlns:a16="http://schemas.microsoft.com/office/drawing/2014/main" id="{98757C5B-CCEB-4C3F-8990-32ECC1B1E934}"/>
              </a:ext>
            </a:extLst>
          </p:cNvPr>
          <p:cNvSpPr>
            <a:spLocks noGrp="1"/>
          </p:cNvSpPr>
          <p:nvPr>
            <p:ph sz="half" idx="1"/>
          </p:nvPr>
        </p:nvSpPr>
        <p:spPr>
          <a:xfrm>
            <a:off x="462933" y="835025"/>
            <a:ext cx="5793487" cy="6022975"/>
          </a:xfrm>
          <a:ln w="57150">
            <a:solidFill>
              <a:srgbClr val="C00000"/>
            </a:solidFill>
          </a:ln>
        </p:spPr>
        <p:txBody>
          <a:bodyPr>
            <a:noAutofit/>
          </a:bodyPr>
          <a:lstStyle/>
          <a:p>
            <a:pPr marL="0" indent="0">
              <a:buNone/>
              <a:defRPr/>
            </a:pPr>
            <a:r>
              <a:rPr lang="ru-RU" sz="2000" dirty="0"/>
              <a:t>1. Потребность в общении (необходимо сообщить или узнать что-либо, повлиять на собеседника, договориться о совместных действиях и т.п.);</a:t>
            </a:r>
          </a:p>
          <a:p>
            <a:pPr marL="0" indent="0">
              <a:buNone/>
              <a:defRPr/>
            </a:pPr>
            <a:endParaRPr lang="ru-RU" sz="2000" dirty="0"/>
          </a:p>
          <a:p>
            <a:pPr marL="0" indent="0">
              <a:buNone/>
              <a:defRPr/>
            </a:pPr>
            <a:r>
              <a:rPr lang="ru-RU" sz="2000" dirty="0"/>
              <a:t>2. Ориентировка в целях общения, в ситуации общения, его мотивации;</a:t>
            </a:r>
          </a:p>
          <a:p>
            <a:pPr marL="0" indent="0">
              <a:buNone/>
              <a:defRPr/>
            </a:pPr>
            <a:endParaRPr lang="ru-RU" sz="2000" dirty="0"/>
          </a:p>
          <a:p>
            <a:pPr marL="0" indent="0">
              <a:buNone/>
              <a:defRPr/>
            </a:pPr>
            <a:r>
              <a:rPr lang="ru-RU" sz="2000" dirty="0"/>
              <a:t>3. Ориентировка в личности собеседника;</a:t>
            </a:r>
          </a:p>
          <a:p>
            <a:pPr marL="0" indent="0">
              <a:buNone/>
              <a:defRPr/>
            </a:pPr>
            <a:endParaRPr lang="ru-RU" sz="2000" dirty="0"/>
          </a:p>
          <a:p>
            <a:pPr marL="0" indent="0">
              <a:buNone/>
              <a:defRPr/>
            </a:pPr>
            <a:r>
              <a:rPr lang="ru-RU" sz="2000" dirty="0"/>
              <a:t>4. Планирование содержания своего общения, человек представляет себе (обычно бессознательно) что именно скажет;</a:t>
            </a:r>
          </a:p>
          <a:p>
            <a:pPr marL="0" indent="0">
              <a:buNone/>
              <a:defRPr/>
            </a:pPr>
            <a:endParaRPr lang="ru-RU" sz="2000" dirty="0"/>
          </a:p>
          <a:p>
            <a:pPr marL="0" indent="0">
              <a:buNone/>
              <a:defRPr/>
            </a:pPr>
            <a:r>
              <a:rPr lang="ru-RU" sz="2000" dirty="0"/>
              <a:t>5. Вхождение в контакт. Осознание состояния, настроения партнера, имитация его особенностей, ритма дыхания, движения с целью достижения сходства с партнером, смягчения различий, подбор речевых фраз и др. </a:t>
            </a:r>
            <a:endParaRPr lang="ru-RU" sz="2000" dirty="0">
              <a:solidFill>
                <a:schemeClr val="accent5">
                  <a:lumMod val="10000"/>
                </a:schemeClr>
              </a:solidFill>
            </a:endParaRPr>
          </a:p>
        </p:txBody>
      </p:sp>
      <p:sp>
        <p:nvSpPr>
          <p:cNvPr id="4" name="Объект 3">
            <a:extLst>
              <a:ext uri="{FF2B5EF4-FFF2-40B4-BE49-F238E27FC236}">
                <a16:creationId xmlns:a16="http://schemas.microsoft.com/office/drawing/2014/main" id="{2FA1F9F9-A5E6-48FF-B1DD-48C6B6396649}"/>
              </a:ext>
            </a:extLst>
          </p:cNvPr>
          <p:cNvSpPr>
            <a:spLocks noGrp="1"/>
          </p:cNvSpPr>
          <p:nvPr>
            <p:ph sz="half" idx="2"/>
          </p:nvPr>
        </p:nvSpPr>
        <p:spPr>
          <a:xfrm>
            <a:off x="6360899" y="866776"/>
            <a:ext cx="5313921" cy="4321171"/>
          </a:xfrm>
          <a:ln w="38100">
            <a:solidFill>
              <a:srgbClr val="C00000"/>
            </a:solidFill>
          </a:ln>
        </p:spPr>
        <p:txBody>
          <a:bodyPr>
            <a:noAutofit/>
          </a:bodyPr>
          <a:lstStyle/>
          <a:p>
            <a:pPr marL="0" indent="0">
              <a:buNone/>
              <a:defRPr/>
            </a:pPr>
            <a:r>
              <a:rPr lang="ru-RU" sz="2000" dirty="0"/>
              <a:t>6. Восприятие и оценка ответной реакции собеседника, контроль эффективности общения на основе установления обратной связи;</a:t>
            </a:r>
          </a:p>
          <a:p>
            <a:pPr marL="0" indent="0">
              <a:buNone/>
              <a:defRPr/>
            </a:pPr>
            <a:endParaRPr lang="ru-RU" sz="2000" dirty="0"/>
          </a:p>
          <a:p>
            <a:pPr marL="0" indent="0">
              <a:buNone/>
              <a:defRPr/>
            </a:pPr>
            <a:r>
              <a:rPr lang="ru-RU" sz="2000" dirty="0"/>
              <a:t>7. Корректировка направления, стиля, методов общения. Реализация коммуникативной компетентности – построение эффективной коммуникации в процессе межличностного взаимодействия.</a:t>
            </a:r>
          </a:p>
          <a:p>
            <a:pPr marL="0" indent="0">
              <a:buNone/>
              <a:defRPr/>
            </a:pPr>
            <a:endParaRPr lang="ru-RU" sz="2000" dirty="0"/>
          </a:p>
          <a:p>
            <a:pPr marL="0" indent="0">
              <a:buNone/>
              <a:defRPr/>
            </a:pPr>
            <a:r>
              <a:rPr lang="ru-RU" sz="2000" dirty="0"/>
              <a:t>8. Фиксация результата общения,  завершение общения, важны перспективы продолжения контактов. </a:t>
            </a:r>
          </a:p>
        </p:txBody>
      </p:sp>
      <p:sp>
        <p:nvSpPr>
          <p:cNvPr id="5" name="Овал 4">
            <a:extLst>
              <a:ext uri="{FF2B5EF4-FFF2-40B4-BE49-F238E27FC236}">
                <a16:creationId xmlns:a16="http://schemas.microsoft.com/office/drawing/2014/main" id="{83A902C9-349B-4CB8-B406-BAF0C7C5F8D6}"/>
              </a:ext>
            </a:extLst>
          </p:cNvPr>
          <p:cNvSpPr/>
          <p:nvPr/>
        </p:nvSpPr>
        <p:spPr>
          <a:xfrm>
            <a:off x="8127198" y="0"/>
            <a:ext cx="1330325" cy="793750"/>
          </a:xfrm>
          <a:prstGeom prst="ellipse">
            <a:avLst/>
          </a:prstGeom>
          <a:solidFill>
            <a:srgbClr val="92D050"/>
          </a:solidFill>
          <a:ln w="57150">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eaLnBrk="1" hangingPunct="1">
              <a:spcBef>
                <a:spcPct val="0"/>
              </a:spcBef>
              <a:buClrTx/>
              <a:buSzTx/>
              <a:buFontTx/>
              <a:buNone/>
              <a:defRPr/>
            </a:pPr>
            <a:r>
              <a:rPr lang="ru-RU" altLang="ru-RU" sz="1800" b="1" dirty="0">
                <a:solidFill>
                  <a:srgbClr val="161616"/>
                </a:solidFill>
                <a:latin typeface="Segoe UI" panose="020B0502040204020203" pitchFamily="34" charset="0"/>
                <a:cs typeface="Segoe UI" panose="020B0502040204020203" pitchFamily="34" charset="0"/>
              </a:rPr>
              <a:t>Этапы:</a:t>
            </a:r>
          </a:p>
        </p:txBody>
      </p:sp>
      <p:sp>
        <p:nvSpPr>
          <p:cNvPr id="6" name="Овал 5">
            <a:extLst>
              <a:ext uri="{FF2B5EF4-FFF2-40B4-BE49-F238E27FC236}">
                <a16:creationId xmlns:a16="http://schemas.microsoft.com/office/drawing/2014/main" id="{E5095874-B21B-4E85-B344-53C44BE1A4D5}"/>
              </a:ext>
            </a:extLst>
          </p:cNvPr>
          <p:cNvSpPr/>
          <p:nvPr/>
        </p:nvSpPr>
        <p:spPr>
          <a:xfrm>
            <a:off x="6623910" y="5378448"/>
            <a:ext cx="4787900" cy="844550"/>
          </a:xfrm>
          <a:prstGeom prst="ellipse">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lr>
                <a:schemeClr val="tx2"/>
              </a:buClr>
              <a:buSzPct val="60000"/>
              <a:buFont typeface="Wingdings" panose="05000000000000000000" pitchFamily="2" charset="2"/>
              <a:buChar char="u"/>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hlink"/>
              </a:buClr>
              <a:buSzPct val="60000"/>
              <a:buFont typeface="Wingdings" panose="05000000000000000000" pitchFamily="2" charset="2"/>
              <a:buChar char="u"/>
              <a:defRPr sz="2400">
                <a:solidFill>
                  <a:schemeClr val="tx1"/>
                </a:solidFill>
                <a:latin typeface="Verdana" panose="020B0604030504040204" pitchFamily="34" charset="0"/>
              </a:defRPr>
            </a:lvl3pPr>
            <a:lvl4pPr marL="1600200" indent="-228600">
              <a:spcBef>
                <a:spcPct val="20000"/>
              </a:spcBef>
              <a:buClr>
                <a:schemeClr val="tx1"/>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u"/>
              <a:defRPr sz="2000">
                <a:solidFill>
                  <a:schemeClr val="tx1"/>
                </a:solidFill>
                <a:latin typeface="Verdana" panose="020B0604030504040204" pitchFamily="34" charset="0"/>
              </a:defRPr>
            </a:lvl9pPr>
          </a:lstStyle>
          <a:p>
            <a:pPr>
              <a:defRPr/>
            </a:pPr>
            <a:r>
              <a:rPr lang="ru-RU" altLang="ru-RU" sz="1800" b="1" dirty="0">
                <a:solidFill>
                  <a:srgbClr val="C00000"/>
                </a:solidFill>
                <a:latin typeface="Segoe UI" panose="020B0502040204020203" pitchFamily="34" charset="0"/>
                <a:cs typeface="Segoe UI" panose="020B0502040204020203" pitchFamily="34" charset="0"/>
              </a:rPr>
              <a:t>Последние слова, рукопожатие, прощание </a:t>
            </a:r>
          </a:p>
        </p:txBody>
      </p:sp>
    </p:spTree>
  </p:cSld>
  <p:clrMapOvr>
    <a:masterClrMapping/>
  </p:clrMapOvr>
</p:sld>
</file>

<file path=ppt/theme/theme1.xml><?xml version="1.0" encoding="utf-8"?>
<a:theme xmlns:a="http://schemas.openxmlformats.org/drawingml/2006/main" name="Тема Office">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2444</TotalTime>
  <Words>3493</Words>
  <Application>Microsoft Office PowerPoint</Application>
  <PresentationFormat>Широкоэкранный</PresentationFormat>
  <Paragraphs>255</Paragraphs>
  <Slides>30</Slides>
  <Notes>1</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30</vt:i4>
      </vt:variant>
    </vt:vector>
  </HeadingPairs>
  <TitlesOfParts>
    <vt:vector size="41" baseType="lpstr">
      <vt:lpstr>Arial</vt:lpstr>
      <vt:lpstr>Calibri</vt:lpstr>
      <vt:lpstr>Calibri Light</vt:lpstr>
      <vt:lpstr>Helvetica Neue</vt:lpstr>
      <vt:lpstr>Raleway</vt:lpstr>
      <vt:lpstr>Roboto</vt:lpstr>
      <vt:lpstr>Segoe UI</vt:lpstr>
      <vt:lpstr>Times New Roman</vt:lpstr>
      <vt:lpstr>Verdana</vt:lpstr>
      <vt:lpstr>Wingdings</vt:lpstr>
      <vt:lpstr>Тема Office</vt:lpstr>
      <vt:lpstr>Социальная и возрастная психология  Раздел. 1  Социальная психология </vt:lpstr>
      <vt:lpstr>        </vt:lpstr>
      <vt:lpstr>Литература:</vt:lpstr>
      <vt:lpstr>Межличностное общение </vt:lpstr>
      <vt:lpstr>  Общение - социальный феномен и основная форма человеческого бытия </vt:lpstr>
      <vt:lpstr>Общение как социальный феномен</vt:lpstr>
      <vt:lpstr>Функции общения</vt:lpstr>
      <vt:lpstr>Функции межличностного общения</vt:lpstr>
      <vt:lpstr>Межличностное общение </vt:lpstr>
      <vt:lpstr>Стратегии общения:</vt:lpstr>
      <vt:lpstr>Виды межличностного общения</vt:lpstr>
      <vt:lpstr>Виды межличностного общения</vt:lpstr>
      <vt:lpstr>Виды межличностного общения</vt:lpstr>
      <vt:lpstr>Виды межличностного общения</vt:lpstr>
      <vt:lpstr>Виды межличностного общения</vt:lpstr>
      <vt:lpstr>Виды общения </vt:lpstr>
      <vt:lpstr>Виды общения </vt:lpstr>
      <vt:lpstr>Основные невербальные средства общения </vt:lpstr>
      <vt:lpstr>Основные невербальные средства общения </vt:lpstr>
      <vt:lpstr>Межличностное восприятие в общении </vt:lpstr>
      <vt:lpstr>Закономерности формирования первого впечатления</vt:lpstr>
      <vt:lpstr>Механизмы взаимовосприятия</vt:lpstr>
      <vt:lpstr>Механизмы взаимовосприятия</vt:lpstr>
      <vt:lpstr>Внутренний мир человека и его внешние проявления </vt:lpstr>
      <vt:lpstr>Внутренний мир человека и его внешние проявления </vt:lpstr>
      <vt:lpstr>условия результативного прочтения внутреннего мира собеседника:  </vt:lpstr>
      <vt:lpstr>Для диагностики неискреннего поведения рекомендуется применять технику контрольных вопросов:  </vt:lpstr>
      <vt:lpstr>Основные правила структурирования информации в общении</vt:lpstr>
      <vt:lpstr>Основные коммуникативные барьеры в общении</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Татьяна Кузьминич</dc:creator>
  <cp:lastModifiedBy>Татьяна Кузьминич</cp:lastModifiedBy>
  <cp:revision>169</cp:revision>
  <cp:lastPrinted>2024-11-27T18:21:25Z</cp:lastPrinted>
  <dcterms:created xsi:type="dcterms:W3CDTF">2023-02-07T09:32:44Z</dcterms:created>
  <dcterms:modified xsi:type="dcterms:W3CDTF">2024-12-22T21:18:16Z</dcterms:modified>
</cp:coreProperties>
</file>