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447" r:id="rId3"/>
    <p:sldId id="448" r:id="rId4"/>
    <p:sldId id="451" r:id="rId5"/>
    <p:sldId id="453" r:id="rId6"/>
    <p:sldId id="454" r:id="rId7"/>
    <p:sldId id="455" r:id="rId8"/>
    <p:sldId id="452" r:id="rId9"/>
    <p:sldId id="457" r:id="rId10"/>
    <p:sldId id="458" r:id="rId11"/>
    <p:sldId id="456" r:id="rId12"/>
    <p:sldId id="462" r:id="rId13"/>
    <p:sldId id="463" r:id="rId14"/>
    <p:sldId id="459" r:id="rId15"/>
    <p:sldId id="442" r:id="rId16"/>
    <p:sldId id="461" r:id="rId17"/>
    <p:sldId id="460" r:id="rId18"/>
    <p:sldId id="464" r:id="rId19"/>
    <p:sldId id="467" r:id="rId20"/>
    <p:sldId id="472" r:id="rId21"/>
    <p:sldId id="469" r:id="rId22"/>
    <p:sldId id="473" r:id="rId23"/>
  </p:sldIdLst>
  <p:sldSz cx="12192000" cy="6858000"/>
  <p:notesSz cx="9882188" cy="6761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1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7620" y="1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D4011-9D32-4482-BEB5-65C3EB3844C4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1475" y="844550"/>
            <a:ext cx="4059238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8219" y="3253809"/>
            <a:ext cx="7905750" cy="26622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932"/>
            <a:ext cx="4282281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7620" y="6421932"/>
            <a:ext cx="4282281" cy="3392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C9464-0DD3-4926-A6AE-F02BC4914E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120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8BFB9E0E-8B57-49E4-A3EF-4574EC717A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E06A1F6A-76DC-4D1E-A092-E42154F48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A593B7A3-995A-43FD-A21C-1E071B7D2C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43E8C97-0CC4-4681-8AC4-1FFE159C5375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53065-E4AA-4AFC-A415-690C2A972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A7CAFC-A883-4155-BB79-10732FF20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9E09AF-F83D-4EA7-9BA7-703AE3E9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1E61F0-BE24-4784-A3EE-1277065FB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77936B-B7B2-4438-8C1C-8AC29E20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0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0FFDB-D9AC-4877-8669-A0EF634C1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40F123-2ECA-4D7E-8117-F444A69AE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4A8F0E-B41A-4ED2-ABEA-412B9F0BD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2451CC-F726-49F9-86C5-23ABF3E18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B655D0-4324-4820-ADCF-422FB321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45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13356D1-A843-4740-8A1E-4C377B9A65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6FE729-8C94-4BAC-AD9B-3E3E70DF0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3E73E7-26AF-4E85-859B-79425F66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B49787-AE6B-4A53-AFE8-CF962EA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728E7E-9394-40D4-8F89-5AC32EA2E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91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4D7A52-3D7F-49DC-AB08-4976188A7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E5B299-400A-43E5-90F1-ADDF601ED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4F99EE-B4ED-4353-9F6A-13D8B23E1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6F3149-5911-4524-BD37-D829D086C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B96265-C313-4600-BAFF-7D0D9DA5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4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70837-390A-4F67-92C8-34E3EEF7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5CA79C-49CB-4706-BAD8-A0D127D0F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085952-E04C-4216-B2C2-998B0D39F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0B545A-E607-4B98-80B7-7605A80FA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AD9BE7-EE49-43ED-9114-2E765806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67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2918A4-2DA3-4BF5-92FE-75AFB195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CC71A1-033C-4C20-B34C-BA2995BBA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CDFB07-E655-42D8-90A5-085DA5DCD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675B5A-78A3-4475-A602-2C73CE55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A98453-21C8-4356-B250-C50DECB0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DC1C4A-9B49-4D10-BD70-64634AE9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32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C0B92-CCB2-4216-BEAC-18FB8E60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02FA74-05DB-4F69-B9AA-18E14B58E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DFE505-5792-4BC7-AAA7-B12EDCA1A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F4962AA-2BFA-4289-AEF2-C3A1CE8E4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07D5495-655F-4786-92A1-1FB86482A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6F38629-8353-4345-9773-7B9AB8235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D813F78-2BA1-4B7A-92B9-BAB289C3D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8DCCA9-77DD-4699-B510-94989953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41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10571E-FF97-4507-86A3-5BA95837B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FB4F82-3B78-46D5-937E-CFF8D6A50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0AD1A50-99EB-4890-8439-F654F715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8D9EFEE-1219-4007-998B-A1284B92B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89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896A96-CCAA-40F1-8CAA-8CD32A5A5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F32002D-F6F1-489F-AE24-D2CF2E13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764082-B3F0-4C8E-8288-FA64154C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39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5FC527-7864-4832-BB98-D80C21602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7D878-401C-4DEC-8AC5-0A07FD043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C4E2E5-0A05-4AA9-BD46-5ADACA396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CCEEA1-5B89-4EF9-9773-1A37BD07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4B0351-E952-4616-B7A0-4117C268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9C34D0-21D9-4627-A2D7-44B1C6D4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3C52F-96B2-4562-B243-90210DE8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7C01B07-C535-4645-BB00-E8A4AC20D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E3238A-C20B-42C3-BD3A-326F20B9C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3AE422-BBE9-44C1-BD06-D6FB60A31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5E76E5-28DB-4FD6-8EF1-09ADB846F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AE61CA-E97C-405D-8DD4-0C8E05D0F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91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7D4DEE-03B3-45F1-9813-3E4AFBFB9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475DDF-6E44-48B9-92AF-1885C5135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8E62FD-C423-48CF-9A5F-BE27FDF17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C8304-E874-4B26-9863-246EB61671E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1E112A-3802-49B8-A499-DD18916FF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0D70AE-40CC-4E1C-88E9-A16E5F6EC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02F88-651F-410A-A249-B82946323F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41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>
            <a:extLst>
              <a:ext uri="{FF2B5EF4-FFF2-40B4-BE49-F238E27FC236}">
                <a16:creationId xmlns:a16="http://schemas.microsoft.com/office/drawing/2014/main" id="{2FAB7409-1546-4DE0-849D-4792319DE44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804737" y="3404936"/>
            <a:ext cx="8733032" cy="1217863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br>
              <a:rPr lang="en-US" sz="4800" b="1" dirty="0"/>
            </a:br>
            <a:br>
              <a:rPr lang="ru-RU" sz="4800" b="1" dirty="0"/>
            </a:br>
            <a:r>
              <a:rPr lang="ru-RU" sz="5300" b="1" dirty="0"/>
              <a:t>Социальная и возрастная п</a:t>
            </a:r>
            <a:r>
              <a:rPr lang="be-BY" sz="5300" b="1" dirty="0"/>
              <a:t>сихология</a:t>
            </a:r>
            <a:br>
              <a:rPr lang="be-BY" sz="5300" b="1" dirty="0"/>
            </a:br>
            <a:br>
              <a:rPr lang="be-BY" sz="5300" b="1" dirty="0"/>
            </a:br>
            <a:r>
              <a:rPr lang="be-BY" sz="4800" b="1" dirty="0"/>
              <a:t>Раздел. 1  </a:t>
            </a:r>
            <a:r>
              <a:rPr lang="ru-RU" sz="4800" b="1" dirty="0"/>
              <a:t>Социальная п</a:t>
            </a:r>
            <a:r>
              <a:rPr lang="be-BY" sz="4800" b="1" dirty="0"/>
              <a:t>сихология</a:t>
            </a:r>
            <a:br>
              <a:rPr lang="be-BY" sz="4800" b="1" dirty="0"/>
            </a:br>
            <a:br>
              <a:rPr lang="be-BY" sz="4800" b="1" dirty="0"/>
            </a:br>
            <a:br>
              <a:rPr lang="be-BY" sz="4800" b="1" dirty="0"/>
            </a:br>
            <a:endParaRPr lang="ru-RU" altLang="ru-RU" sz="3600" b="1" dirty="0">
              <a:latin typeface="Raleway" pitchFamily="34" charset="-52"/>
              <a:cs typeface="Segoe UI" pitchFamily="34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27F4AD36-80F8-4584-A4A7-F6DEEE774B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151313" y="5105400"/>
            <a:ext cx="6400800" cy="175260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altLang="ru-RU" sz="2800" b="1" dirty="0">
                <a:solidFill>
                  <a:srgbClr val="29403F"/>
                </a:solidFill>
                <a:latin typeface="Roboto" panose="020B0604020202020204" charset="0"/>
                <a:cs typeface="Roboto" panose="020B0604020202020204" charset="0"/>
              </a:rPr>
              <a:t>Кузьминич  </a:t>
            </a:r>
            <a:r>
              <a:rPr lang="ru-RU" altLang="ru-RU" sz="2800" dirty="0">
                <a:solidFill>
                  <a:srgbClr val="29403F"/>
                </a:solidFill>
                <a:latin typeface="Roboto" panose="020B0604020202020204" charset="0"/>
                <a:cs typeface="Roboto" panose="020B0604020202020204" charset="0"/>
              </a:rPr>
              <a:t>Татьяна Васильевна</a:t>
            </a:r>
            <a:endParaRPr lang="ru-RU" altLang="ru-RU" sz="2800" b="1" dirty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E21181E-47CF-4373-B2E4-21BB68424EB6}"/>
              </a:ext>
            </a:extLst>
          </p:cNvPr>
          <p:cNvSpPr/>
          <p:nvPr/>
        </p:nvSpPr>
        <p:spPr>
          <a:xfrm>
            <a:off x="330200" y="50800"/>
            <a:ext cx="1193800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be-BY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20</a:t>
            </a:r>
            <a:r>
              <a:rPr lang="en-US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2</a:t>
            </a:r>
            <a:r>
              <a:rPr lang="ru-RU" altLang="ru-RU" sz="20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0790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Исторические теории социальной психологии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732" y="1040285"/>
            <a:ext cx="11361869" cy="43804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FF0000"/>
                </a:solidFill>
              </a:rPr>
              <a:t>«Психология народов и масс» Г. Лебон</a:t>
            </a:r>
            <a:r>
              <a:rPr lang="ru-RU" sz="1800" b="1" dirty="0"/>
              <a:t>, </a:t>
            </a:r>
            <a:r>
              <a:rPr lang="ru-RU" sz="1800" dirty="0"/>
              <a:t>французский социолог, последователь Г. </a:t>
            </a:r>
            <a:r>
              <a:rPr lang="ru-RU" sz="1800" dirty="0" err="1"/>
              <a:t>Тарда</a:t>
            </a:r>
            <a:r>
              <a:rPr lang="ru-RU" sz="1800" dirty="0"/>
              <a:t> </a:t>
            </a:r>
          </a:p>
          <a:p>
            <a:pPr marL="0" indent="0">
              <a:buNone/>
            </a:pPr>
            <a:r>
              <a:rPr lang="ru-RU" sz="1800" dirty="0"/>
              <a:t>Любое скопление людей – это  масса (</a:t>
            </a:r>
            <a:r>
              <a:rPr lang="ru-RU" sz="1800" i="1" dirty="0"/>
              <a:t>толпа)</a:t>
            </a:r>
            <a:r>
              <a:rPr lang="ru-RU" sz="1800" dirty="0"/>
              <a:t>, главная черта которой — утрата способности к рациональному мышлению и поведению. Типичные изменения  поведения человека в массе: </a:t>
            </a:r>
          </a:p>
          <a:p>
            <a:pPr marL="342900" indent="-342900">
              <a:buAutoNum type="arabicPeriod"/>
            </a:pPr>
            <a:r>
              <a:rPr lang="ru-RU" sz="1800" dirty="0"/>
              <a:t>обезличивание (приводит к освобождению от сдерживающих его поведение личных механизмов); </a:t>
            </a:r>
          </a:p>
          <a:p>
            <a:pPr marL="342900" indent="-342900">
              <a:buAutoNum type="arabicPeriod"/>
            </a:pPr>
            <a:r>
              <a:rPr lang="ru-RU" sz="1800" dirty="0"/>
              <a:t>преобладание роли эмоций над интеллектом (подверженность внешним влияниям, </a:t>
            </a:r>
            <a:r>
              <a:rPr lang="ru-RU" sz="1800" dirty="0" err="1"/>
              <a:t>сверхконформизм</a:t>
            </a:r>
            <a:r>
              <a:rPr lang="ru-RU" sz="1800" dirty="0"/>
              <a:t>); </a:t>
            </a:r>
          </a:p>
          <a:p>
            <a:pPr marL="342900" indent="-342900">
              <a:buAutoNum type="arabicPeriod"/>
            </a:pPr>
            <a:r>
              <a:rPr lang="ru-RU" sz="1800" dirty="0"/>
              <a:t>утрата индивидуального интеллекта (отказ от логики и рационалистичности поведения); </a:t>
            </a:r>
          </a:p>
          <a:p>
            <a:pPr marL="342900" indent="-342900">
              <a:buAutoNum type="arabicPeriod"/>
            </a:pPr>
            <a:r>
              <a:rPr lang="ru-RU" sz="1800" dirty="0"/>
              <a:t>утрата чувства личной ответственности и возникновение безответственного поведения в массе людей.</a:t>
            </a:r>
          </a:p>
          <a:p>
            <a:pPr marL="0" indent="0">
              <a:buNone/>
            </a:pPr>
            <a:r>
              <a:rPr lang="ru-RU" sz="1800" dirty="0"/>
              <a:t>Общество -  совокупность человеческих толп.</a:t>
            </a:r>
          </a:p>
          <a:p>
            <a:pPr marL="0" indent="0">
              <a:buNone/>
            </a:pPr>
            <a:r>
              <a:rPr lang="ru-RU" sz="1800" dirty="0"/>
              <a:t>Масса руководствуется не разумом, а эмоциями, и поэтому ей нужен «вождь», роль которого может выполнять «элита». Достижениями цивилизации народы обязаны творчеству «вождей» и социальных «элит», которые с помощью убеждения, заражения, подражания и т.п. «навязывали» массам прогрессивные и мобилизующие идеи</a:t>
            </a:r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A35D74D8-E6D9-44D1-88A7-14ABF0E9DC56}"/>
              </a:ext>
            </a:extLst>
          </p:cNvPr>
          <p:cNvSpPr/>
          <p:nvPr/>
        </p:nvSpPr>
        <p:spPr>
          <a:xfrm>
            <a:off x="9918550" y="825133"/>
            <a:ext cx="1775012" cy="215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B95CBFC-B395-4A22-A8F1-8ACEFC04A74F}"/>
              </a:ext>
            </a:extLst>
          </p:cNvPr>
          <p:cNvSpPr/>
          <p:nvPr/>
        </p:nvSpPr>
        <p:spPr>
          <a:xfrm>
            <a:off x="3671454" y="5420720"/>
            <a:ext cx="8520546" cy="1039497"/>
          </a:xfrm>
          <a:prstGeom prst="roundRect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</a:rPr>
              <a:t>В работе «Психология толпы» (1898) предупреждал о наступлении «эры толп», как бы предвидя наступление социальных катаклизмов, революций и их разрушительных последствий.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2118BC0-6400-40F8-B0C8-81494417DBF2}"/>
              </a:ext>
            </a:extLst>
          </p:cNvPr>
          <p:cNvSpPr/>
          <p:nvPr/>
        </p:nvSpPr>
        <p:spPr>
          <a:xfrm>
            <a:off x="0" y="5015345"/>
            <a:ext cx="2438400" cy="18426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</a:rPr>
              <a:t>Начало</a:t>
            </a:r>
          </a:p>
          <a:p>
            <a:r>
              <a:rPr lang="ru-RU" dirty="0">
                <a:solidFill>
                  <a:srgbClr val="002060"/>
                </a:solidFill>
              </a:rPr>
              <a:t>Изучения межличностного, межгруппового взаимодействия и</a:t>
            </a:r>
          </a:p>
          <a:p>
            <a:r>
              <a:rPr lang="ru-RU" dirty="0">
                <a:solidFill>
                  <a:srgbClr val="002060"/>
                </a:solidFill>
              </a:rPr>
              <a:t>взаимовлияний.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27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534" y="0"/>
            <a:ext cx="10515600" cy="570790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Исторические теории социальной психологии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60" y="649705"/>
            <a:ext cx="11361869" cy="43804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</a:rPr>
              <a:t>ТЕОРИЯ ИНСТИНКТОВ (СКЛОННОСТЕЙ) СОЦИАЛЬНОГО ПОВЕДЕНИЯ У. МАК-ДУГАЛЛА</a:t>
            </a:r>
          </a:p>
          <a:p>
            <a:pPr marL="0" indent="0">
              <a:buNone/>
            </a:pPr>
            <a:r>
              <a:rPr lang="ru-RU" sz="2000" dirty="0"/>
              <a:t>Английский психолог  (под влиянием работ русского физиолога </a:t>
            </a:r>
            <a:r>
              <a:rPr lang="ru-RU" sz="2000" i="1" dirty="0"/>
              <a:t>И.П. Павлова)  </a:t>
            </a:r>
            <a:r>
              <a:rPr lang="ru-RU" sz="2000" dirty="0"/>
              <a:t>выделял в инстинктах-склонностях: «аффективную» (эмоциональную и социально-перцептивную), </a:t>
            </a:r>
          </a:p>
          <a:p>
            <a:pPr marL="0" indent="0">
              <a:buNone/>
            </a:pPr>
            <a:r>
              <a:rPr lang="ru-RU" sz="2000" dirty="0"/>
              <a:t>	         «центральную» (мотивационную) </a:t>
            </a:r>
          </a:p>
          <a:p>
            <a:pPr marL="0" indent="0">
              <a:buNone/>
            </a:pPr>
            <a:r>
              <a:rPr lang="ru-RU" sz="2000" dirty="0"/>
              <a:t> 	         «афферентную» (двигательную) части.</a:t>
            </a:r>
          </a:p>
          <a:p>
            <a:pPr marL="0" indent="0">
              <a:buNone/>
            </a:pPr>
            <a:r>
              <a:rPr lang="ru-RU" sz="2000" dirty="0"/>
              <a:t>Считал, что все происходящее в области сознания находится в прямой зависимости от бессознательных психических начал. Выделил с е м ь пар инстинктов-склонностей и связанных с ними эмоций: </a:t>
            </a:r>
          </a:p>
          <a:p>
            <a:pPr marL="342900" indent="-342900">
              <a:buAutoNum type="arabicPeriod"/>
            </a:pPr>
            <a:r>
              <a:rPr lang="ru-RU" sz="2000" dirty="0"/>
              <a:t>инстинкт борьбы и соответствующие ему гнев и страх,</a:t>
            </a:r>
          </a:p>
          <a:p>
            <a:pPr marL="342900" indent="-342900">
              <a:buAutoNum type="arabicPeriod"/>
            </a:pPr>
            <a:r>
              <a:rPr lang="ru-RU" sz="2000" dirty="0"/>
              <a:t> инстинкт бегства и чувство самосохранения, </a:t>
            </a:r>
          </a:p>
          <a:p>
            <a:pPr marL="342900" indent="-342900">
              <a:buAutoNum type="arabicPeriod"/>
            </a:pPr>
            <a:r>
              <a:rPr lang="ru-RU" sz="2000" dirty="0"/>
              <a:t>инстинкт воспроизведения рода и чувство ревности, </a:t>
            </a:r>
          </a:p>
          <a:p>
            <a:pPr marL="342900" indent="-342900">
              <a:buAutoNum type="arabicPeriod"/>
            </a:pPr>
            <a:r>
              <a:rPr lang="ru-RU" sz="2000" dirty="0"/>
              <a:t>инстинкт приобретения и чувство собственности,</a:t>
            </a:r>
          </a:p>
          <a:p>
            <a:pPr marL="342900" indent="-342900">
              <a:buAutoNum type="arabicPeriod"/>
            </a:pPr>
            <a:r>
              <a:rPr lang="ru-RU" sz="2000" dirty="0"/>
              <a:t>инстинкт строительства и чувство созидания, </a:t>
            </a:r>
          </a:p>
          <a:p>
            <a:pPr marL="342900" indent="-342900">
              <a:buAutoNum type="arabicPeriod"/>
            </a:pPr>
            <a:r>
              <a:rPr lang="ru-RU" sz="2000" dirty="0"/>
              <a:t>стадный инстинкт и чувство принадлежности к социальной группе.</a:t>
            </a:r>
          </a:p>
          <a:p>
            <a:pPr marL="0" indent="0">
              <a:buNone/>
            </a:pPr>
            <a:r>
              <a:rPr lang="ru-RU" sz="2000" dirty="0"/>
              <a:t>В соответствии с ними обосновал все социальные институты и</a:t>
            </a:r>
          </a:p>
          <a:p>
            <a:pPr marL="0" indent="0">
              <a:buNone/>
            </a:pPr>
            <a:r>
              <a:rPr lang="ru-RU" sz="2000" dirty="0"/>
              <a:t> различные общественные процессы. </a:t>
            </a:r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A35D74D8-E6D9-44D1-88A7-14ABF0E9DC56}"/>
              </a:ext>
            </a:extLst>
          </p:cNvPr>
          <p:cNvSpPr/>
          <p:nvPr/>
        </p:nvSpPr>
        <p:spPr>
          <a:xfrm>
            <a:off x="9908217" y="259125"/>
            <a:ext cx="1775012" cy="3905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2118BC0-6400-40F8-B0C8-81494417DBF2}"/>
              </a:ext>
            </a:extLst>
          </p:cNvPr>
          <p:cNvSpPr/>
          <p:nvPr/>
        </p:nvSpPr>
        <p:spPr>
          <a:xfrm>
            <a:off x="8013031" y="3104148"/>
            <a:ext cx="4178967" cy="36335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rgbClr val="002060"/>
                </a:solidFill>
              </a:rPr>
              <a:t>Начало изучения потребностей как движущих сил социального поведения,</a:t>
            </a:r>
          </a:p>
          <a:p>
            <a:r>
              <a:rPr lang="ru-RU" sz="2000" dirty="0">
                <a:solidFill>
                  <a:srgbClr val="002060"/>
                </a:solidFill>
              </a:rPr>
              <a:t>связи социальных потребностей и эмоций, </a:t>
            </a:r>
            <a:r>
              <a:rPr lang="ru-RU" sz="2000" dirty="0" err="1">
                <a:solidFill>
                  <a:srgbClr val="002060"/>
                </a:solidFill>
              </a:rPr>
              <a:t>целеобразования</a:t>
            </a:r>
            <a:endParaRPr lang="ru-RU" sz="2000" dirty="0">
              <a:solidFill>
                <a:srgbClr val="002060"/>
              </a:solidFill>
            </a:endParaRPr>
          </a:p>
          <a:p>
            <a:r>
              <a:rPr lang="ru-RU" sz="2000" dirty="0">
                <a:solidFill>
                  <a:srgbClr val="002060"/>
                </a:solidFill>
              </a:rPr>
              <a:t>в структуре социальной деятельности и влияния социально-психологических</a:t>
            </a:r>
          </a:p>
          <a:p>
            <a:r>
              <a:rPr lang="ru-RU" sz="2000" dirty="0">
                <a:solidFill>
                  <a:srgbClr val="002060"/>
                </a:solidFill>
              </a:rPr>
              <a:t>факторов на общественную жизнь</a:t>
            </a:r>
          </a:p>
        </p:txBody>
      </p:sp>
    </p:spTree>
    <p:extLst>
      <p:ext uri="{BB962C8B-B14F-4D97-AF65-F5344CB8AC3E}">
        <p14:creationId xmlns:p14="http://schemas.microsoft.com/office/powerpoint/2010/main" val="2010215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8F99BD-65EC-4537-A9E0-41B9C9E20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1" y="552431"/>
            <a:ext cx="10515600" cy="6253368"/>
          </a:xfrm>
        </p:spPr>
        <p:txBody>
          <a:bodyPr/>
          <a:lstStyle/>
          <a:p>
            <a:r>
              <a:rPr lang="ru-RU" dirty="0"/>
              <a:t>Зарождение социальной психологии в Российской империи (белорусские земли в составе с конца Х</a:t>
            </a:r>
            <a:r>
              <a:rPr lang="en-US" dirty="0"/>
              <a:t>VIII </a:t>
            </a:r>
            <a:r>
              <a:rPr lang="ru-RU" dirty="0"/>
              <a:t>до 1917 г.) происходило примерно в тоже время, что и в западноевропейских странах.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Работы </a:t>
            </a:r>
            <a:r>
              <a:rPr lang="ru-RU" b="1" i="1" dirty="0">
                <a:solidFill>
                  <a:srgbClr val="FF0000"/>
                </a:solidFill>
              </a:rPr>
              <a:t>В.М. Бехтерева </a:t>
            </a:r>
            <a:r>
              <a:rPr lang="ru-RU" b="1" dirty="0">
                <a:solidFill>
                  <a:srgbClr val="FF0000"/>
                </a:solidFill>
              </a:rPr>
              <a:t>(1857—1927),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i="1" dirty="0"/>
              <a:t>Н.И. Кареева </a:t>
            </a:r>
            <a:r>
              <a:rPr lang="ru-RU" dirty="0"/>
              <a:t>(1850—1931), </a:t>
            </a:r>
          </a:p>
          <a:p>
            <a:pPr marL="0" indent="0">
              <a:buNone/>
            </a:pPr>
            <a:r>
              <a:rPr lang="ru-RU" i="1" dirty="0"/>
              <a:t>Н.Н. Ланге </a:t>
            </a:r>
            <a:r>
              <a:rPr lang="ru-RU" dirty="0"/>
              <a:t>(1858—1921), </a:t>
            </a:r>
          </a:p>
          <a:p>
            <a:pPr marL="0" indent="0">
              <a:buNone/>
            </a:pPr>
            <a:r>
              <a:rPr lang="ru-RU" i="1" dirty="0"/>
              <a:t>Г.В. Плеханова </a:t>
            </a:r>
            <a:r>
              <a:rPr lang="ru-RU" dirty="0"/>
              <a:t>(1856—1918),</a:t>
            </a:r>
          </a:p>
          <a:p>
            <a:pPr marL="0" indent="0">
              <a:buNone/>
            </a:pPr>
            <a:r>
              <a:rPr lang="ru-RU" i="1" dirty="0"/>
              <a:t>Г.И. Челпанова </a:t>
            </a:r>
            <a:r>
              <a:rPr lang="ru-RU" dirty="0"/>
              <a:t>(1862—1936), </a:t>
            </a:r>
          </a:p>
          <a:p>
            <a:pPr marL="0" indent="0">
              <a:buNone/>
            </a:pPr>
            <a:r>
              <a:rPr lang="ru-RU" i="1" dirty="0"/>
              <a:t>Л.С. </a:t>
            </a:r>
            <a:r>
              <a:rPr lang="ru-RU" i="1" dirty="0" err="1"/>
              <a:t>Петражицкого</a:t>
            </a:r>
            <a:r>
              <a:rPr lang="ru-RU" i="1" dirty="0"/>
              <a:t> </a:t>
            </a:r>
            <a:r>
              <a:rPr lang="ru-RU" dirty="0"/>
              <a:t>(1861—1931) и др.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C07CE45-AD71-4738-AC56-CE85A2F473D7}"/>
              </a:ext>
            </a:extLst>
          </p:cNvPr>
          <p:cNvSpPr/>
          <p:nvPr/>
        </p:nvSpPr>
        <p:spPr>
          <a:xfrm>
            <a:off x="6465346" y="1656678"/>
            <a:ext cx="5608320" cy="5201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* </a:t>
            </a:r>
            <a:r>
              <a:rPr lang="ru-RU" sz="2000" dirty="0">
                <a:solidFill>
                  <a:schemeClr val="tx1"/>
                </a:solidFill>
              </a:rPr>
              <a:t>психологический анализ воинской деятельности, психология боя, психология воинского коллектива, психология толпы, психология полководца; 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>
                <a:solidFill>
                  <a:schemeClr val="tx1"/>
                </a:solidFill>
              </a:rPr>
              <a:t>*психология су­дебной практики, суда присяжных, психология преступления и преступника, общения и совместной деятельности в преступном мире </a:t>
            </a:r>
          </a:p>
          <a:p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>
                <a:solidFill>
                  <a:schemeClr val="tx1"/>
                </a:solidFill>
              </a:rPr>
              <a:t>*психология народа;</a:t>
            </a:r>
          </a:p>
          <a:p>
            <a:r>
              <a:rPr lang="ru-RU" sz="2000" dirty="0">
                <a:solidFill>
                  <a:schemeClr val="tx1"/>
                </a:solidFill>
              </a:rPr>
              <a:t>* психологии личности больного человека во взаимоотношениях  с другими людьми;</a:t>
            </a:r>
          </a:p>
          <a:p>
            <a:r>
              <a:rPr lang="ru-RU" sz="2000" dirty="0">
                <a:solidFill>
                  <a:schemeClr val="tx1"/>
                </a:solidFill>
              </a:rPr>
              <a:t>* исследование массовых психичес­ких явлений — кликушество, </a:t>
            </a:r>
            <a:r>
              <a:rPr lang="ru-RU" sz="2000" dirty="0" err="1">
                <a:solidFill>
                  <a:schemeClr val="tx1"/>
                </a:solidFill>
              </a:rPr>
              <a:t>мерячение</a:t>
            </a:r>
            <a:r>
              <a:rPr lang="ru-RU" sz="2000" dirty="0">
                <a:solidFill>
                  <a:schemeClr val="tx1"/>
                </a:solidFill>
              </a:rPr>
              <a:t> (северное помешательство, «зов полярной звезды»). 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9B707B3C-6F55-496A-B4A5-61A03BE65351}"/>
              </a:ext>
            </a:extLst>
          </p:cNvPr>
          <p:cNvCxnSpPr>
            <a:cxnSpLocks/>
          </p:cNvCxnSpPr>
          <p:nvPr/>
        </p:nvCxnSpPr>
        <p:spPr>
          <a:xfrm flipH="1">
            <a:off x="4399879" y="6232358"/>
            <a:ext cx="5285542" cy="24374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63FF389-10A0-4966-882D-AA898BAA80CB}"/>
              </a:ext>
            </a:extLst>
          </p:cNvPr>
          <p:cNvSpPr/>
          <p:nvPr/>
        </p:nvSpPr>
        <p:spPr>
          <a:xfrm>
            <a:off x="2387914" y="5475642"/>
            <a:ext cx="2811333" cy="1194099"/>
          </a:xfrm>
          <a:prstGeom prst="roundRect">
            <a:avLst/>
          </a:prstGeom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от якутского «</a:t>
            </a:r>
            <a:r>
              <a:rPr lang="ru-RU" dirty="0" err="1">
                <a:solidFill>
                  <a:schemeClr val="tx1"/>
                </a:solidFill>
              </a:rPr>
              <a:t>мирячить</a:t>
            </a:r>
            <a:r>
              <a:rPr lang="ru-RU" dirty="0">
                <a:solidFill>
                  <a:schemeClr val="tx1"/>
                </a:solidFill>
              </a:rPr>
              <a:t>» - быть одержимым, в состоянии безумия</a:t>
            </a:r>
          </a:p>
        </p:txBody>
      </p:sp>
    </p:spTree>
    <p:extLst>
      <p:ext uri="{BB962C8B-B14F-4D97-AF65-F5344CB8AC3E}">
        <p14:creationId xmlns:p14="http://schemas.microsoft.com/office/powerpoint/2010/main" val="2710919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8F99BD-65EC-4537-A9E0-41B9C9E20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165" y="161391"/>
            <a:ext cx="8782721" cy="6253368"/>
          </a:xfrm>
          <a:ln w="57150">
            <a:solidFill>
              <a:srgbClr val="C00000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Работы </a:t>
            </a:r>
            <a:r>
              <a:rPr lang="ru-RU" b="1" i="1" dirty="0">
                <a:solidFill>
                  <a:srgbClr val="FF0000"/>
                </a:solidFill>
              </a:rPr>
              <a:t>В.М. Бехтерева </a:t>
            </a:r>
            <a:r>
              <a:rPr lang="ru-RU" b="1" dirty="0"/>
              <a:t>(1857—1927):</a:t>
            </a:r>
          </a:p>
          <a:p>
            <a:pPr>
              <a:buFontTx/>
              <a:buChar char="-"/>
            </a:pPr>
            <a:r>
              <a:rPr lang="ru-RU" sz="2600" dirty="0">
                <a:latin typeface="Times New Roman" panose="02020603050405020304" pitchFamily="18" charset="0"/>
              </a:rPr>
              <a:t>о роли внушения в общественной жизни (1898 г.) - первая в России специальная социально-психологическая работа;</a:t>
            </a:r>
          </a:p>
          <a:p>
            <a:pPr>
              <a:buFontTx/>
              <a:buChar char="-"/>
            </a:pPr>
            <a:r>
              <a:rPr lang="ru-RU" sz="2600" b="1" dirty="0"/>
              <a:t>Автор  </a:t>
            </a:r>
            <a:r>
              <a:rPr lang="ru-RU" sz="2600" dirty="0">
                <a:latin typeface="Times New Roman" panose="02020603050405020304" pitchFamily="18" charset="0"/>
              </a:rPr>
              <a:t>пер­вого в России учебника по социальной психологии «Коллективная рефлексология» (1921) </a:t>
            </a: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</a:rPr>
              <a:t>предмет социальной психологии - изучение деятельности участников собраний </a:t>
            </a:r>
            <a:endParaRPr lang="ru-RU" sz="2600" b="1" dirty="0"/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</a:rPr>
              <a:t>выделил системообразующие признаки коллектива: общность задач и интересов, единство действий.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</a:rPr>
              <a:t>В качестве социально-психологических феноменов рассматривал: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</a:rPr>
              <a:t>взаимодействие, взаимоотношение, общение;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</a:rPr>
              <a:t>в качестве коллективных — наследственные рефлексы, настроение, сосредоточение, наблюдение, творчество, согласование действий.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</a:rPr>
              <a:t>Объ­единяют людей в коллективы: </a:t>
            </a:r>
            <a:r>
              <a:rPr lang="ru-RU" sz="2600" dirty="0" err="1">
                <a:latin typeface="Times New Roman" panose="02020603050405020304" pitchFamily="18" charset="0"/>
              </a:rPr>
              <a:t>взаимовнушение</a:t>
            </a:r>
            <a:r>
              <a:rPr lang="ru-RU" sz="2600" dirty="0">
                <a:latin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</a:rPr>
              <a:t>взаимоподражание</a:t>
            </a:r>
            <a:r>
              <a:rPr lang="ru-RU" sz="2600" dirty="0">
                <a:latin typeface="Times New Roman" panose="02020603050405020304" pitchFamily="18" charset="0"/>
              </a:rPr>
              <a:t>, взаимоиндукция.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</a:rPr>
              <a:t>Обобщил большой эмпирический материал, полученный методами наблюдения, опроса, анкетированием.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>
                <a:latin typeface="Times New Roman" panose="02020603050405020304" pitchFamily="18" charset="0"/>
              </a:rPr>
              <a:t>Эксперимен­тальные исследования о влиянии общения и совместной деятельности на формирование процессов восприятия и памяти.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2600" dirty="0"/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/>
              <a:t>Основал психоневрологический институт в 1907 г. (ныне - Национальный медицинский исследовательский центр психиатрии и неврологии им. В. М. Бехтерева),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2600" dirty="0"/>
              <a:t>«Институт по изучению мозга и психической деятельности» (1918)</a:t>
            </a:r>
            <a:endParaRPr lang="ru-RU" sz="26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600" i="1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C07CE45-AD71-4738-AC56-CE85A2F473D7}"/>
              </a:ext>
            </a:extLst>
          </p:cNvPr>
          <p:cNvSpPr/>
          <p:nvPr/>
        </p:nvSpPr>
        <p:spPr>
          <a:xfrm>
            <a:off x="9244405" y="3646842"/>
            <a:ext cx="2789048" cy="2872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Российский и советский психиатр, невролог, физиолог, психолог, основатель российской рефлексологии и патопсихологии, академик, тайный советник, генерал-лейтенант медицинской службы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9B707B3C-6F55-496A-B4A5-61A03BE65351}"/>
              </a:ext>
            </a:extLst>
          </p:cNvPr>
          <p:cNvCxnSpPr>
            <a:cxnSpLocks/>
          </p:cNvCxnSpPr>
          <p:nvPr/>
        </p:nvCxnSpPr>
        <p:spPr>
          <a:xfrm flipH="1">
            <a:off x="2947595" y="1195534"/>
            <a:ext cx="7089290" cy="3344193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63FF389-10A0-4966-882D-AA898BAA80CB}"/>
              </a:ext>
            </a:extLst>
          </p:cNvPr>
          <p:cNvSpPr/>
          <p:nvPr/>
        </p:nvSpPr>
        <p:spPr>
          <a:xfrm>
            <a:off x="8947033" y="161391"/>
            <a:ext cx="2811333" cy="1034143"/>
          </a:xfrm>
          <a:prstGeom prst="roundRect">
            <a:avLst/>
          </a:prstGeom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начало экспериментальной социальной психологии в России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3725315-42B2-495F-9898-9055868AA5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4405" y="1667616"/>
            <a:ext cx="2600598" cy="178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886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0790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Исторические теории социальной психологии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732" y="1040285"/>
            <a:ext cx="11361869" cy="43804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 Психология народов</a:t>
            </a:r>
            <a:r>
              <a:rPr lang="ru-RU" sz="1200" b="1" dirty="0"/>
              <a:t> </a:t>
            </a:r>
            <a:r>
              <a:rPr lang="ru-RU" sz="1800" b="1" dirty="0"/>
              <a:t>В. Вундта</a:t>
            </a:r>
          </a:p>
          <a:p>
            <a:pPr marL="0" indent="0">
              <a:buNone/>
            </a:pPr>
            <a:r>
              <a:rPr lang="ru-RU" sz="1800" b="1" dirty="0"/>
              <a:t>Теория психологии масс Г. </a:t>
            </a:r>
            <a:r>
              <a:rPr lang="ru-RU" sz="1800" b="1" dirty="0" err="1"/>
              <a:t>Тарда</a:t>
            </a:r>
            <a:r>
              <a:rPr lang="ru-RU" sz="1800" b="1" dirty="0"/>
              <a:t>, Г. Лебона</a:t>
            </a:r>
          </a:p>
          <a:p>
            <a:pPr marL="0" indent="0">
              <a:buNone/>
            </a:pPr>
            <a:r>
              <a:rPr lang="ru-RU" sz="1800" b="1" dirty="0"/>
              <a:t>Теория инстинктов (склонностей) социального поведения У. Мак-</a:t>
            </a:r>
            <a:r>
              <a:rPr lang="ru-RU" sz="1800" b="1" dirty="0" err="1"/>
              <a:t>Дугалла</a:t>
            </a:r>
            <a:r>
              <a:rPr lang="ru-RU" sz="1800" b="1" dirty="0"/>
              <a:t> и др. </a:t>
            </a:r>
          </a:p>
          <a:p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342900" indent="-342900">
              <a:buAutoNum type="arabicPeriod"/>
            </a:pPr>
            <a:r>
              <a:rPr lang="ru-RU" sz="1800" dirty="0"/>
              <a:t>Выделение социально-психологической реальности как особого  класса явлений, подлежащих специальному исследованию; </a:t>
            </a:r>
          </a:p>
          <a:p>
            <a:pPr marL="342900" indent="-342900">
              <a:buAutoNum type="arabicPeriod"/>
            </a:pPr>
            <a:r>
              <a:rPr lang="ru-RU" sz="1800" dirty="0"/>
              <a:t>Обозначение контуров предмета социальной психологии, вычленение</a:t>
            </a:r>
          </a:p>
          <a:p>
            <a:pPr marL="0" indent="0">
              <a:buNone/>
            </a:pPr>
            <a:r>
              <a:rPr lang="ru-RU" sz="1800" dirty="0"/>
              <a:t>в нем психологии обществ, народов, масс, толпы, ее специфики,</a:t>
            </a:r>
          </a:p>
          <a:p>
            <a:pPr marL="0" indent="0">
              <a:buNone/>
            </a:pPr>
            <a:r>
              <a:rPr lang="ru-RU" sz="1800" dirty="0"/>
              <a:t>влияния на людей; </a:t>
            </a:r>
          </a:p>
          <a:p>
            <a:pPr marL="0" indent="0">
              <a:buNone/>
            </a:pPr>
            <a:r>
              <a:rPr lang="ru-RU" sz="1800" dirty="0"/>
              <a:t>3. выявление особой категории психологических механизмов</a:t>
            </a:r>
          </a:p>
          <a:p>
            <a:pPr marL="0" indent="0">
              <a:buNone/>
            </a:pPr>
            <a:r>
              <a:rPr lang="ru-RU" sz="1800" dirty="0"/>
              <a:t> поведения людей — социально-психологических;</a:t>
            </a:r>
          </a:p>
          <a:p>
            <a:pPr marL="0" indent="0">
              <a:buNone/>
            </a:pPr>
            <a:r>
              <a:rPr lang="ru-RU" sz="1800" dirty="0"/>
              <a:t>4. понимание необходимости изучения психологии человека в ее</a:t>
            </a:r>
          </a:p>
          <a:p>
            <a:pPr marL="0" indent="0">
              <a:buNone/>
            </a:pPr>
            <a:r>
              <a:rPr lang="ru-RU" sz="1800" dirty="0"/>
              <a:t>связях с психологией групп.</a:t>
            </a:r>
          </a:p>
          <a:p>
            <a:pPr marL="0" indent="0">
              <a:buNone/>
            </a:pPr>
            <a:endParaRPr lang="ru-RU" sz="1800" dirty="0"/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A35D74D8-E6D9-44D1-88A7-14ABF0E9DC56}"/>
              </a:ext>
            </a:extLst>
          </p:cNvPr>
          <p:cNvSpPr/>
          <p:nvPr/>
        </p:nvSpPr>
        <p:spPr>
          <a:xfrm>
            <a:off x="2891361" y="2178967"/>
            <a:ext cx="3007741" cy="6335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заслуги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3D59F07-09ED-405A-ADBD-39CF96C18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171" y="3372936"/>
            <a:ext cx="2543175" cy="180022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A7630D3-D307-4631-808C-E105216F2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0172" y="325426"/>
            <a:ext cx="2543174" cy="248704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FF23AF2-9315-407E-B632-E08E4C2AB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0592" y="4229006"/>
            <a:ext cx="2695575" cy="169545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9382D6F-C859-4EFF-B93D-FA4E595667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9973" y="5013476"/>
            <a:ext cx="2642756" cy="182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456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1" cy="430941"/>
          </a:xfrm>
        </p:spPr>
        <p:txBody>
          <a:bodyPr>
            <a:noAutofit/>
          </a:bodyPr>
          <a:lstStyle/>
          <a:p>
            <a:r>
              <a:rPr lang="ru-RU" sz="3600" b="1" dirty="0"/>
              <a:t>Начало современных направлений социальной психологии 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150" y="2073051"/>
            <a:ext cx="8973672" cy="64362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20-е годы XX в. – время оформления научного этапа развития социальной психологии. Работы В. Мёде (Германия) и </a:t>
            </a:r>
            <a:r>
              <a:rPr lang="ru-RU" sz="2400" dirty="0" err="1"/>
              <a:t>Ф.Оллпорта</a:t>
            </a:r>
            <a:r>
              <a:rPr lang="ru-RU" sz="2400" dirty="0"/>
              <a:t> (США), В.М. Бехтерева (СССР). Социальная психология имеет  экспериментальный  характер («законная» естественнонаучная дисциплина), акцент на лабораторный эксперимент, направленность на решение практических задач.  Систематическое экспериментальное изучение социально-психологических явлений в группах. </a:t>
            </a:r>
          </a:p>
          <a:p>
            <a:pPr marL="0" indent="0">
              <a:buNone/>
            </a:pPr>
            <a:r>
              <a:rPr lang="ru-RU" sz="2400" dirty="0"/>
              <a:t>В СССР разрабатывались теоретико-методологические основы социальной психологии (</a:t>
            </a:r>
            <a:r>
              <a:rPr lang="ru-RU" sz="2400" i="1" dirty="0"/>
              <a:t>В.М. Бехтерев</a:t>
            </a:r>
            <a:r>
              <a:rPr lang="ru-RU" sz="2400" dirty="0"/>
              <a:t>, </a:t>
            </a:r>
            <a:r>
              <a:rPr lang="ru-RU" sz="2400" i="1" dirty="0"/>
              <a:t>П.П. </a:t>
            </a:r>
            <a:r>
              <a:rPr lang="ru-RU" sz="2400" i="1" dirty="0" err="1"/>
              <a:t>Блонский</a:t>
            </a:r>
            <a:r>
              <a:rPr lang="ru-RU" sz="2400" i="1" dirty="0"/>
              <a:t> </a:t>
            </a:r>
            <a:r>
              <a:rPr lang="ru-RU" sz="2400" dirty="0"/>
              <a:t>(1884—1941), </a:t>
            </a:r>
            <a:r>
              <a:rPr lang="ru-RU" sz="2400" i="1" dirty="0"/>
              <a:t>Л.Н. </a:t>
            </a:r>
            <a:r>
              <a:rPr lang="ru-RU" sz="2400" i="1" dirty="0" err="1"/>
              <a:t>Войтоловский</a:t>
            </a:r>
            <a:r>
              <a:rPr lang="ru-RU" sz="2400" dirty="0"/>
              <a:t>, </a:t>
            </a:r>
            <a:r>
              <a:rPr lang="ru-RU" sz="2400" i="1" dirty="0"/>
              <a:t>Л.С. Выготский </a:t>
            </a:r>
            <a:r>
              <a:rPr lang="ru-RU" sz="2400" dirty="0"/>
              <a:t>(1896—1934), </a:t>
            </a:r>
            <a:r>
              <a:rPr lang="ru-RU" sz="2400" i="1" dirty="0"/>
              <a:t>К.Н. Корнилов </a:t>
            </a:r>
            <a:r>
              <a:rPr lang="ru-RU" sz="2400" dirty="0"/>
              <a:t>(1879—1957), </a:t>
            </a:r>
            <a:r>
              <a:rPr lang="ru-RU" sz="2400" i="1" dirty="0"/>
              <a:t>В.А. Артемов </a:t>
            </a:r>
            <a:r>
              <a:rPr lang="ru-RU" sz="2400" dirty="0"/>
              <a:t>(1897—1982), </a:t>
            </a:r>
            <a:r>
              <a:rPr lang="ru-RU" sz="2400" i="1" dirty="0"/>
              <a:t>М.А. Рейснер </a:t>
            </a:r>
            <a:r>
              <a:rPr lang="ru-RU" sz="2400" dirty="0"/>
              <a:t>(1868—1928) и др.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AE227B5A-EB33-4CB4-86E1-3DA5B9926E7B}"/>
              </a:ext>
            </a:extLst>
          </p:cNvPr>
          <p:cNvSpPr/>
          <p:nvPr/>
        </p:nvSpPr>
        <p:spPr>
          <a:xfrm>
            <a:off x="9821732" y="1149481"/>
            <a:ext cx="2280623" cy="25619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</a:rPr>
              <a:t>Хилпаш</a:t>
            </a:r>
            <a:r>
              <a:rPr lang="ru-RU" sz="2000" dirty="0">
                <a:solidFill>
                  <a:schemeClr val="tx1"/>
                </a:solidFill>
              </a:rPr>
              <a:t>, 1921 г. основан первый Институт социальной психологии (Германия)</a:t>
            </a:r>
          </a:p>
        </p:txBody>
      </p:sp>
    </p:spTree>
    <p:extLst>
      <p:ext uri="{BB962C8B-B14F-4D97-AF65-F5344CB8AC3E}">
        <p14:creationId xmlns:p14="http://schemas.microsoft.com/office/powerpoint/2010/main" val="321592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D6403-6580-4CFD-B1FC-4D4A5D26F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353801" cy="1325563"/>
          </a:xfrm>
        </p:spPr>
        <p:txBody>
          <a:bodyPr>
            <a:normAutofit/>
          </a:bodyPr>
          <a:lstStyle/>
          <a:p>
            <a:r>
              <a:rPr lang="ru-RU" sz="3200" b="1" dirty="0"/>
              <a:t>Современные зарубежные направления социальной психологии 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F2AB35-EA70-4DD0-95A2-F47EEA93B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96135"/>
            <a:ext cx="1097972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психоаналитическое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/>
              <a:t>—социально-психологические  явления объясняются глубинными </a:t>
            </a:r>
            <a:r>
              <a:rPr lang="ru-RU" sz="2400" b="1" dirty="0"/>
              <a:t>бессознательными </a:t>
            </a:r>
            <a:r>
              <a:rPr lang="ru-RU" sz="2400" dirty="0"/>
              <a:t>побуждениями, формирующимися в детстве (</a:t>
            </a:r>
            <a:r>
              <a:rPr lang="ru-RU" sz="2400" i="1" dirty="0" err="1"/>
              <a:t>З.Фрейд</a:t>
            </a:r>
            <a:r>
              <a:rPr lang="ru-RU" sz="2400" dirty="0"/>
              <a:t>, </a:t>
            </a:r>
            <a:r>
              <a:rPr lang="ru-RU" sz="2400" i="1" dirty="0"/>
              <a:t>К. Юнг</a:t>
            </a:r>
            <a:r>
              <a:rPr lang="ru-RU" sz="2400" dirty="0"/>
              <a:t>, </a:t>
            </a:r>
            <a:r>
              <a:rPr lang="ru-RU" sz="2400" i="1" dirty="0"/>
              <a:t>А. Адлер </a:t>
            </a:r>
            <a:r>
              <a:rPr lang="ru-RU" sz="2400" dirty="0"/>
              <a:t>и др.);</a:t>
            </a:r>
          </a:p>
          <a:p>
            <a:pPr marL="0" indent="0">
              <a:buNone/>
            </a:pPr>
            <a:r>
              <a:rPr lang="ru-RU" sz="2400" i="1" dirty="0"/>
              <a:t>- </a:t>
            </a: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бихевиористское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/>
              <a:t>— поведение людей рассматривается по схеме</a:t>
            </a:r>
          </a:p>
          <a:p>
            <a:pPr marL="0" indent="0">
              <a:buNone/>
            </a:pPr>
            <a:r>
              <a:rPr lang="ru-RU" sz="2400" dirty="0"/>
              <a:t>«стимул—реакция» и сводящее его причины к непосредственным</a:t>
            </a:r>
          </a:p>
          <a:p>
            <a:pPr marL="0" indent="0">
              <a:buNone/>
            </a:pPr>
            <a:r>
              <a:rPr lang="ru-RU" sz="2400" dirty="0"/>
              <a:t>внешним социальным воздействиям («</a:t>
            </a:r>
            <a:r>
              <a:rPr lang="ru-RU" sz="2400" b="1" dirty="0"/>
              <a:t>социальным стимулам</a:t>
            </a:r>
            <a:r>
              <a:rPr lang="ru-RU" sz="2400" dirty="0"/>
              <a:t>» — </a:t>
            </a:r>
            <a:r>
              <a:rPr lang="ru-RU" sz="2400" i="1" dirty="0"/>
              <a:t>К. </a:t>
            </a:r>
            <a:r>
              <a:rPr lang="ru-RU" sz="2400" i="1" dirty="0" err="1"/>
              <a:t>Халл</a:t>
            </a:r>
            <a:r>
              <a:rPr lang="ru-RU" sz="2400" dirty="0"/>
              <a:t>, </a:t>
            </a:r>
            <a:r>
              <a:rPr lang="ru-RU" sz="2400" i="1" dirty="0"/>
              <a:t>Р. </a:t>
            </a:r>
            <a:r>
              <a:rPr lang="ru-RU" sz="2400" i="1" dirty="0" err="1"/>
              <a:t>Бейлз</a:t>
            </a:r>
            <a:r>
              <a:rPr lang="ru-RU" sz="2400" dirty="0"/>
              <a:t>, </a:t>
            </a:r>
            <a:r>
              <a:rPr lang="ru-RU" sz="2400" i="1" dirty="0"/>
              <a:t>Б. Скиннер </a:t>
            </a:r>
            <a:r>
              <a:rPr lang="ru-RU" sz="2400" dirty="0"/>
              <a:t>и др.);</a:t>
            </a:r>
          </a:p>
          <a:p>
            <a:pPr marL="0" indent="0">
              <a:buNone/>
            </a:pPr>
            <a:r>
              <a:rPr lang="ru-RU" sz="2400" dirty="0"/>
              <a:t>-  </a:t>
            </a: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когнитивистское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/>
              <a:t> — поведение людей </a:t>
            </a:r>
            <a:r>
              <a:rPr lang="ru-RU" sz="2400" dirty="0">
                <a:solidFill>
                  <a:srgbClr val="002060"/>
                </a:solidFill>
              </a:rPr>
              <a:t>рассматривается</a:t>
            </a:r>
            <a:r>
              <a:rPr lang="ru-RU" sz="2400" dirty="0"/>
              <a:t> как детерминируемое пониманием ими окружающего мира и социума, которое само определяется их побуждениями и стремлениями (</a:t>
            </a:r>
            <a:r>
              <a:rPr lang="ru-RU" sz="2400" i="1" dirty="0"/>
              <a:t>Ф. </a:t>
            </a:r>
            <a:r>
              <a:rPr lang="ru-RU" sz="2400" i="1" dirty="0" err="1"/>
              <a:t>Хайдер</a:t>
            </a:r>
            <a:r>
              <a:rPr lang="ru-RU" sz="2400" dirty="0"/>
              <a:t>, </a:t>
            </a:r>
            <a:r>
              <a:rPr lang="ru-RU" sz="2400" i="1" dirty="0"/>
              <a:t>Л. </a:t>
            </a:r>
            <a:r>
              <a:rPr lang="ru-RU" sz="2400" i="1" dirty="0" err="1"/>
              <a:t>Фестигер</a:t>
            </a:r>
            <a:r>
              <a:rPr lang="ru-RU" sz="2400" dirty="0"/>
              <a:t>, </a:t>
            </a:r>
            <a:r>
              <a:rPr lang="ru-RU" sz="2400" i="1" dirty="0"/>
              <a:t>Ч. </a:t>
            </a:r>
            <a:r>
              <a:rPr lang="ru-RU" sz="2400" i="1" dirty="0" err="1"/>
              <a:t>Осгуд</a:t>
            </a:r>
            <a:r>
              <a:rPr lang="ru-RU" sz="2400" i="1" dirty="0"/>
              <a:t> </a:t>
            </a:r>
            <a:r>
              <a:rPr lang="ru-RU" sz="2400" dirty="0"/>
              <a:t>и др.);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0867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D6403-6580-4CFD-B1FC-4D4A5D26F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353801" cy="1325563"/>
          </a:xfrm>
        </p:spPr>
        <p:txBody>
          <a:bodyPr>
            <a:normAutofit/>
          </a:bodyPr>
          <a:lstStyle/>
          <a:p>
            <a:r>
              <a:rPr lang="ru-RU" sz="3200" b="1" dirty="0"/>
              <a:t>Современные зарубежные направления социальной психологии 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F2AB35-EA70-4DD0-95A2-F47EEA93B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96135"/>
            <a:ext cx="1097972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-  </a:t>
            </a:r>
            <a:r>
              <a:rPr lang="ru-RU" b="1" i="1" dirty="0" err="1">
                <a:solidFill>
                  <a:srgbClr val="FF0000"/>
                </a:solidFill>
              </a:rPr>
              <a:t>интеракционистское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i="1" dirty="0"/>
              <a:t>Дж. </a:t>
            </a:r>
            <a:r>
              <a:rPr lang="ru-RU" i="1" dirty="0" err="1"/>
              <a:t>Мид</a:t>
            </a:r>
            <a:r>
              <a:rPr lang="ru-RU" dirty="0"/>
              <a:t>, </a:t>
            </a:r>
            <a:r>
              <a:rPr lang="ru-RU" i="1" dirty="0"/>
              <a:t>Г. </a:t>
            </a:r>
            <a:r>
              <a:rPr lang="ru-RU" i="1" dirty="0" err="1"/>
              <a:t>Хаймар</a:t>
            </a:r>
            <a:r>
              <a:rPr lang="ru-RU" dirty="0"/>
              <a:t>, </a:t>
            </a:r>
            <a:r>
              <a:rPr lang="ru-RU" i="1" dirty="0"/>
              <a:t>Р. Мертон </a:t>
            </a:r>
            <a:r>
              <a:rPr lang="ru-RU" dirty="0"/>
              <a:t>и др.) —решающая роль общения и взаимодействия людей;</a:t>
            </a:r>
          </a:p>
          <a:p>
            <a:pPr marL="0" indent="0">
              <a:buNone/>
            </a:pPr>
            <a:r>
              <a:rPr lang="ru-RU" i="1" dirty="0"/>
              <a:t>- </a:t>
            </a:r>
            <a:r>
              <a:rPr lang="ru-RU" b="1" i="1" dirty="0" err="1">
                <a:solidFill>
                  <a:srgbClr val="FF0000"/>
                </a:solidFill>
              </a:rPr>
              <a:t>гештальтпсихологическое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dirty="0"/>
              <a:t>— изучает целостности, социальную среду как динамическое целостное «поле», в котором каждая точка взаимодействует со всеми остальными, только в системном комплексе влияет на психологию людей, которая также целостна (</a:t>
            </a:r>
            <a:r>
              <a:rPr lang="ru-RU" i="1" dirty="0" err="1"/>
              <a:t>Э.Вертгеймер</a:t>
            </a:r>
            <a:r>
              <a:rPr lang="ru-RU" dirty="0"/>
              <a:t>, </a:t>
            </a:r>
            <a:r>
              <a:rPr lang="ru-RU" i="1" dirty="0"/>
              <a:t>Э. </a:t>
            </a:r>
            <a:r>
              <a:rPr lang="ru-RU" i="1" dirty="0" err="1"/>
              <a:t>Гуссерль</a:t>
            </a:r>
            <a:r>
              <a:rPr lang="ru-RU" dirty="0"/>
              <a:t>, </a:t>
            </a:r>
            <a:r>
              <a:rPr lang="ru-RU" i="1" dirty="0"/>
              <a:t>К. Левин </a:t>
            </a:r>
            <a:r>
              <a:rPr lang="ru-RU" dirty="0"/>
              <a:t>и др.);</a:t>
            </a:r>
          </a:p>
          <a:p>
            <a:pPr marL="0" indent="0">
              <a:buNone/>
            </a:pPr>
            <a:r>
              <a:rPr lang="ru-RU" i="1" dirty="0"/>
              <a:t>- </a:t>
            </a:r>
            <a:r>
              <a:rPr lang="ru-RU" b="1" i="1" dirty="0">
                <a:solidFill>
                  <a:srgbClr val="FF0000"/>
                </a:solidFill>
              </a:rPr>
              <a:t>гуманистическое </a:t>
            </a:r>
            <a:r>
              <a:rPr lang="ru-RU" dirty="0"/>
              <a:t>— исследование проблем самореализации и самоутверждения в жизни, осознание смысла жизни, проблем достижения успеха в жизни (</a:t>
            </a:r>
            <a:r>
              <a:rPr lang="ru-RU" i="1" dirty="0"/>
              <a:t>Г. </a:t>
            </a:r>
            <a:r>
              <a:rPr lang="ru-RU" i="1" dirty="0" err="1"/>
              <a:t>Олпорт</a:t>
            </a:r>
            <a:r>
              <a:rPr lang="ru-RU" dirty="0"/>
              <a:t>, </a:t>
            </a:r>
            <a:r>
              <a:rPr lang="ru-RU" i="1" dirty="0"/>
              <a:t>А. Маслоу</a:t>
            </a:r>
            <a:r>
              <a:rPr lang="ru-RU" dirty="0"/>
              <a:t>, </a:t>
            </a:r>
            <a:r>
              <a:rPr lang="ru-RU" i="1" dirty="0"/>
              <a:t>К. Роджерс </a:t>
            </a:r>
            <a:r>
              <a:rPr lang="ru-RU" dirty="0"/>
              <a:t>и др.).</a:t>
            </a:r>
          </a:p>
        </p:txBody>
      </p:sp>
    </p:spTree>
    <p:extLst>
      <p:ext uri="{BB962C8B-B14F-4D97-AF65-F5344CB8AC3E}">
        <p14:creationId xmlns:p14="http://schemas.microsoft.com/office/powerpoint/2010/main" val="4147052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D6403-6580-4CFD-B1FC-4D4A5D26F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353801" cy="420183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Современные зарубежные направления социальной психологии 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F2AB35-EA70-4DD0-95A2-F47EEA93B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895" y="785308"/>
            <a:ext cx="1160839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i="1" dirty="0" err="1">
                <a:solidFill>
                  <a:srgbClr val="002060"/>
                </a:solidFill>
              </a:rPr>
              <a:t>необихевиоризм</a:t>
            </a:r>
            <a:r>
              <a:rPr lang="ru-RU" sz="2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r>
              <a:rPr lang="ru-RU" sz="2000" b="1" i="1" dirty="0">
                <a:solidFill>
                  <a:srgbClr val="FF0000"/>
                </a:solidFill>
              </a:rPr>
              <a:t>теория социального обмена </a:t>
            </a:r>
            <a:r>
              <a:rPr lang="ru-RU" sz="2000" b="1" dirty="0">
                <a:solidFill>
                  <a:srgbClr val="FF0000"/>
                </a:solidFill>
              </a:rPr>
              <a:t>Дж. </a:t>
            </a:r>
            <a:r>
              <a:rPr lang="ru-RU" sz="2000" b="1" dirty="0" err="1">
                <a:solidFill>
                  <a:srgbClr val="FF0000"/>
                </a:solidFill>
              </a:rPr>
              <a:t>Хоманса</a:t>
            </a:r>
            <a:r>
              <a:rPr lang="ru-RU" sz="2000" b="1" dirty="0"/>
              <a:t> </a:t>
            </a:r>
            <a:r>
              <a:rPr lang="ru-RU" sz="2000" dirty="0"/>
              <a:t>(1910-1989). Социальное поведение объясняется пятью взаимосвязанными </a:t>
            </a:r>
            <a:r>
              <a:rPr lang="ru-RU" sz="2000" b="1" dirty="0"/>
              <a:t>постулатами: </a:t>
            </a:r>
          </a:p>
          <a:p>
            <a:r>
              <a:rPr lang="ru-RU" sz="2000" dirty="0"/>
              <a:t>1) Успеха: все действия человека подчинены основному правилу — чем чаще они одобряются, тем вероятнее их воспроизведение. </a:t>
            </a:r>
          </a:p>
          <a:p>
            <a:r>
              <a:rPr lang="ru-RU" sz="2000" dirty="0"/>
              <a:t>2) Стимула: если стимул (или их совокупность) вызвал успешное действие, то при повторности стимула человек будет стремиться воспроизвести ту же реакцию. </a:t>
            </a:r>
          </a:p>
          <a:p>
            <a:r>
              <a:rPr lang="ru-RU" sz="2000" dirty="0"/>
              <a:t>3) Ценности: чем более ценным представляется человеку результат его действия, тем с большей вероятностью он будет к нему стремиться. </a:t>
            </a:r>
          </a:p>
          <a:p>
            <a:r>
              <a:rPr lang="ru-RU" sz="2000" dirty="0"/>
              <a:t>4) Насыщения— голодания: чем регулярнее вознаграждается поступок человека, тем менее ценится каждое последующее вознаграждение. </a:t>
            </a:r>
          </a:p>
          <a:p>
            <a:r>
              <a:rPr lang="ru-RU" sz="2000" dirty="0"/>
              <a:t>5) Агрессии — одобрения: если действие не вызывает ожидаемого вознаграждения, то субъект будет демонстрировать агрессивное поведение. И, наоборот, при получении предполагаемого одобрения или отсутствии ожидаемого наказания он, вероятно, воспроизведет одобряемое </a:t>
            </a:r>
            <a:r>
              <a:rPr lang="ru-RU" sz="2000" dirty="0" err="1"/>
              <a:t>поведе-ние</a:t>
            </a:r>
            <a:r>
              <a:rPr lang="ru-RU" sz="2000" dirty="0"/>
              <a:t>, поскольку оно будет для него наиболее ценным. 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0E8B1A0-480E-458E-A438-67A4F4872583}"/>
              </a:ext>
            </a:extLst>
          </p:cNvPr>
          <p:cNvSpPr/>
          <p:nvPr/>
        </p:nvSpPr>
        <p:spPr>
          <a:xfrm>
            <a:off x="0" y="5787615"/>
            <a:ext cx="12192000" cy="889912"/>
          </a:xfrm>
          <a:prstGeom prst="roundRect">
            <a:avLst/>
          </a:prstGeom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Основное  достижение теории: «правило распределенной справедливости». Человек, вступающий в отношения обмена с другим человеком, будет ожидать, что доходы каждого из них будут пропорциональны расходам — чем больше доходы, тем больше расходы.</a:t>
            </a:r>
          </a:p>
        </p:txBody>
      </p:sp>
    </p:spTree>
    <p:extLst>
      <p:ext uri="{BB962C8B-B14F-4D97-AF65-F5344CB8AC3E}">
        <p14:creationId xmlns:p14="http://schemas.microsoft.com/office/powerpoint/2010/main" val="3909543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2FB1F-177A-469B-8F16-0BDC29EF2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365125"/>
            <a:ext cx="11005457" cy="1325563"/>
          </a:xfrm>
        </p:spPr>
        <p:txBody>
          <a:bodyPr>
            <a:noAutofit/>
          </a:bodyPr>
          <a:lstStyle/>
          <a:p>
            <a:b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когнитивистское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(когнитивное ) направление социальной психологии</a:t>
            </a:r>
            <a:r>
              <a:rPr lang="ru-RU" sz="2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ru-RU" sz="2800" dirty="0"/>
              <a:t>поведение людей </a:t>
            </a:r>
            <a:r>
              <a:rPr lang="ru-RU" sz="2800" dirty="0">
                <a:solidFill>
                  <a:srgbClr val="002060"/>
                </a:solidFill>
              </a:rPr>
              <a:t>рассматривается</a:t>
            </a:r>
            <a:r>
              <a:rPr lang="ru-RU" sz="2800" dirty="0"/>
              <a:t> как детерминируемое пониманием ими окружающего мира и социума, которое само определяется их побуждениями и стремлениями (</a:t>
            </a:r>
            <a:r>
              <a:rPr lang="ru-RU" sz="2800" i="1" dirty="0"/>
              <a:t>Ф. </a:t>
            </a:r>
            <a:r>
              <a:rPr lang="ru-RU" sz="2800" i="1" dirty="0" err="1"/>
              <a:t>Хайдер</a:t>
            </a:r>
            <a:r>
              <a:rPr lang="ru-RU" sz="2800" dirty="0"/>
              <a:t>, </a:t>
            </a:r>
            <a:r>
              <a:rPr lang="ru-RU" sz="2800" i="1" dirty="0"/>
              <a:t>Л. </a:t>
            </a:r>
            <a:r>
              <a:rPr lang="ru-RU" sz="2800" i="1" dirty="0" err="1"/>
              <a:t>Фестигер</a:t>
            </a:r>
            <a:r>
              <a:rPr lang="ru-RU" sz="2800" dirty="0"/>
              <a:t>, </a:t>
            </a:r>
            <a:r>
              <a:rPr lang="ru-RU" sz="2800" i="1" dirty="0"/>
              <a:t>Ч. </a:t>
            </a:r>
            <a:r>
              <a:rPr lang="ru-RU" sz="2800" i="1" dirty="0" err="1"/>
              <a:t>Осгуд</a:t>
            </a:r>
            <a:r>
              <a:rPr lang="ru-RU" sz="2800" i="1" dirty="0"/>
              <a:t> </a:t>
            </a:r>
            <a:r>
              <a:rPr lang="ru-RU" sz="2800" dirty="0"/>
              <a:t>и др.)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89CB79-551A-41EC-81CB-210D532AE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399" y="2881540"/>
            <a:ext cx="910476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Стремление объяснить социальное поведение при помощи описания познавательных процессов, характерных для человека. Впечатления индивида о мире организуются в некоторые интерпретации, в результате образуются различные идеи, верования, ожидания, аттитюды, которые и выступают регуляторами социального поведения. Главными проблемами социальной психологии становятся проблемы: социальной перцепции, аттракции, формирования и изменения аттитюдов. </a:t>
            </a:r>
          </a:p>
          <a:p>
            <a:r>
              <a:rPr lang="ru-RU" sz="2000" dirty="0"/>
              <a:t>Представления о механизмах социального познания (С. </a:t>
            </a:r>
            <a:r>
              <a:rPr lang="ru-RU" sz="2000" dirty="0" err="1"/>
              <a:t>Аш</a:t>
            </a:r>
            <a:r>
              <a:rPr lang="ru-RU" sz="2000" dirty="0"/>
              <a:t>, Д. </a:t>
            </a:r>
            <a:r>
              <a:rPr lang="ru-RU" sz="2000" dirty="0" err="1"/>
              <a:t>Креч</a:t>
            </a:r>
            <a:r>
              <a:rPr lang="ru-RU" sz="2000" dirty="0"/>
              <a:t> и Р. </a:t>
            </a:r>
            <a:r>
              <a:rPr lang="ru-RU" sz="2000" dirty="0" err="1"/>
              <a:t>Крачфилд</a:t>
            </a:r>
            <a:r>
              <a:rPr lang="ru-RU" sz="2000" dirty="0"/>
              <a:t>), технологиях убеждающей коммуникации и межличностного </a:t>
            </a:r>
            <a:r>
              <a:rPr lang="ru-RU" sz="2000" dirty="0" err="1"/>
              <a:t>взаи-модействия</a:t>
            </a:r>
            <a:r>
              <a:rPr lang="ru-RU" sz="2000" dirty="0"/>
              <a:t> (Ф. </a:t>
            </a:r>
            <a:r>
              <a:rPr lang="ru-RU" sz="2000" dirty="0" err="1"/>
              <a:t>Хайдер</a:t>
            </a:r>
            <a:r>
              <a:rPr lang="ru-RU" sz="2000" dirty="0"/>
              <a:t>, Т. </a:t>
            </a:r>
            <a:r>
              <a:rPr lang="ru-RU" sz="2000" dirty="0" err="1"/>
              <a:t>Ньюком</a:t>
            </a:r>
            <a:r>
              <a:rPr lang="ru-RU" sz="2000" dirty="0"/>
              <a:t>, Л. </a:t>
            </a:r>
            <a:r>
              <a:rPr lang="ru-RU" sz="2000" dirty="0" err="1"/>
              <a:t>Фестингер</a:t>
            </a:r>
            <a:r>
              <a:rPr lang="ru-RU" sz="2000" dirty="0"/>
              <a:t>). </a:t>
            </a:r>
          </a:p>
          <a:p>
            <a:r>
              <a:rPr lang="ru-RU" sz="2000" dirty="0"/>
              <a:t>Ряд социально-психологических теорий когнитивного соответствия.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EE2AC1-DB05-4F70-A181-5EC654677D5B}"/>
              </a:ext>
            </a:extLst>
          </p:cNvPr>
          <p:cNvSpPr/>
          <p:nvPr/>
        </p:nvSpPr>
        <p:spPr>
          <a:xfrm>
            <a:off x="7219507" y="1739254"/>
            <a:ext cx="4972493" cy="92333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В начале 80-х гг. XX в. к приверженцам этих позиций относили себя три четверти американских социальных психологов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19391A87-9FAE-45D0-88D3-8C350C5D0DE4}"/>
              </a:ext>
            </a:extLst>
          </p:cNvPr>
          <p:cNvSpPr/>
          <p:nvPr/>
        </p:nvSpPr>
        <p:spPr>
          <a:xfrm>
            <a:off x="9161722" y="2817255"/>
            <a:ext cx="3030278" cy="921235"/>
          </a:xfrm>
          <a:prstGeom prst="round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социальная перцепция </a:t>
            </a:r>
            <a:r>
              <a:rPr lang="ru-RU" sz="1600" dirty="0">
                <a:solidFill>
                  <a:schemeClr val="tx1"/>
                </a:solidFill>
              </a:rPr>
              <a:t>–образное </a:t>
            </a:r>
            <a:r>
              <a:rPr lang="ru-RU" sz="1600" b="1" dirty="0">
                <a:solidFill>
                  <a:schemeClr val="tx1"/>
                </a:solidFill>
              </a:rPr>
              <a:t>восприятие </a:t>
            </a:r>
            <a:r>
              <a:rPr lang="ru-RU" sz="1600" dirty="0">
                <a:solidFill>
                  <a:schemeClr val="tx1"/>
                </a:solidFill>
              </a:rPr>
              <a:t>человеком себя, других людей и социальных явлений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A68DBCA8-191C-479E-811E-2F452D30706C}"/>
              </a:ext>
            </a:extLst>
          </p:cNvPr>
          <p:cNvSpPr/>
          <p:nvPr/>
        </p:nvSpPr>
        <p:spPr>
          <a:xfrm>
            <a:off x="8506047" y="3802775"/>
            <a:ext cx="3533554" cy="1205160"/>
          </a:xfrm>
          <a:prstGeom prst="round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Аттракция</a:t>
            </a:r>
            <a:r>
              <a:rPr lang="ru-RU" sz="1600" dirty="0">
                <a:solidFill>
                  <a:schemeClr val="tx1"/>
                </a:solidFill>
              </a:rPr>
              <a:t> – </a:t>
            </a:r>
            <a:r>
              <a:rPr lang="ru-RU" sz="1600" b="1" dirty="0">
                <a:solidFill>
                  <a:schemeClr val="tx1"/>
                </a:solidFill>
              </a:rPr>
              <a:t>межличностное притяжение</a:t>
            </a:r>
            <a:r>
              <a:rPr lang="ru-RU" sz="1600" dirty="0">
                <a:solidFill>
                  <a:schemeClr val="tx1"/>
                </a:solidFill>
              </a:rPr>
              <a:t>, формирующееся на основе положительных чувств (влечения, романтического /дружеского притяжения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D4CF4E3F-34B2-43A7-8298-CA365354D7E8}"/>
              </a:ext>
            </a:extLst>
          </p:cNvPr>
          <p:cNvSpPr/>
          <p:nvPr/>
        </p:nvSpPr>
        <p:spPr>
          <a:xfrm>
            <a:off x="8920718" y="5468924"/>
            <a:ext cx="2962692" cy="1314647"/>
          </a:xfrm>
          <a:prstGeom prst="roundRect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Аттитюд - предрасположенность (склонность) субъекта к совершению определённого социального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142867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0515600" cy="5449886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Тема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2. </a:t>
            </a:r>
            <a:r>
              <a:rPr lang="ru-RU" dirty="0"/>
              <a:t>Основные направления современной зарубежной и отечественной социальной психологии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 Основные этапы истории социальной психологии. </a:t>
            </a:r>
          </a:p>
          <a:p>
            <a:pPr marL="0" indent="0">
              <a:buNone/>
            </a:pPr>
            <a:r>
              <a:rPr lang="ru-RU" dirty="0"/>
              <a:t>2. Основные современные течения зарубежной социальной психологии.</a:t>
            </a:r>
          </a:p>
          <a:p>
            <a:pPr marL="0" indent="0">
              <a:buNone/>
            </a:pPr>
            <a:r>
              <a:rPr lang="ru-RU" dirty="0"/>
              <a:t>3. Развитие советской социальной психологии. </a:t>
            </a:r>
          </a:p>
          <a:p>
            <a:pPr marL="0" indent="0">
              <a:buNone/>
            </a:pPr>
            <a:r>
              <a:rPr lang="ru-RU" dirty="0"/>
              <a:t>4. Развитие белорусской социальной психологии.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320346" y="1328739"/>
            <a:ext cx="2654733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Вопросы:</a:t>
            </a:r>
          </a:p>
        </p:txBody>
      </p:sp>
    </p:spTree>
    <p:extLst>
      <p:ext uri="{BB962C8B-B14F-4D97-AF65-F5344CB8AC3E}">
        <p14:creationId xmlns:p14="http://schemas.microsoft.com/office/powerpoint/2010/main" val="4063210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E922C60-2051-46BA-AA5D-54349C5BE0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br>
              <a:rPr lang="ru-RU" sz="3200" dirty="0"/>
            </a:br>
            <a:r>
              <a:rPr lang="ru-RU" sz="3200" dirty="0"/>
              <a:t>  </a:t>
            </a:r>
            <a:endParaRPr lang="ru-RU" altLang="ru-RU" sz="32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87F1C6DD-4D37-45D3-A9D1-9DE0C7CF8825}"/>
              </a:ext>
            </a:extLst>
          </p:cNvPr>
          <p:cNvSpPr/>
          <p:nvPr/>
        </p:nvSpPr>
        <p:spPr>
          <a:xfrm>
            <a:off x="11119644" y="365125"/>
            <a:ext cx="468312" cy="92392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3600" b="1" dirty="0">
                <a:solidFill>
                  <a:schemeClr val="accent5">
                    <a:lumMod val="25000"/>
                  </a:schemeClr>
                </a:solidFill>
              </a:rPr>
              <a:t>!</a:t>
            </a:r>
            <a:endParaRPr lang="ru-RU" altLang="ru-RU" sz="36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BB391C-6142-475C-B357-CA3A8691A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42" y="24883"/>
            <a:ext cx="11340354" cy="7514152"/>
          </a:xfrm>
        </p:spPr>
        <p:txBody>
          <a:bodyPr>
            <a:noAutofit/>
          </a:bodyPr>
          <a:lstStyle/>
          <a:p>
            <a:r>
              <a:rPr lang="ru-RU" sz="2000" dirty="0"/>
              <a:t>В СССР 1960—1980-е </a:t>
            </a:r>
            <a:r>
              <a:rPr lang="ru-RU" sz="2000" dirty="0" err="1"/>
              <a:t>гг</a:t>
            </a:r>
            <a:r>
              <a:rPr lang="ru-RU" sz="2000" dirty="0"/>
              <a:t> - возрождение социальной психологии.</a:t>
            </a:r>
          </a:p>
          <a:p>
            <a:pPr marL="0" indent="0">
              <a:buNone/>
            </a:pPr>
            <a:r>
              <a:rPr lang="ru-RU" sz="2000" dirty="0"/>
              <a:t>Разрабатывались проблемы: </a:t>
            </a:r>
          </a:p>
          <a:p>
            <a:pPr marL="0" indent="0">
              <a:buNone/>
            </a:pPr>
            <a:r>
              <a:rPr lang="ru-RU" sz="2000" dirty="0"/>
              <a:t>* теории и методологии, </a:t>
            </a:r>
          </a:p>
          <a:p>
            <a:pPr marL="0" indent="0">
              <a:buNone/>
            </a:pPr>
            <a:r>
              <a:rPr lang="ru-RU" sz="2000" dirty="0"/>
              <a:t>* социализации и жизнедеятельности личности, </a:t>
            </a:r>
          </a:p>
          <a:p>
            <a:pPr marL="0" indent="0">
              <a:buNone/>
            </a:pPr>
            <a:r>
              <a:rPr lang="ru-RU" sz="2000" dirty="0"/>
              <a:t>*психологии групп и коллективов,  личности, </a:t>
            </a:r>
          </a:p>
          <a:p>
            <a:pPr marL="0" indent="0">
              <a:buNone/>
            </a:pPr>
            <a:r>
              <a:rPr lang="ru-RU" sz="2000" dirty="0"/>
              <a:t>*общения и прикладных проблем.</a:t>
            </a:r>
          </a:p>
          <a:p>
            <a:pPr marL="0" indent="0">
              <a:buNone/>
            </a:pPr>
            <a:r>
              <a:rPr lang="ru-RU" sz="2000" dirty="0"/>
              <a:t>	На рубеже XX—ХХI вв. новый этап</a:t>
            </a:r>
          </a:p>
          <a:p>
            <a:pPr marL="0" indent="0">
              <a:buNone/>
            </a:pPr>
            <a:r>
              <a:rPr lang="ru-RU" sz="2000" dirty="0"/>
              <a:t>развития социальной психологии – </a:t>
            </a:r>
            <a:r>
              <a:rPr lang="ru-RU" sz="2000" i="1" dirty="0"/>
              <a:t>социально-психологического</a:t>
            </a:r>
          </a:p>
          <a:p>
            <a:pPr marL="0" indent="0">
              <a:buNone/>
            </a:pPr>
            <a:r>
              <a:rPr lang="ru-RU" sz="2000" i="1" dirty="0"/>
              <a:t>обеспечения </a:t>
            </a:r>
            <a:r>
              <a:rPr lang="ru-RU" sz="2000" dirty="0"/>
              <a:t>построения цивилизованного демократического общества.</a:t>
            </a:r>
          </a:p>
          <a:p>
            <a:pPr marL="0" indent="0">
              <a:buNone/>
            </a:pPr>
            <a:r>
              <a:rPr lang="ru-RU" sz="2000" dirty="0"/>
              <a:t>*разработка прикладных социально-психологических техник: делового общения, менеджмента, профессиональной и предпринимательской деятельности, тренинга, терапии, телефонов доверия, службы семьи, борьбы с детской безнадзорностью и попечительства, изучения общественного мнения, мониторинга, рекламы, торговли и др.</a:t>
            </a:r>
          </a:p>
          <a:p>
            <a:r>
              <a:rPr lang="ru-RU" sz="2000" dirty="0"/>
              <a:t>Задачи: </a:t>
            </a:r>
          </a:p>
          <a:p>
            <a:pPr marL="0" indent="0">
              <a:buNone/>
            </a:pPr>
            <a:r>
              <a:rPr lang="ru-RU" sz="2000" dirty="0"/>
              <a:t>*определения национальной идеи, </a:t>
            </a:r>
          </a:p>
          <a:p>
            <a:pPr marL="0" indent="0">
              <a:buNone/>
            </a:pPr>
            <a:r>
              <a:rPr lang="ru-RU" sz="2000" dirty="0"/>
              <a:t>*создания гражданского общества,</a:t>
            </a:r>
          </a:p>
          <a:p>
            <a:pPr marL="0" indent="0">
              <a:buNone/>
            </a:pPr>
            <a:r>
              <a:rPr lang="ru-RU" sz="2000" dirty="0"/>
              <a:t>* прогнозирования социально-психологических последствий социальных напряжений</a:t>
            </a:r>
          </a:p>
          <a:p>
            <a:pPr marL="0" indent="0">
              <a:buNone/>
            </a:pPr>
            <a:r>
              <a:rPr lang="ru-RU" sz="2000" dirty="0"/>
              <a:t>и конфликтов, преступности, коррупции, медицинского обслуживания, образования, заботы о старости, поведения в системе вынужденной изоляции  и др.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E1E31ED4-F68B-423F-8EE1-50033F2543CA}"/>
              </a:ext>
            </a:extLst>
          </p:cNvPr>
          <p:cNvSpPr/>
          <p:nvPr/>
        </p:nvSpPr>
        <p:spPr>
          <a:xfrm>
            <a:off x="7584142" y="1482291"/>
            <a:ext cx="4348523" cy="1799217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>
                <a:solidFill>
                  <a:schemeClr val="tx1"/>
                </a:solidFill>
              </a:rPr>
              <a:t>Г.М. Андреева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Л.И. Анциферова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А.А. </a:t>
            </a:r>
            <a:r>
              <a:rPr lang="ru-RU" i="1" dirty="0" err="1">
                <a:solidFill>
                  <a:schemeClr val="tx1"/>
                </a:solidFill>
              </a:rPr>
              <a:t>Бодалев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А.В. </a:t>
            </a:r>
            <a:r>
              <a:rPr lang="ru-RU" i="1" dirty="0" err="1">
                <a:solidFill>
                  <a:schemeClr val="tx1"/>
                </a:solidFill>
              </a:rPr>
              <a:t>Брушлинский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Е.С. Кузьмин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А.Н. Леонтьев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В.Н. Мясищев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В.А. Ядов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А.В. Петровский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А.Л. Свенцицкий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Н.Н. </a:t>
            </a:r>
            <a:r>
              <a:rPr lang="ru-RU" i="1" dirty="0" err="1">
                <a:solidFill>
                  <a:schemeClr val="tx1"/>
                </a:solidFill>
              </a:rPr>
              <a:t>Шихирев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>
                <a:solidFill>
                  <a:schemeClr val="tx1"/>
                </a:solidFill>
              </a:rPr>
              <a:t>Е.В. Шорохова </a:t>
            </a:r>
            <a:r>
              <a:rPr lang="ru-RU" dirty="0">
                <a:solidFill>
                  <a:schemeClr val="tx1"/>
                </a:solidFill>
              </a:rPr>
              <a:t>и др.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1905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E922C60-2051-46BA-AA5D-54349C5BE0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br>
              <a:rPr lang="ru-RU" sz="3200" dirty="0"/>
            </a:br>
            <a:r>
              <a:rPr lang="ru-RU" sz="3200" dirty="0"/>
              <a:t>  </a:t>
            </a:r>
            <a:endParaRPr lang="ru-RU" altLang="ru-RU" sz="3200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87F1C6DD-4D37-45D3-A9D1-9DE0C7CF8825}"/>
              </a:ext>
            </a:extLst>
          </p:cNvPr>
          <p:cNvSpPr/>
          <p:nvPr/>
        </p:nvSpPr>
        <p:spPr>
          <a:xfrm>
            <a:off x="11119644" y="365125"/>
            <a:ext cx="468312" cy="923925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3600" b="1" dirty="0">
                <a:solidFill>
                  <a:schemeClr val="accent5">
                    <a:lumMod val="25000"/>
                  </a:schemeClr>
                </a:solidFill>
              </a:rPr>
              <a:t>!</a:t>
            </a:r>
            <a:endParaRPr lang="ru-RU" altLang="ru-RU" sz="3600" b="1" dirty="0">
              <a:solidFill>
                <a:schemeClr val="accent5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8F78E5CD-2641-4E67-8547-0CA0DAC447E0}"/>
              </a:ext>
            </a:extLst>
          </p:cNvPr>
          <p:cNvCxnSpPr>
            <a:cxnSpLocks/>
          </p:cNvCxnSpPr>
          <p:nvPr/>
        </p:nvCxnSpPr>
        <p:spPr>
          <a:xfrm>
            <a:off x="3948056" y="4411535"/>
            <a:ext cx="2526794" cy="168805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BB391C-6142-475C-B357-CA3A8691A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058" y="188323"/>
            <a:ext cx="11340354" cy="7514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1960-е гг. активизация разработок в области социальной психологии белорусских ученых </a:t>
            </a:r>
          </a:p>
          <a:p>
            <a:pPr marL="0" indent="0">
              <a:buNone/>
            </a:pPr>
            <a:endParaRPr lang="ru-RU" sz="1800" i="1" dirty="0"/>
          </a:p>
          <a:p>
            <a:pPr marL="0" indent="0">
              <a:buNone/>
            </a:pPr>
            <a:r>
              <a:rPr lang="ru-RU" sz="1800" i="1" dirty="0"/>
              <a:t>*Я.Л. </a:t>
            </a:r>
            <a:r>
              <a:rPr lang="ru-RU" sz="1800" dirty="0" err="1"/>
              <a:t>Коломинский</a:t>
            </a:r>
            <a:r>
              <a:rPr lang="ru-RU" sz="1800" dirty="0"/>
              <a:t> по проблеме взаимоотношений между учениками в классе (педагогический период развития белорусской социальной психологии); и др.) - приоритеты социально-психологических исследований. Внедрении зарубежного социометрического подхода. Проведены многочисленные и многоаспектные исследования различных детских ученических коллективов и реализованы оригинальные идеи, оформившиеся в социальную педагогическую психологию (А.А. </a:t>
            </a:r>
            <a:r>
              <a:rPr lang="ru-RU" sz="1800" dirty="0" err="1"/>
              <a:t>Реан</a:t>
            </a:r>
            <a:r>
              <a:rPr lang="ru-RU" sz="1800" dirty="0"/>
              <a:t>). </a:t>
            </a:r>
          </a:p>
          <a:p>
            <a:pPr marL="0" indent="0">
              <a:buNone/>
            </a:pPr>
            <a:r>
              <a:rPr lang="ru-RU" sz="1800" dirty="0"/>
              <a:t>Межличностное понимание в общении (С.В. Кондратьева, работы по социальной перцепции и перцептивно-рефлекторной регуляции поведения субъекта познания). Ориентация на психолого-педагогическую проблематику. </a:t>
            </a:r>
          </a:p>
          <a:p>
            <a:pPr marL="0" indent="0">
              <a:buNone/>
            </a:pPr>
            <a:r>
              <a:rPr lang="ru-RU" sz="1800" b="1" dirty="0"/>
              <a:t>С 1990-х гг. </a:t>
            </a:r>
            <a:r>
              <a:rPr lang="ru-RU" sz="1800" dirty="0"/>
              <a:t>начинается экстенсивный период развития белорусской социальной психологии. Это было обусловлено: историко-культурным контекстом социальных и политических перемен, обретением Беларусью суверенности, активностью международных контактов; трагедией Чернобыльской катастрофы (предмет исследований центра психолого-педагогических проблем Чернобыля, проблемы социально-психологической адаптации человека к кризисным событиям жизненного пути (Л.А. </a:t>
            </a:r>
            <a:r>
              <a:rPr lang="ru-RU" sz="1800" dirty="0" err="1"/>
              <a:t>Пергаменщик</a:t>
            </a:r>
            <a:r>
              <a:rPr lang="ru-RU" sz="1800" dirty="0"/>
              <a:t> и др.). </a:t>
            </a:r>
          </a:p>
          <a:p>
            <a:pPr marL="0" indent="0">
              <a:buNone/>
            </a:pPr>
            <a:r>
              <a:rPr lang="ru-RU" sz="1800" dirty="0"/>
              <a:t>Наряду с классическим педагогическим направлением, начали развиваться направления: изучение агрессивного поведения, организационная психология, психология спортивного коллектива, </a:t>
            </a:r>
            <a:r>
              <a:rPr lang="ru-RU" sz="1800" dirty="0" err="1"/>
              <a:t>кросскультурные</a:t>
            </a:r>
            <a:r>
              <a:rPr lang="ru-RU" sz="1800" dirty="0"/>
              <a:t> исследования и др. 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EAFD0E7-C4A3-4A6D-B7C9-F745E98AC854}"/>
              </a:ext>
            </a:extLst>
          </p:cNvPr>
          <p:cNvSpPr/>
          <p:nvPr/>
        </p:nvSpPr>
        <p:spPr>
          <a:xfrm>
            <a:off x="2377440" y="5895191"/>
            <a:ext cx="8529559" cy="951575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Я.Л.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Коломинский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«Психология личных взаимоотношений в детском коллективе»; «Психология взаимоотношений в малых группах» (1976); «Психология детского коллектива. Система личных взаимоотношений» (1984).</a:t>
            </a:r>
          </a:p>
        </p:txBody>
      </p:sp>
    </p:spTree>
    <p:extLst>
      <p:ext uri="{BB962C8B-B14F-4D97-AF65-F5344CB8AC3E}">
        <p14:creationId xmlns:p14="http://schemas.microsoft.com/office/powerpoint/2010/main" val="1887291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8652" y="562984"/>
            <a:ext cx="10515600" cy="5449886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Тема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2. </a:t>
            </a:r>
            <a:r>
              <a:rPr lang="ru-RU" i="1" dirty="0"/>
              <a:t>Направления зарубежной и отечественной социальной психологии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dirty="0"/>
              <a:t>1. Основные этапы истории социальной психологии </a:t>
            </a:r>
          </a:p>
          <a:p>
            <a:pPr marL="0" indent="0">
              <a:buNone/>
            </a:pPr>
            <a:r>
              <a:rPr lang="ru-RU" dirty="0"/>
              <a:t>2. Основные современные течения зарубежной социальной психологии</a:t>
            </a:r>
          </a:p>
          <a:p>
            <a:pPr marL="0" indent="0">
              <a:buNone/>
            </a:pPr>
            <a:r>
              <a:rPr lang="ru-RU" dirty="0"/>
              <a:t>3. Развитие советской социальной психологии </a:t>
            </a:r>
          </a:p>
          <a:p>
            <a:pPr marL="0" indent="0">
              <a:buNone/>
            </a:pPr>
            <a:r>
              <a:rPr lang="ru-RU" dirty="0"/>
              <a:t>4. Развитие белорусской социальной психологии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AAD5086-3F8F-464B-B996-95FA148CD4B2}"/>
              </a:ext>
            </a:extLst>
          </p:cNvPr>
          <p:cNvSpPr/>
          <p:nvPr/>
        </p:nvSpPr>
        <p:spPr>
          <a:xfrm>
            <a:off x="8883433" y="1061899"/>
            <a:ext cx="2654733" cy="1071563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2400" b="1" dirty="0">
                <a:solidFill>
                  <a:schemeClr val="accent4">
                    <a:lumMod val="10000"/>
                  </a:schemeClr>
                </a:solidFill>
                <a:latin typeface="Segoe UI" pitchFamily="34" charset="0"/>
                <a:cs typeface="Segoe UI" pitchFamily="34" charset="0"/>
              </a:rPr>
              <a:t>Тематика:</a:t>
            </a:r>
          </a:p>
        </p:txBody>
      </p:sp>
    </p:spTree>
    <p:extLst>
      <p:ext uri="{BB962C8B-B14F-4D97-AF65-F5344CB8AC3E}">
        <p14:creationId xmlns:p14="http://schemas.microsoft.com/office/powerpoint/2010/main" val="147658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25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Козьяков, Р. В. Социальная психология : учебник / Р. В. Козьяков. – Москва : Директ-Медиа, 2013. – С. 39-103 (376 с.): рис., табл. – Режим доступа: URL: https://biblioclub.ru (дата обращения: 27.11.2024). </a:t>
            </a:r>
          </a:p>
          <a:p>
            <a:pPr marL="0" indent="0">
              <a:buNone/>
            </a:pPr>
            <a:r>
              <a:rPr lang="ru-RU" dirty="0" err="1"/>
              <a:t>Неврюев</a:t>
            </a:r>
            <a:r>
              <a:rPr lang="ru-RU" dirty="0"/>
              <a:t>, А. Н. Социальная психология : учебное пособие для бакалавриата / А. Н. </a:t>
            </a:r>
            <a:r>
              <a:rPr lang="ru-RU" dirty="0" err="1"/>
              <a:t>Неврюев</a:t>
            </a:r>
            <a:r>
              <a:rPr lang="ru-RU" dirty="0"/>
              <a:t>, Н. П. Дедов, Ж. В. </a:t>
            </a:r>
            <a:r>
              <a:rPr lang="ru-RU" dirty="0" err="1"/>
              <a:t>Коробанова</a:t>
            </a:r>
            <a:r>
              <a:rPr lang="ru-RU" dirty="0"/>
              <a:t> ; под ред. Ж. В. </a:t>
            </a:r>
            <a:r>
              <a:rPr lang="ru-RU" dirty="0" err="1"/>
              <a:t>Коробановой</a:t>
            </a:r>
            <a:r>
              <a:rPr lang="ru-RU" dirty="0"/>
              <a:t>. – Москва : Прометей, 2020. – 161 с. : ил. – Режим доступа: URL: https://biblioclub</a:t>
            </a:r>
            <a:r>
              <a:rPr lang="ru-RU"/>
              <a:t>.ru (дата </a:t>
            </a:r>
            <a:r>
              <a:rPr lang="ru-RU" dirty="0"/>
              <a:t>обращения: 27.11.2024).  </a:t>
            </a:r>
          </a:p>
        </p:txBody>
      </p:sp>
    </p:spTree>
    <p:extLst>
      <p:ext uri="{BB962C8B-B14F-4D97-AF65-F5344CB8AC3E}">
        <p14:creationId xmlns:p14="http://schemas.microsoft.com/office/powerpoint/2010/main" val="138800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83030"/>
            <a:ext cx="11244943" cy="95794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История развития социально-психологической мысли свидетельствует о  том, что социальная психология самая древняя область знания?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972"/>
            <a:ext cx="10515600" cy="49359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/>
              <a:t>В первобытных сообществах:</a:t>
            </a:r>
          </a:p>
          <a:p>
            <a:pPr marL="0" indent="0">
              <a:buNone/>
            </a:pPr>
            <a:r>
              <a:rPr lang="ru-RU" dirty="0"/>
              <a:t>- формировалась социальная структура (семьи, роды, племена) </a:t>
            </a:r>
          </a:p>
          <a:p>
            <a:pPr>
              <a:buFontTx/>
              <a:buChar char="-"/>
            </a:pPr>
            <a:r>
              <a:rPr lang="ru-RU" dirty="0"/>
              <a:t>необходимость взаимопонимания, регулирования отношений внутри сообществ и между ними (обряды, ритуалы, табу)</a:t>
            </a:r>
          </a:p>
          <a:p>
            <a:pPr>
              <a:buFontTx/>
              <a:buChar char="-"/>
            </a:pPr>
            <a:r>
              <a:rPr lang="ru-RU" dirty="0"/>
              <a:t>воздействие на членов сообщества и др.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Из примитивных обыденных представлений 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формировались знания 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о социально-психологических действиях 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и явлениях – начало социальной психологии </a:t>
            </a:r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2C35804E-42A2-4AF5-94FA-D9DFF0790CE5}"/>
              </a:ext>
            </a:extLst>
          </p:cNvPr>
          <p:cNvSpPr/>
          <p:nvPr/>
        </p:nvSpPr>
        <p:spPr>
          <a:xfrm>
            <a:off x="651606" y="3805262"/>
            <a:ext cx="3624943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701F9B-D4B1-4EB5-98FB-1495709BE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7686" y="2671787"/>
            <a:ext cx="2019300" cy="189547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4AB35C6-4D69-47FC-BC7B-8749271FF0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9487" y="3161609"/>
            <a:ext cx="2355260" cy="159008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88D56B2-B65A-4DA9-B77E-23CBD2EB70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065" y="4891289"/>
            <a:ext cx="2921709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074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58CC60-0D98-40D4-8022-D10F94409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29" y="365126"/>
            <a:ext cx="11031071" cy="581547"/>
          </a:xfrm>
        </p:spPr>
        <p:txBody>
          <a:bodyPr>
            <a:normAutofit fontScale="90000"/>
          </a:bodyPr>
          <a:lstStyle/>
          <a:p>
            <a:r>
              <a:rPr lang="ru-RU" dirty="0"/>
              <a:t>Начала научного знания социальной психологии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F3A5BD-0C1D-49FD-A91D-63008A62B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439" y="1253331"/>
            <a:ext cx="11031071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i="1" dirty="0"/>
              <a:t>Платона </a:t>
            </a:r>
            <a:r>
              <a:rPr lang="ru-RU" sz="2000" dirty="0"/>
              <a:t>(428—348 до н.э.), </a:t>
            </a:r>
          </a:p>
          <a:p>
            <a:pPr marL="0" indent="0">
              <a:buNone/>
            </a:pPr>
            <a:r>
              <a:rPr lang="ru-RU" sz="2000" i="1" dirty="0"/>
              <a:t>Пифагора </a:t>
            </a:r>
            <a:r>
              <a:rPr lang="ru-RU" sz="2000" dirty="0"/>
              <a:t>(VI в. до н. э.), </a:t>
            </a:r>
          </a:p>
          <a:p>
            <a:pPr marL="0" indent="0">
              <a:buNone/>
            </a:pPr>
            <a:r>
              <a:rPr lang="ru-RU" sz="2000" i="1" dirty="0"/>
              <a:t>Аристотеля </a:t>
            </a:r>
            <a:r>
              <a:rPr lang="ru-RU" sz="2000" dirty="0"/>
              <a:t>(384—322 до н.э.)</a:t>
            </a:r>
          </a:p>
          <a:p>
            <a:pPr marL="0" indent="0">
              <a:buNone/>
            </a:pPr>
            <a:r>
              <a:rPr lang="ru-RU" sz="2000" i="1" dirty="0"/>
              <a:t> Эпикура (342/341— 271/270  до н.э.)</a:t>
            </a:r>
          </a:p>
          <a:p>
            <a:pPr marL="0" indent="0">
              <a:buNone/>
            </a:pPr>
            <a:r>
              <a:rPr lang="ru-RU" sz="2000" dirty="0"/>
              <a:t>Эпикур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B78D76E-74D1-4091-A9AE-A12496EA2EC1}"/>
              </a:ext>
            </a:extLst>
          </p:cNvPr>
          <p:cNvSpPr/>
          <p:nvPr/>
        </p:nvSpPr>
        <p:spPr>
          <a:xfrm>
            <a:off x="450439" y="837149"/>
            <a:ext cx="107326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в философских трактатах:					учениях и концепциях: </a:t>
            </a:r>
          </a:p>
          <a:p>
            <a:endParaRPr lang="ru-RU" sz="24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1626025-882B-4925-A851-28F56056B850}"/>
              </a:ext>
            </a:extLst>
          </p:cNvPr>
          <p:cNvSpPr/>
          <p:nvPr/>
        </p:nvSpPr>
        <p:spPr>
          <a:xfrm>
            <a:off x="6648226" y="1602889"/>
            <a:ext cx="5238974" cy="52551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i="1" dirty="0">
                <a:solidFill>
                  <a:srgbClr val="002060"/>
                </a:solidFill>
              </a:rPr>
              <a:t>Т. Мор </a:t>
            </a:r>
            <a:r>
              <a:rPr lang="ru-RU" sz="2000" dirty="0">
                <a:solidFill>
                  <a:srgbClr val="002060"/>
                </a:solidFill>
              </a:rPr>
              <a:t>(1478—1535), 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Т. Гоббс </a:t>
            </a:r>
            <a:r>
              <a:rPr lang="ru-RU" sz="2000" dirty="0">
                <a:solidFill>
                  <a:srgbClr val="002060"/>
                </a:solidFill>
              </a:rPr>
              <a:t>(1588—1679), 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Д. Локк </a:t>
            </a:r>
            <a:r>
              <a:rPr lang="ru-RU" sz="2000" dirty="0">
                <a:solidFill>
                  <a:srgbClr val="002060"/>
                </a:solidFill>
              </a:rPr>
              <a:t>(1632—1704), 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Ш. </a:t>
            </a:r>
            <a:r>
              <a:rPr lang="ru-RU" sz="2000" i="1" dirty="0" err="1">
                <a:solidFill>
                  <a:srgbClr val="002060"/>
                </a:solidFill>
              </a:rPr>
              <a:t>Монтескьё</a:t>
            </a:r>
            <a:r>
              <a:rPr lang="ru-RU" sz="2000" i="1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(1689—1775), 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К. Гельвеций </a:t>
            </a:r>
            <a:r>
              <a:rPr lang="ru-RU" sz="2000" dirty="0">
                <a:solidFill>
                  <a:srgbClr val="002060"/>
                </a:solidFill>
              </a:rPr>
              <a:t>(1715—1771),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Ж.-Ж. Руссо </a:t>
            </a:r>
            <a:r>
              <a:rPr lang="ru-RU" sz="2000" dirty="0">
                <a:solidFill>
                  <a:srgbClr val="002060"/>
                </a:solidFill>
              </a:rPr>
              <a:t>(1712—1778), </a:t>
            </a:r>
          </a:p>
          <a:p>
            <a:r>
              <a:rPr lang="ru-RU" sz="2000" dirty="0">
                <a:solidFill>
                  <a:srgbClr val="002060"/>
                </a:solidFill>
              </a:rPr>
              <a:t>А. Смит (1723 – 1790),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К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  <a:r>
              <a:rPr lang="ru-RU" sz="2000" i="1" dirty="0">
                <a:solidFill>
                  <a:srgbClr val="002060"/>
                </a:solidFill>
              </a:rPr>
              <a:t>А. Сен-Симон </a:t>
            </a:r>
            <a:r>
              <a:rPr lang="ru-RU" sz="2000" dirty="0">
                <a:solidFill>
                  <a:srgbClr val="002060"/>
                </a:solidFill>
              </a:rPr>
              <a:t>(1760—1825), 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Г. Гегель  </a:t>
            </a:r>
            <a:r>
              <a:rPr lang="ru-RU" sz="2000" dirty="0">
                <a:solidFill>
                  <a:srgbClr val="002060"/>
                </a:solidFill>
              </a:rPr>
              <a:t>(1770—1831), 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О. Конт </a:t>
            </a:r>
            <a:r>
              <a:rPr lang="ru-RU" sz="2000" dirty="0">
                <a:solidFill>
                  <a:srgbClr val="002060"/>
                </a:solidFill>
              </a:rPr>
              <a:t>(1798—1857),</a:t>
            </a:r>
          </a:p>
          <a:p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i="1" dirty="0">
                <a:solidFill>
                  <a:srgbClr val="002060"/>
                </a:solidFill>
              </a:rPr>
              <a:t>К. Маркс </a:t>
            </a:r>
            <a:r>
              <a:rPr lang="ru-RU" sz="2000" dirty="0">
                <a:solidFill>
                  <a:srgbClr val="002060"/>
                </a:solidFill>
              </a:rPr>
              <a:t>(1818—1883),</a:t>
            </a:r>
          </a:p>
          <a:p>
            <a:r>
              <a:rPr lang="ru-RU" sz="2000" i="1" dirty="0">
                <a:solidFill>
                  <a:srgbClr val="002060"/>
                </a:solidFill>
              </a:rPr>
              <a:t>Э. Дюркгейм </a:t>
            </a:r>
            <a:r>
              <a:rPr lang="ru-RU" sz="2000" dirty="0">
                <a:solidFill>
                  <a:srgbClr val="002060"/>
                </a:solidFill>
              </a:rPr>
              <a:t>(1858—1917) и других мыслителей.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7A47A3C-E9F3-47A0-A0D9-EED4E11D1504}"/>
              </a:ext>
            </a:extLst>
          </p:cNvPr>
          <p:cNvSpPr/>
          <p:nvPr/>
        </p:nvSpPr>
        <p:spPr>
          <a:xfrm>
            <a:off x="197224" y="2940463"/>
            <a:ext cx="6096000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ru-RU" b="1" dirty="0"/>
              <a:t>Платон: </a:t>
            </a:r>
            <a:r>
              <a:rPr lang="ru-RU" dirty="0"/>
              <a:t>Единые начала для души и общества-государства: разумное у человека -  совещательное у государства (правители и философы); «яростное» в душе (эмоции) — защитное у государства (воины); «вожделеющее» в душе — земледельцы, ремесленники и торговцы в государстве.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A8DA065-8871-4844-827E-C3861091A11C}"/>
              </a:ext>
            </a:extLst>
          </p:cNvPr>
          <p:cNvSpPr/>
          <p:nvPr/>
        </p:nvSpPr>
        <p:spPr>
          <a:xfrm>
            <a:off x="513885" y="4549676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 Эпикур:  </a:t>
            </a:r>
          </a:p>
          <a:p>
            <a:r>
              <a:rPr lang="ru-RU" dirty="0"/>
              <a:t>Власть была нужна людям лишь для того, чтобы иметь возможность получать максимум удовольствия.    </a:t>
            </a:r>
          </a:p>
          <a:p>
            <a:endParaRPr lang="ru-RU" dirty="0"/>
          </a:p>
          <a:p>
            <a:r>
              <a:rPr lang="ru-RU" dirty="0"/>
              <a:t>              </a:t>
            </a:r>
            <a:r>
              <a:rPr lang="ru-RU" b="1" dirty="0"/>
              <a:t>Гоббс:  </a:t>
            </a:r>
            <a:r>
              <a:rPr lang="ru-RU" dirty="0"/>
              <a:t>жизнь общества – это «война всех против всех» и лишь инстинкт самосохранения рода в сочетании с разумом человека позволил людям прийти к каким-то соглашениям относительно способов распределения власти. </a:t>
            </a: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9C98175A-C1FA-4CA6-8B34-E46E90A3D0A5}"/>
              </a:ext>
            </a:extLst>
          </p:cNvPr>
          <p:cNvSpPr/>
          <p:nvPr/>
        </p:nvSpPr>
        <p:spPr>
          <a:xfrm>
            <a:off x="732006" y="5736554"/>
            <a:ext cx="430306" cy="225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336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6" y="202066"/>
            <a:ext cx="11244943" cy="95794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научного знания социальной психологии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972"/>
            <a:ext cx="10515600" cy="493599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	А. Смит (1759): не смотря на эгоистичность человека, есть принципы в его природе, которые порождают у него интерес к благополучию других: 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b="1" dirty="0"/>
              <a:t>рефлекторная симпатия </a:t>
            </a:r>
            <a:r>
              <a:rPr lang="ru-RU" dirty="0"/>
              <a:t>- непосредственное внутреннее переживание боли другого (при виде страданий другого человека);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b="1" dirty="0"/>
              <a:t>интеллектуальная симпатия </a:t>
            </a:r>
            <a:r>
              <a:rPr lang="ru-RU" dirty="0"/>
              <a:t>(чувство радости или огорчения за события, которые происходят с близкими людьми). </a:t>
            </a:r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2C35804E-42A2-4AF5-94FA-D9DFF0790CE5}"/>
              </a:ext>
            </a:extLst>
          </p:cNvPr>
          <p:cNvSpPr/>
          <p:nvPr/>
        </p:nvSpPr>
        <p:spPr>
          <a:xfrm>
            <a:off x="2835727" y="1240972"/>
            <a:ext cx="3624943" cy="11458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5BD7616-1F08-49C0-B6AC-DF26B1C297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5170" y="982362"/>
            <a:ext cx="3966514" cy="234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048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Возникновение социальной психологии </a:t>
            </a: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науки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связано</a:t>
            </a:r>
            <a:b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появлением специальных исследований и публикаций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dirty="0"/>
              <a:t>немецкого философа </a:t>
            </a:r>
            <a:r>
              <a:rPr lang="ru-RU" i="1" dirty="0"/>
              <a:t>М. </a:t>
            </a:r>
            <a:r>
              <a:rPr lang="ru-RU" i="1" dirty="0" err="1"/>
              <a:t>Лацаруса</a:t>
            </a:r>
            <a:r>
              <a:rPr lang="ru-RU" i="1" dirty="0"/>
              <a:t> </a:t>
            </a:r>
            <a:r>
              <a:rPr lang="ru-RU" dirty="0"/>
              <a:t>(1824—1903), </a:t>
            </a:r>
          </a:p>
          <a:p>
            <a:pPr marL="514350" indent="-514350">
              <a:buAutoNum type="arabicPeriod"/>
            </a:pPr>
            <a:r>
              <a:rPr lang="ru-RU" dirty="0"/>
              <a:t>французских социологов </a:t>
            </a:r>
            <a:r>
              <a:rPr lang="ru-RU" i="1" dirty="0"/>
              <a:t>Г. Лебона </a:t>
            </a:r>
            <a:r>
              <a:rPr lang="ru-RU" dirty="0"/>
              <a:t>(1841—1931) и </a:t>
            </a:r>
            <a:r>
              <a:rPr lang="ru-RU" i="1" dirty="0"/>
              <a:t>Г. </a:t>
            </a:r>
            <a:r>
              <a:rPr lang="ru-RU" i="1" dirty="0" err="1"/>
              <a:t>Тарда</a:t>
            </a:r>
            <a:r>
              <a:rPr lang="ru-RU" i="1" dirty="0"/>
              <a:t> </a:t>
            </a:r>
            <a:r>
              <a:rPr lang="ru-RU" dirty="0"/>
              <a:t>(1843—1904), </a:t>
            </a:r>
          </a:p>
          <a:p>
            <a:pPr marL="514350" indent="-514350">
              <a:buAutoNum type="arabicPeriod"/>
            </a:pPr>
            <a:r>
              <a:rPr lang="ru-RU" b="1" dirty="0"/>
              <a:t>немецкого психолога </a:t>
            </a:r>
            <a:r>
              <a:rPr lang="ru-RU" b="1" i="1" dirty="0"/>
              <a:t>В. Вундта </a:t>
            </a:r>
            <a:r>
              <a:rPr lang="ru-RU" b="1" dirty="0"/>
              <a:t>(1832—1920), автор 10 т. антологии «Психология народов» </a:t>
            </a:r>
          </a:p>
          <a:p>
            <a:r>
              <a:rPr lang="ru-RU" dirty="0"/>
              <a:t>Первые  книги под названием «Введение в </a:t>
            </a:r>
            <a:r>
              <a:rPr lang="ru-RU" b="1" dirty="0"/>
              <a:t>социальную психологию</a:t>
            </a:r>
            <a:r>
              <a:rPr lang="ru-RU" dirty="0"/>
              <a:t>» написаны англичанином </a:t>
            </a:r>
            <a:r>
              <a:rPr lang="ru-RU" i="1" dirty="0"/>
              <a:t>У. Мак-</a:t>
            </a:r>
            <a:r>
              <a:rPr lang="ru-RU" i="1" dirty="0" err="1"/>
              <a:t>Дугаллом</a:t>
            </a:r>
            <a:r>
              <a:rPr lang="ru-RU" i="1" dirty="0"/>
              <a:t> </a:t>
            </a:r>
            <a:r>
              <a:rPr lang="ru-RU" dirty="0"/>
              <a:t>и американцем </a:t>
            </a:r>
            <a:r>
              <a:rPr lang="ru-RU" i="1" dirty="0"/>
              <a:t>Э. Россом</a:t>
            </a:r>
            <a:r>
              <a:rPr lang="ru-RU" dirty="0"/>
              <a:t>.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E01EB908-793D-4E4B-A90F-5559E1495F75}"/>
              </a:ext>
            </a:extLst>
          </p:cNvPr>
          <p:cNvSpPr/>
          <p:nvPr/>
        </p:nvSpPr>
        <p:spPr>
          <a:xfrm>
            <a:off x="6516067" y="4916245"/>
            <a:ext cx="1761046" cy="10563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1908 г.</a:t>
            </a:r>
          </a:p>
        </p:txBody>
      </p:sp>
    </p:spTree>
    <p:extLst>
      <p:ext uri="{BB962C8B-B14F-4D97-AF65-F5344CB8AC3E}">
        <p14:creationId xmlns:p14="http://schemas.microsoft.com/office/powerpoint/2010/main" val="141323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25" y="58835"/>
            <a:ext cx="10515600" cy="570790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Исторические теории социальной психологии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698" y="629624"/>
            <a:ext cx="10834254" cy="5048021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b="1" dirty="0"/>
              <a:t>Психология народов</a:t>
            </a:r>
            <a:r>
              <a:rPr lang="ru-RU" sz="2400" dirty="0"/>
              <a:t> одна из первых социально-психологических теорий (середина XIX в., Германия; создатели: философ М. </a:t>
            </a:r>
            <a:r>
              <a:rPr lang="ru-RU" sz="2400" dirty="0" err="1"/>
              <a:t>Лазарус</a:t>
            </a:r>
            <a:r>
              <a:rPr lang="ru-RU" sz="2400" dirty="0"/>
              <a:t> (1824—1903) и языковед Г. </a:t>
            </a:r>
            <a:r>
              <a:rPr lang="ru-RU" sz="2400" dirty="0" err="1"/>
              <a:t>Штейнталь</a:t>
            </a:r>
            <a:r>
              <a:rPr lang="ru-RU" sz="2400" dirty="0"/>
              <a:t> (1823—1893). </a:t>
            </a:r>
            <a:endParaRPr lang="ru-RU" sz="2400" b="1" dirty="0"/>
          </a:p>
          <a:p>
            <a:pPr marL="0" indent="0">
              <a:lnSpc>
                <a:spcPts val="1800"/>
              </a:lnSpc>
              <a:buNone/>
            </a:pPr>
            <a:r>
              <a:rPr lang="ru-RU" sz="2400" dirty="0"/>
              <a:t>Последователь:</a:t>
            </a:r>
            <a:r>
              <a:rPr lang="ru-RU" sz="2400" b="1" dirty="0"/>
              <a:t> В. Вундт «Психология народов» </a:t>
            </a:r>
          </a:p>
          <a:p>
            <a:pPr marL="0" indent="0">
              <a:lnSpc>
                <a:spcPts val="1800"/>
              </a:lnSpc>
              <a:buNone/>
            </a:pPr>
            <a:r>
              <a:rPr lang="ru-RU" sz="2400" dirty="0"/>
              <a:t>Психологическая наука должна состоять из двух частей </a:t>
            </a:r>
          </a:p>
          <a:p>
            <a:pPr marL="0" indent="0">
              <a:lnSpc>
                <a:spcPts val="1800"/>
              </a:lnSpc>
              <a:buNone/>
            </a:pPr>
            <a:r>
              <a:rPr lang="ru-RU" sz="2400" dirty="0"/>
              <a:t>— физиологической психологии (общей психологии) и </a:t>
            </a:r>
          </a:p>
          <a:p>
            <a:pPr marL="0" indent="0">
              <a:lnSpc>
                <a:spcPts val="1800"/>
              </a:lnSpc>
              <a:buNone/>
            </a:pPr>
            <a:r>
              <a:rPr lang="ru-RU" sz="2400" dirty="0"/>
              <a:t>психологии народов, т.е. социальной психологии.</a:t>
            </a:r>
          </a:p>
          <a:p>
            <a:pPr marL="0" indent="0">
              <a:lnSpc>
                <a:spcPts val="1800"/>
              </a:lnSpc>
              <a:buNone/>
            </a:pPr>
            <a:endParaRPr lang="ru-RU" sz="2400" dirty="0"/>
          </a:p>
          <a:p>
            <a:pPr marL="0" indent="0">
              <a:lnSpc>
                <a:spcPts val="1800"/>
              </a:lnSpc>
              <a:buNone/>
            </a:pPr>
            <a:r>
              <a:rPr lang="ru-RU" sz="2400" dirty="0"/>
              <a:t>Предложена программа эмпирических исследований для </a:t>
            </a:r>
          </a:p>
          <a:p>
            <a:pPr marL="0" indent="0">
              <a:lnSpc>
                <a:spcPts val="1800"/>
              </a:lnSpc>
              <a:buNone/>
            </a:pPr>
            <a:r>
              <a:rPr lang="ru-RU" sz="2400" dirty="0"/>
              <a:t>изучения языка, мифов и обычаев.</a:t>
            </a:r>
          </a:p>
          <a:p>
            <a:pPr marL="0" indent="0">
              <a:lnSpc>
                <a:spcPts val="1800"/>
              </a:lnSpc>
              <a:buNone/>
            </a:pPr>
            <a:r>
              <a:rPr lang="ru-RU" sz="2400" dirty="0"/>
              <a:t>Подчеркивал приоритет </a:t>
            </a:r>
            <a:r>
              <a:rPr lang="ru-RU" sz="2400" b="1" dirty="0" err="1"/>
              <a:t>общесоциального</a:t>
            </a:r>
            <a:r>
              <a:rPr lang="ru-RU" sz="2400" b="1" dirty="0"/>
              <a:t> «национального духа»</a:t>
            </a:r>
          </a:p>
          <a:p>
            <a:pPr marL="0" indent="0">
              <a:lnSpc>
                <a:spcPts val="1800"/>
              </a:lnSpc>
              <a:buNone/>
            </a:pPr>
            <a:r>
              <a:rPr lang="ru-RU" sz="2400" b="1" dirty="0"/>
              <a:t>перед индивидуальным</a:t>
            </a:r>
            <a:r>
              <a:rPr lang="ru-RU" sz="2400" dirty="0"/>
              <a:t>. В истории человечества первым звеном является сообщество.  При взаимодействиях в человеческом обществе главенствуют процессы «общего творчества», «ассимиляции» и «диссимиляции», подражание - сопровождающий фактор.  </a:t>
            </a:r>
          </a:p>
          <a:p>
            <a:pPr marL="0" indent="0">
              <a:buNone/>
            </a:pPr>
            <a:endParaRPr lang="ru-RU" sz="1800" dirty="0"/>
          </a:p>
          <a:p>
            <a:endParaRPr lang="ru-RU" sz="1800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B890BC6E-7EE2-4B82-8881-2794546593FD}"/>
              </a:ext>
            </a:extLst>
          </p:cNvPr>
          <p:cNvSpPr/>
          <p:nvPr/>
        </p:nvSpPr>
        <p:spPr>
          <a:xfrm>
            <a:off x="455002" y="5677646"/>
            <a:ext cx="10834255" cy="1180354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>
                <a:solidFill>
                  <a:srgbClr val="002060"/>
                </a:solidFill>
              </a:rPr>
              <a:t>Вундт: существует нечто кроме индивидуального сознания, представленное психологией большой общности — народа, а сознание индивида в значительной степени определяется надындивидуальной психологией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054F656-A27E-4951-8B38-81357C785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5825" y="1689484"/>
            <a:ext cx="182880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00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E6F929-6FE6-4D78-A8F5-3DBBDD96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70790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Исторические теории социальной психологии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225781-4CD8-4FC1-9D3A-F7F47A39B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235" y="650521"/>
            <a:ext cx="11928765" cy="43804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FF0000"/>
                </a:solidFill>
              </a:rPr>
              <a:t>Теория психологии масс Г. </a:t>
            </a:r>
            <a:r>
              <a:rPr lang="ru-RU" sz="1800" b="1" dirty="0" err="1">
                <a:solidFill>
                  <a:srgbClr val="FF0000"/>
                </a:solidFill>
              </a:rPr>
              <a:t>Тарда</a:t>
            </a:r>
            <a:r>
              <a:rPr lang="ru-RU" sz="1800" b="1" dirty="0"/>
              <a:t> (</a:t>
            </a:r>
            <a:r>
              <a:rPr lang="ru-RU" sz="1800" dirty="0"/>
              <a:t>последнее десятилетие XIX в.)</a:t>
            </a:r>
          </a:p>
          <a:p>
            <a:pPr marL="0" indent="0">
              <a:buNone/>
            </a:pPr>
            <a:r>
              <a:rPr lang="ru-RU" sz="1800" dirty="0"/>
              <a:t>Общественные отношения – это отношения между индивидами. Общество — продукт взаимодействия индивидуальных сознаний посредством общения. Общение создает основу регуляции общественных отношений, религию, рыночную экономику. Главные процессами социальной динамики - изобретения и подражание (обычаи, мода и др.). В результате подражания возникают групповые и общественные ценности и нормы.</a:t>
            </a:r>
          </a:p>
          <a:p>
            <a:pPr marL="0" indent="0">
              <a:buNone/>
            </a:pPr>
            <a:r>
              <a:rPr lang="ru-RU" sz="1800" dirty="0"/>
              <a:t>«Эффект толпы» - групповое воздействие:  индивид в толпе подвержен механизму подражания, приобретает чрезмерную возбужденность, утрачивает сознательный контроль за своим поведением, приобретая иррациональность. </a:t>
            </a:r>
          </a:p>
          <a:p>
            <a:pPr marL="0" indent="0">
              <a:buNone/>
            </a:pPr>
            <a:r>
              <a:rPr lang="ru-RU" sz="1800" dirty="0"/>
              <a:t>Впервые ввел в практику социально-психологических исследований статистические методы и методы анализа исторических документов (основа  метода контент-анализ).</a:t>
            </a:r>
          </a:p>
          <a:p>
            <a:pPr marL="0" indent="0">
              <a:buNone/>
            </a:pPr>
            <a:r>
              <a:rPr lang="ru-RU" sz="1800" dirty="0"/>
              <a:t>Один из основоположников </a:t>
            </a:r>
            <a:r>
              <a:rPr lang="ru-RU" sz="1800" i="1" dirty="0" err="1"/>
              <a:t>интерпсихологии</a:t>
            </a:r>
            <a:r>
              <a:rPr lang="ru-RU" sz="1800" i="1" dirty="0"/>
              <a:t> </a:t>
            </a:r>
            <a:r>
              <a:rPr lang="ru-RU" sz="1800" dirty="0"/>
              <a:t>(т.е. психологии взаимодействия между людьми), разработчик «закона подражания» как главного социально-психологического механизма массового поведения.</a:t>
            </a:r>
          </a:p>
          <a:p>
            <a:pPr marL="0" indent="0">
              <a:buNone/>
            </a:pPr>
            <a:r>
              <a:rPr lang="ru-RU" sz="1800" dirty="0"/>
              <a:t>.</a:t>
            </a:r>
          </a:p>
          <a:p>
            <a:endParaRPr lang="ru-RU" sz="1800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B95CBFC-B395-4A22-A8F1-8ACEFC04A74F}"/>
              </a:ext>
            </a:extLst>
          </p:cNvPr>
          <p:cNvSpPr/>
          <p:nvPr/>
        </p:nvSpPr>
        <p:spPr>
          <a:xfrm>
            <a:off x="8941316" y="49465"/>
            <a:ext cx="3250684" cy="9619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</a:rPr>
              <a:t>идеи послужили развитию  экономической психологии и конфликтологии.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2118BC0-6400-40F8-B0C8-81494417DBF2}"/>
              </a:ext>
            </a:extLst>
          </p:cNvPr>
          <p:cNvSpPr/>
          <p:nvPr/>
        </p:nvSpPr>
        <p:spPr>
          <a:xfrm>
            <a:off x="263235" y="4105853"/>
            <a:ext cx="11928765" cy="27521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</a:rPr>
              <a:t>Одна из главных идей — разделение массы (общества) на два типа больших социальных групп — «толпы» и «публики». </a:t>
            </a:r>
            <a:r>
              <a:rPr lang="ru-RU" i="1" dirty="0">
                <a:solidFill>
                  <a:srgbClr val="002060"/>
                </a:solidFill>
              </a:rPr>
              <a:t>Публика</a:t>
            </a:r>
            <a:r>
              <a:rPr lang="ru-RU" dirty="0">
                <a:solidFill>
                  <a:srgbClr val="002060"/>
                </a:solidFill>
              </a:rPr>
              <a:t> — это более развитая психологически и интеллектуально группа, объединенная общим источником информации (общим интересом, мнениями, оценками, суждениями и т.д.). В публике индивиды сохраняют свои индивидуальные различия. </a:t>
            </a:r>
          </a:p>
          <a:p>
            <a:r>
              <a:rPr lang="ru-RU" dirty="0">
                <a:solidFill>
                  <a:srgbClr val="002060"/>
                </a:solidFill>
              </a:rPr>
              <a:t>В </a:t>
            </a:r>
            <a:r>
              <a:rPr lang="ru-RU" i="1" dirty="0">
                <a:solidFill>
                  <a:srgbClr val="002060"/>
                </a:solidFill>
              </a:rPr>
              <a:t>толпе </a:t>
            </a:r>
            <a:r>
              <a:rPr lang="ru-RU" dirty="0">
                <a:solidFill>
                  <a:srgbClr val="002060"/>
                </a:solidFill>
              </a:rPr>
              <a:t>происходит </a:t>
            </a:r>
            <a:r>
              <a:rPr lang="ru-RU" dirty="0" err="1">
                <a:solidFill>
                  <a:srgbClr val="002060"/>
                </a:solidFill>
              </a:rPr>
              <a:t>деинтеллектуализация</a:t>
            </a:r>
            <a:r>
              <a:rPr lang="ru-RU" dirty="0">
                <a:solidFill>
                  <a:srgbClr val="002060"/>
                </a:solidFill>
              </a:rPr>
              <a:t> индивидов, проявляются «нетерпимость, чувство безнаказанности, болезненная восприимчивость, склонность к крайностям и т.д.». 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Мир пойдет по пути интеллектуализации и «место толпы займет публика», а XX в. будет не веком толп, а веком «космополитической публики» — людей, объединенных средствами массовой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1710196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2266</TotalTime>
  <Words>2553</Words>
  <Application>Microsoft Office PowerPoint</Application>
  <PresentationFormat>Широкоэкранный</PresentationFormat>
  <Paragraphs>231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Raleway</vt:lpstr>
      <vt:lpstr>Roboto</vt:lpstr>
      <vt:lpstr>Segoe UI</vt:lpstr>
      <vt:lpstr>Times New Roman</vt:lpstr>
      <vt:lpstr>Verdana</vt:lpstr>
      <vt:lpstr>Тема Office</vt:lpstr>
      <vt:lpstr>  Социальная и возрастная психология  Раздел. 1  Социальная психология   </vt:lpstr>
      <vt:lpstr>        </vt:lpstr>
      <vt:lpstr>Литература:</vt:lpstr>
      <vt:lpstr>История развития социально-психологической мысли свидетельствует о  том, что социальная психология самая древняя область знания?</vt:lpstr>
      <vt:lpstr>Начала научного знания социальной психологии </vt:lpstr>
      <vt:lpstr>Формирование научного знания социальной психологии</vt:lpstr>
      <vt:lpstr>Возникновение социальной психологии как науки связано с появлением специальных исследований и публикаций </vt:lpstr>
      <vt:lpstr>Исторические теории социальной психологии</vt:lpstr>
      <vt:lpstr>Исторические теории социальной психологии</vt:lpstr>
      <vt:lpstr>Исторические теории социальной психологии</vt:lpstr>
      <vt:lpstr>Исторические теории социальной психологии</vt:lpstr>
      <vt:lpstr>Презентация PowerPoint</vt:lpstr>
      <vt:lpstr>Презентация PowerPoint</vt:lpstr>
      <vt:lpstr>Исторические теории социальной психологии</vt:lpstr>
      <vt:lpstr>Начало современных направлений социальной психологии </vt:lpstr>
      <vt:lpstr>Современные зарубежные направления социальной психологии </vt:lpstr>
      <vt:lpstr>Современные зарубежные направления социальной психологии </vt:lpstr>
      <vt:lpstr>Современные зарубежные направления социальной психологии </vt:lpstr>
      <vt:lpstr> когнитивистское (когнитивное ) направление социальной психологии:  поведение людей рассматривается как детерминируемое пониманием ими окружающего мира и социума, которое само определяется их побуждениями и стремлениями (Ф. Хайдер, Л. Фестигер, Ч. Осгуд и др.) </vt:lpstr>
      <vt:lpstr>   </vt:lpstr>
      <vt:lpstr>   </vt:lpstr>
      <vt:lpstr>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Кузьминич</dc:creator>
  <cp:lastModifiedBy>Татьяна Кузьминич</cp:lastModifiedBy>
  <cp:revision>150</cp:revision>
  <cp:lastPrinted>2024-11-27T18:08:14Z</cp:lastPrinted>
  <dcterms:created xsi:type="dcterms:W3CDTF">2023-02-07T09:32:44Z</dcterms:created>
  <dcterms:modified xsi:type="dcterms:W3CDTF">2024-12-22T21:17:13Z</dcterms:modified>
</cp:coreProperties>
</file>