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68" r:id="rId15"/>
    <p:sldId id="277" r:id="rId16"/>
    <p:sldId id="271" r:id="rId17"/>
    <p:sldId id="270" r:id="rId18"/>
    <p:sldId id="272" r:id="rId19"/>
    <p:sldId id="275" r:id="rId20"/>
    <p:sldId id="276" r:id="rId21"/>
    <p:sldId id="280" r:id="rId22"/>
    <p:sldId id="279" r:id="rId23"/>
    <p:sldId id="273" r:id="rId24"/>
    <p:sldId id="278" r:id="rId25"/>
    <p:sldId id="282" r:id="rId26"/>
    <p:sldId id="283" r:id="rId27"/>
    <p:sldId id="281" r:id="rId28"/>
    <p:sldId id="284" r:id="rId29"/>
    <p:sldId id="287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9" d="100"/>
          <a:sy n="99" d="100"/>
        </p:scale>
        <p:origin x="90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98034-8E92-4450-A79F-6A3ADFD630E8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F5200-9CCF-4AD9-BAA9-A234087834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7502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98034-8E92-4450-A79F-6A3ADFD630E8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F5200-9CCF-4AD9-BAA9-A234087834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4302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98034-8E92-4450-A79F-6A3ADFD630E8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F5200-9CCF-4AD9-BAA9-A234087834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9829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98034-8E92-4450-A79F-6A3ADFD630E8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F5200-9CCF-4AD9-BAA9-A234087834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5739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98034-8E92-4450-A79F-6A3ADFD630E8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F5200-9CCF-4AD9-BAA9-A234087834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4350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98034-8E92-4450-A79F-6A3ADFD630E8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F5200-9CCF-4AD9-BAA9-A234087834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4831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98034-8E92-4450-A79F-6A3ADFD630E8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F5200-9CCF-4AD9-BAA9-A234087834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1192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98034-8E92-4450-A79F-6A3ADFD630E8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F5200-9CCF-4AD9-BAA9-A234087834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7381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98034-8E92-4450-A79F-6A3ADFD630E8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F5200-9CCF-4AD9-BAA9-A234087834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3577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98034-8E92-4450-A79F-6A3ADFD630E8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F5200-9CCF-4AD9-BAA9-A234087834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4971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98034-8E92-4450-A79F-6A3ADFD630E8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F5200-9CCF-4AD9-BAA9-A234087834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0784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C98034-8E92-4450-A79F-6A3ADFD630E8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EF5200-9CCF-4AD9-BAA9-A234087834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0681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3748895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Национально-государственное строительство 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1917–1941 гг.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V="1">
            <a:off x="1524000" y="5257799"/>
            <a:ext cx="9144000" cy="128847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23642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Революционные события 1917 г. и вопрос самоопределения белорусского народа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Март 1917 г. –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съезд белорусских национальных организаций</a:t>
            </a:r>
          </a:p>
          <a:p>
            <a:pPr marL="0" indent="0">
              <a:buNone/>
            </a:pPr>
            <a: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1) координация деятельности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2) решение вопроса государственности  (письмо Временному правительству о необходимости создания белорусской автономии в составе России)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Июль 1917 г. –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съезд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белорусских национальных </a:t>
            </a: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организаций</a:t>
            </a:r>
          </a:p>
          <a:p>
            <a:pPr marL="0" indent="0">
              <a:buNone/>
            </a:pPr>
            <a:r>
              <a:rPr lang="ru-RU" u="sng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1) координация деятельности (создана Центральная Рада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белорусских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организаций (с октября 1917 г. – Великая белорусская Рада))</a:t>
            </a:r>
          </a:p>
          <a:p>
            <a:pPr marL="0" indent="0">
              <a:buNone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2)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вопроса государственности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(автономия в составе России)</a:t>
            </a:r>
          </a:p>
          <a:p>
            <a:pPr marL="0" indent="0">
              <a:buNone/>
            </a:pP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Проблема: национальные организации не имеют поддержки у местного населения - на территории Беларуси много солдат Западного фронта (не белорусов) – их не волнует вопрос государственности!</a:t>
            </a: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9845586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Октябрь 1917 г. 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к власти приходят большевики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46791" y="1825625"/>
            <a:ext cx="629841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0277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337" y="571500"/>
            <a:ext cx="7553325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4769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основе Декларации прав народов России создаются: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Украинская Народная Республика (ноябрь 1917 г.)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Эстонская Республика (февраль 1918 г.)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Закавказская демократическая федеративная республика (апрель 1918 г.)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Литовская Республика (ноябрь 1918 г.)</a:t>
            </a:r>
          </a:p>
          <a:p>
            <a:pPr lvl="0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Латвийская Республика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(ноябрь 1918 г.)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52258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9182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556954"/>
            <a:ext cx="10515600" cy="562000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Ноябрь 1917 г.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съезд Советов рабочих и солдатских депутатов Западной области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съезд крестьянских депутатов Минской и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Виленской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губерний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съезд армий Западного фронта</a:t>
            </a:r>
          </a:p>
          <a:p>
            <a:pPr marL="0" indent="0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съездах принято решение о создании единого органа управления –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Областного исполнительного комитета Западной области и фронта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Облискомзап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 Непосредственное руководство –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Совет Народных Комиссаров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Западной области.</a:t>
            </a:r>
          </a:p>
          <a:p>
            <a:pPr marL="0" indent="0" algn="ctr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(из 170 членов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Облискомзапа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100 – военные. </a:t>
            </a:r>
          </a:p>
          <a:p>
            <a:pPr marL="0" indent="0" algn="ctr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Белорусов – 3 человека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8656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0870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839788" y="590204"/>
            <a:ext cx="5157787" cy="515389"/>
          </a:xfrm>
        </p:spPr>
        <p:txBody>
          <a:bodyPr>
            <a:noAutofit/>
          </a:bodyPr>
          <a:lstStyle/>
          <a:p>
            <a:pPr algn="ctr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Мясников (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Мясникян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Александр</a:t>
            </a:r>
          </a:p>
          <a:p>
            <a:pPr algn="ctr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Облискомзап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598421" y="1222375"/>
            <a:ext cx="3640520" cy="4967288"/>
          </a:xfrm>
          <a:prstGeom prst="rect">
            <a:avLst/>
          </a:prstGeom>
        </p:spPr>
      </p:pic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6172200" y="590204"/>
            <a:ext cx="5183188" cy="515389"/>
          </a:xfrm>
        </p:spPr>
        <p:txBody>
          <a:bodyPr>
            <a:noAutofit/>
          </a:bodyPr>
          <a:lstStyle/>
          <a:p>
            <a:pPr algn="ctr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Кнорин Вильгельм</a:t>
            </a:r>
          </a:p>
          <a:p>
            <a:pPr algn="ctr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(СНК)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323280" y="1222375"/>
            <a:ext cx="2881027" cy="496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3783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 декабря 1917 г. Начинаются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мирные переговоры между Советской Россией и Германией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Обсуждают будущее территорий, оккупированных Германией: Польши, Курляндии, Литвы, Лифляндии,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стляндии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создание национальных государств.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 о Беларуси не поднимается.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06852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689955"/>
            <a:ext cx="10515600" cy="1164482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5-17 декабря 1917 г. –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Всебелорусский съезд Советов:</a:t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016807"/>
            <a:ext cx="10515600" cy="416015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«Закрепляя своё право на самоопределение, провозглашённое российской революцией и утверждая республиканский демократический строй в пределах Белорусской земли, для спасения родного края и ограждения его от раздела и отторжения от Российской Демократической Федеративной Республики, 1-й Всебелорусский съезд постановляет: немедленно образовать из своего состава орган краевой власти в лице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себелорусского совета крестьянских, солдатских и рабочих депутатов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который временно становится во главе управления краем…»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09268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4121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Белорусской Народной Республики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064029"/>
            <a:ext cx="10515600" cy="5112934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Конец января 1918 г. – переговоры с Германией остановлены.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 февраля 1918 г. – Германия переходит в наступление.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 февраля 1918 г. –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Облискомзап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СНК покидают Минск.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 февраля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1918 г. - Исполком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Рады Всебелорусского съезда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издает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1-ю Уставную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грамоту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народам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Беларуси,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которой объявил себя временной властью 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Беларуси.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 марта 1918 г. - Исполком Рады издал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2-ю Уставну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грамоту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 этнических границах белорусского народа образуется Белорусская Народная Республика (БНР).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 марта 1918 г. –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3-я Уставная грамота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объявляет независимость Белорусской Народной Республики.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16452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9556" b="15523"/>
          <a:stretch/>
        </p:blipFill>
        <p:spPr>
          <a:xfrm>
            <a:off x="1718278" y="222191"/>
            <a:ext cx="8532000" cy="639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4126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мировая </a:t>
            </a: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война</a:t>
            </a:r>
            <a:b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(Великая война)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945177"/>
            <a:ext cx="10515600" cy="4231785"/>
          </a:xfrm>
        </p:spPr>
        <p:txBody>
          <a:bodyPr/>
          <a:lstStyle/>
          <a:p>
            <a:pPr marL="0" lvl="0" indent="0" algn="ctr">
              <a:buNone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 июля 1914 года — 11 ноября 1918 года</a:t>
            </a:r>
          </a:p>
          <a:p>
            <a:pPr marL="0" lvl="0" indent="0" algn="ctr">
              <a:buNone/>
            </a:pPr>
            <a:endParaRPr lang="ru-RU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buNone/>
            </a:pP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 государств </a:t>
            </a:r>
          </a:p>
          <a:p>
            <a:pPr marL="0" lvl="0" indent="0" algn="ctr">
              <a:buNone/>
            </a:pP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Европа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Ближний Восток, Африка,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Азия</a:t>
            </a:r>
          </a:p>
          <a:p>
            <a:pPr marL="0" lvl="0" indent="0" algn="ctr">
              <a:buNone/>
            </a:pPr>
            <a:endParaRPr lang="ru-RU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buNone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около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миллионов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 погибли в боях и более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миллионов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мирных жителей — в результате военной оккупации, бомбардировок, голода и болезней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10284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7351" y="866082"/>
            <a:ext cx="8674693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6904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Белорусский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комиссариат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094807"/>
            <a:ext cx="10515600" cy="4082156"/>
          </a:xfrm>
        </p:spPr>
        <p:txBody>
          <a:bodyPr/>
          <a:lstStyle/>
          <a:p>
            <a:pPr lvl="0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 января 1918 г. – создается Белорусский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комиссариат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(при Народном комиссариате по делам национальностей)</a:t>
            </a:r>
          </a:p>
          <a:p>
            <a:pPr lvl="0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функции: помощь беженцам, развитие белорусской культуры. Почти единственная организация, продвигавшая вопрос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создания белорусского государства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53099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49108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Руководители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Белнацкома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839788" y="1055716"/>
            <a:ext cx="5157787" cy="625447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 Червяков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866116" y="1881188"/>
            <a:ext cx="3105131" cy="4308475"/>
          </a:xfrm>
          <a:prstGeom prst="rect">
            <a:avLst/>
          </a:prstGeom>
        </p:spPr>
      </p:pic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6172200" y="1055716"/>
            <a:ext cx="5183188" cy="625447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Дмитрий Жилунович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153484" y="1881188"/>
            <a:ext cx="3220620" cy="430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1008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98904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Провозглашения ССРБ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504604"/>
            <a:ext cx="10515600" cy="4672359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 декабря 1918 г. - начала работу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Северо-западная областная конференция РКП(б). Конференция приняла решение создать Советскую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оциалистическую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елорусскую Республику в границах Минской, Смоленской, Могилевской, Витебской, Гродненской губерний с прилегающими территориями, где преобладает белорусское население.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января 1919 – обнародован Манифест о создании ССРБ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Февраль – июль 1919 г. – существование Лит-Бел ССР 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1477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13296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Союза Советских Социалистических Республик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777525"/>
            <a:ext cx="10515600" cy="4399438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 июля 1921 – ратифицирован Союзный рабоче-крестьянский договор между ССРБ и РСФСР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 декабря 1922 года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РСФСР, Украинская ССР, Белорусская ССР и Закавказская СФСР объединились в одно государство — Союз ССР — с едиными органами политической власти со столицей в Москве, с сохранением де-юре за каждой союзной республикой права свободного выхода из Союза.</a:t>
            </a:r>
          </a:p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503770"/>
              </p:ext>
            </p:extLst>
          </p:nvPr>
        </p:nvGraphicFramePr>
        <p:xfrm>
          <a:off x="1450109" y="2199332"/>
          <a:ext cx="8128000" cy="18650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3850294376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979722038"/>
                    </a:ext>
                  </a:extLst>
                </a:gridCol>
              </a:tblGrid>
              <a:tr h="35802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</a:t>
                      </a:r>
                      <a:r>
                        <a:rPr lang="ru-RU" sz="24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И.Сталина</a:t>
                      </a:r>
                      <a:endParaRPr lang="ru-RU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</a:t>
                      </a:r>
                      <a:r>
                        <a:rPr lang="ru-RU" sz="24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В.Ленина</a:t>
                      </a:r>
                      <a:endParaRPr lang="ru-RU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9175938"/>
                  </a:ext>
                </a:extLst>
              </a:tr>
              <a:tr h="1407819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УССР,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БССР, </a:t>
                      </a:r>
                      <a:r>
                        <a:rPr lang="ru-RU" b="0" i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Закавказская ССР(Грузия, Армения, Азербайджан) входят</a:t>
                      </a:r>
                      <a:r>
                        <a:rPr lang="ru-RU" b="0" i="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состав РСФСР на правах автономии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Добровольный союз самостоятельных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равноправных республик с общефедеральным органом власти.</a:t>
                      </a:r>
                    </a:p>
                    <a:p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Суверенитет. Право выхода из СССР.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49248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8986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9325" y="18000"/>
            <a:ext cx="9196661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9117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409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Территориальные изменения БССР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88621"/>
            <a:ext cx="10515600" cy="4288342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Январь 1919 г. – Витебская, Могилевская, Смоленская губернии включены в состав РСФСР</a:t>
            </a: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 марта 1921 г. – Рижский мирный договор – западная часть Беларуси (110 тыс. км</a:t>
            </a:r>
            <a:r>
              <a:rPr lang="ru-RU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4.5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млн.чел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 переходит в состав Польши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538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1602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Территория БССР в 1921-1926 гг.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92170" y="981075"/>
            <a:ext cx="4473659" cy="5195888"/>
          </a:xfrm>
          <a:prstGeom prst="rect">
            <a:avLst/>
          </a:prstGeom>
        </p:spPr>
      </p:pic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6172200" y="980902"/>
            <a:ext cx="5181600" cy="5196061"/>
          </a:xfrm>
        </p:spPr>
        <p:txBody>
          <a:bodyPr/>
          <a:lstStyle/>
          <a:p>
            <a:r>
              <a:rPr lang="ru-RU" dirty="0" smtClean="0"/>
              <a:t>1921 г. – в составе ССРБ 6 поветов Минской губернии (Минский, </a:t>
            </a:r>
            <a:r>
              <a:rPr lang="ru-RU" dirty="0" err="1" smtClean="0"/>
              <a:t>Борисовский</a:t>
            </a:r>
            <a:r>
              <a:rPr lang="ru-RU" dirty="0" smtClean="0"/>
              <a:t>, </a:t>
            </a:r>
            <a:r>
              <a:rPr lang="ru-RU" dirty="0" err="1" smtClean="0"/>
              <a:t>Бобруйский</a:t>
            </a:r>
            <a:r>
              <a:rPr lang="ru-RU" dirty="0" smtClean="0"/>
              <a:t>, Игуменский, </a:t>
            </a:r>
            <a:r>
              <a:rPr lang="ru-RU" dirty="0" err="1" smtClean="0"/>
              <a:t>Мозырьский</a:t>
            </a:r>
            <a:r>
              <a:rPr lang="ru-RU" dirty="0" smtClean="0"/>
              <a:t>, Слуцкий)</a:t>
            </a:r>
          </a:p>
          <a:p>
            <a:r>
              <a:rPr lang="ru-RU" dirty="0" smtClean="0"/>
              <a:t>1924 г. – в БССР вошли поветы Витебской, Гомельской и Смоленской губернии, в которых преобладали белорусы</a:t>
            </a:r>
          </a:p>
          <a:p>
            <a:r>
              <a:rPr lang="ru-RU" dirty="0" smtClean="0"/>
              <a:t>1926 – в БССР вошли Гомельский и </a:t>
            </a:r>
            <a:r>
              <a:rPr lang="ru-RU" dirty="0" err="1" smtClean="0"/>
              <a:t>Речицкий</a:t>
            </a:r>
            <a:r>
              <a:rPr lang="ru-RU" dirty="0" smtClean="0"/>
              <a:t> поветы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7993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3842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Административно-территориальное устройство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838200" y="1221971"/>
            <a:ext cx="10515600" cy="4954992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1930 гг. - БССР делилась на районы (более 100)</a:t>
            </a: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1938 г. – районы разделены между пятью областями: Витебской, Гомельской, Минской, Могилевской,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Полесской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1939 г. – включение в состав БССР Западной Беларуси - добавилось пять областей: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Барановичская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Белостокская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Брестская,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Вилейская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Пинская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1940 г. - часть территории (2,6 тыс.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км</a:t>
            </a:r>
            <a:r>
              <a:rPr lang="ru-RU" baseline="30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передана Литовской ССР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431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90591"/>
          </a:xfrm>
        </p:spPr>
        <p:txBody>
          <a:bodyPr/>
          <a:lstStyle/>
          <a:p>
            <a:pPr algn="ctr"/>
            <a:r>
              <a:rPr lang="ru-RU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Территория БССР в </a:t>
            </a:r>
            <a:r>
              <a:rPr lang="ru-RU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1940 г</a:t>
            </a:r>
            <a:r>
              <a:rPr lang="ru-RU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60580" y="1326861"/>
            <a:ext cx="7070839" cy="52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1756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мировая война и Беларусь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003367"/>
            <a:ext cx="10515600" cy="4173596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900 тысяч жителей белорусских губерний мобилизованы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них более 70 тысяч погибли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Около 1.5 млн. жителей Беларуси – беженцы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них около 400 тыс. вернулись домой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60151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58577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11503" y="703406"/>
            <a:ext cx="5386339" cy="5832000"/>
          </a:xfrm>
          <a:prstGeom prst="rect">
            <a:avLst/>
          </a:prstGeom>
        </p:spPr>
      </p:pic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7564582" y="1180407"/>
            <a:ext cx="3789218" cy="4405746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октябре 1915 года фронт стабилизировался по линии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Двинск –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Поставы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Сморгонь – Барановичи - Пинск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77017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9063"/>
            <a:ext cx="12192000" cy="709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3565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7" y="290512"/>
            <a:ext cx="11934825" cy="627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7558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6837" y="71437"/>
            <a:ext cx="9458325" cy="671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1394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Белорусское национальное движение в период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мировой войны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 smtClean="0"/>
              <a:t>Центры белорусского национального движения:</a:t>
            </a:r>
          </a:p>
          <a:p>
            <a:endParaRPr lang="ru-RU" dirty="0" smtClean="0"/>
          </a:p>
          <a:p>
            <a:r>
              <a:rPr lang="ru-RU" b="1" dirty="0" err="1" smtClean="0"/>
              <a:t>Вильня</a:t>
            </a:r>
            <a:r>
              <a:rPr lang="ru-RU" dirty="0" smtClean="0"/>
              <a:t>: мобилизация, цензура, отсутствие средств – закрылись многие белорусские издания и издательства</a:t>
            </a:r>
          </a:p>
          <a:p>
            <a:r>
              <a:rPr lang="ru-RU" b="1" dirty="0" smtClean="0"/>
              <a:t>Минск</a:t>
            </a:r>
            <a:r>
              <a:rPr lang="ru-RU" dirty="0" smtClean="0"/>
              <a:t>: «Белорусское товарищество помощи пострадавшим от войны» </a:t>
            </a:r>
          </a:p>
          <a:p>
            <a:r>
              <a:rPr lang="ru-RU" b="1" dirty="0" smtClean="0"/>
              <a:t>Петроград</a:t>
            </a:r>
            <a:r>
              <a:rPr lang="ru-RU" dirty="0" smtClean="0"/>
              <a:t>: «</a:t>
            </a:r>
            <a:r>
              <a:rPr lang="ru-RU" dirty="0" smtClean="0">
                <a:solidFill>
                  <a:prstClr val="black"/>
                </a:solidFill>
              </a:rPr>
              <a:t>Товарищество </a:t>
            </a:r>
            <a:r>
              <a:rPr lang="ru-RU" dirty="0">
                <a:solidFill>
                  <a:prstClr val="black"/>
                </a:solidFill>
              </a:rPr>
              <a:t>помощи пострадавшим от войны</a:t>
            </a:r>
            <a:r>
              <a:rPr lang="ru-RU" dirty="0" smtClean="0"/>
              <a:t>» (белорусы – самая большая диаспора в Петрограде)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44190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8206" y="756458"/>
            <a:ext cx="10955708" cy="138853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Беженцы стали фактором, способствовавшим развитию национального движения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9301" y="2418459"/>
            <a:ext cx="10844613" cy="3758503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Беженцы-белорусы, оказавшись в России, сравнивая свой язык, традиции, культуру с русскими – начали осознавать свою непохожесть – ускоряется формирование национального самосознания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Из-за беженцев увеличился процент белорусского населения в городах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Товарищества помощи беженцам – самоорганизация, горизонтальные связи</a:t>
            </a:r>
          </a:p>
        </p:txBody>
      </p:sp>
    </p:spTree>
    <p:extLst>
      <p:ext uri="{BB962C8B-B14F-4D97-AF65-F5344CB8AC3E}">
        <p14:creationId xmlns:p14="http://schemas.microsoft.com/office/powerpoint/2010/main" val="127601973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1070</Words>
  <Application>Microsoft Office PowerPoint</Application>
  <PresentationFormat>Широкоэкранный</PresentationFormat>
  <Paragraphs>105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4" baseType="lpstr">
      <vt:lpstr>Arial</vt:lpstr>
      <vt:lpstr>Calibri</vt:lpstr>
      <vt:lpstr>Calibri Light</vt:lpstr>
      <vt:lpstr>Times New Roman</vt:lpstr>
      <vt:lpstr>Тема Office</vt:lpstr>
      <vt:lpstr>Национально-государственное строительство  в 1917–1941 гг. </vt:lpstr>
      <vt:lpstr>I мировая война (Великая война)</vt:lpstr>
      <vt:lpstr>I мировая война и Беларусь</vt:lpstr>
      <vt:lpstr>Презентация PowerPoint</vt:lpstr>
      <vt:lpstr>Презентация PowerPoint</vt:lpstr>
      <vt:lpstr>Презентация PowerPoint</vt:lpstr>
      <vt:lpstr>Презентация PowerPoint</vt:lpstr>
      <vt:lpstr>Белорусское национальное движение в период I мировой войны</vt:lpstr>
      <vt:lpstr>Беженцы стали фактором, способствовавшим развитию национального движения </vt:lpstr>
      <vt:lpstr>Революционные события 1917 г. и вопрос самоопределения белорусского народа</vt:lpstr>
      <vt:lpstr>Октябрь 1917 г.  – к власти приходят большевики</vt:lpstr>
      <vt:lpstr>Презентация PowerPoint</vt:lpstr>
      <vt:lpstr>На основе Декларации прав народов России создаются:</vt:lpstr>
      <vt:lpstr>Презентация PowerPoint</vt:lpstr>
      <vt:lpstr>Презентация PowerPoint</vt:lpstr>
      <vt:lpstr>Презентация PowerPoint</vt:lpstr>
      <vt:lpstr>5-17 декабря 1917 г. –  I Всебелорусский съезд Советов: </vt:lpstr>
      <vt:lpstr>Создание Белорусской Народной Республики</vt:lpstr>
      <vt:lpstr>Презентация PowerPoint</vt:lpstr>
      <vt:lpstr>Презентация PowerPoint</vt:lpstr>
      <vt:lpstr>Белорусский национальный комиссариат </vt:lpstr>
      <vt:lpstr>Руководители Белнацкома</vt:lpstr>
      <vt:lpstr>Провозглашения ССРБ</vt:lpstr>
      <vt:lpstr>Создание Союза Советских Социалистических Республик</vt:lpstr>
      <vt:lpstr>Презентация PowerPoint</vt:lpstr>
      <vt:lpstr>Территориальные изменения БССР</vt:lpstr>
      <vt:lpstr>Территория БССР в 1921-1926 гг.</vt:lpstr>
      <vt:lpstr>Административно-территориальное устройство</vt:lpstr>
      <vt:lpstr>Территория БССР в 1940 г.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Национально-государственное строительство  в 1917–1941 гг.</dc:title>
  <dc:creator>Дмитрий Тарасёнок</dc:creator>
  <cp:lastModifiedBy>Дмитрий Тарасёнок</cp:lastModifiedBy>
  <cp:revision>26</cp:revision>
  <dcterms:created xsi:type="dcterms:W3CDTF">2022-10-05T17:09:01Z</dcterms:created>
  <dcterms:modified xsi:type="dcterms:W3CDTF">2023-01-23T12:26:12Z</dcterms:modified>
</cp:coreProperties>
</file>