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77" r:id="rId4"/>
    <p:sldId id="264" r:id="rId5"/>
    <p:sldId id="257" r:id="rId6"/>
    <p:sldId id="259" r:id="rId7"/>
    <p:sldId id="261" r:id="rId8"/>
    <p:sldId id="260" r:id="rId9"/>
    <p:sldId id="316" r:id="rId10"/>
    <p:sldId id="262" r:id="rId11"/>
    <p:sldId id="265" r:id="rId12"/>
    <p:sldId id="267" r:id="rId13"/>
    <p:sldId id="266" r:id="rId14"/>
    <p:sldId id="268" r:id="rId15"/>
    <p:sldId id="269" r:id="rId16"/>
    <p:sldId id="270" r:id="rId17"/>
    <p:sldId id="271" r:id="rId18"/>
    <p:sldId id="273" r:id="rId19"/>
    <p:sldId id="272" r:id="rId20"/>
    <p:sldId id="274" r:id="rId21"/>
    <p:sldId id="275" r:id="rId22"/>
    <p:sldId id="282" r:id="rId23"/>
    <p:sldId id="283" r:id="rId24"/>
    <p:sldId id="279" r:id="rId25"/>
    <p:sldId id="311" r:id="rId26"/>
    <p:sldId id="312" r:id="rId27"/>
    <p:sldId id="276" r:id="rId28"/>
    <p:sldId id="315" r:id="rId29"/>
    <p:sldId id="284" r:id="rId30"/>
    <p:sldId id="285" r:id="rId31"/>
    <p:sldId id="306" r:id="rId32"/>
    <p:sldId id="307" r:id="rId33"/>
    <p:sldId id="288" r:id="rId34"/>
    <p:sldId id="289" r:id="rId35"/>
    <p:sldId id="291" r:id="rId36"/>
    <p:sldId id="293" r:id="rId37"/>
    <p:sldId id="310" r:id="rId38"/>
    <p:sldId id="295" r:id="rId39"/>
    <p:sldId id="305" r:id="rId40"/>
    <p:sldId id="296" r:id="rId41"/>
    <p:sldId id="297" r:id="rId42"/>
    <p:sldId id="298" r:id="rId43"/>
    <p:sldId id="299" r:id="rId44"/>
    <p:sldId id="300" r:id="rId45"/>
    <p:sldId id="301" r:id="rId46"/>
    <p:sldId id="302" r:id="rId47"/>
    <p:sldId id="303" r:id="rId48"/>
    <p:sldId id="309" r:id="rId4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90"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E0B5171-4D2F-4B0F-A4EB-6830A8E812D1}" type="datetimeFigureOut">
              <a:rPr lang="ru-RU" smtClean="0"/>
              <a:t>04.02.2023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12DD1F-5678-4151-8B86-0743C781B249}" type="slidenum">
              <a:rPr lang="ru-RU" smtClean="0"/>
              <a:t>‹#›</a:t>
            </a:fld>
            <a:endParaRPr lang="ru-RU"/>
          </a:p>
        </p:txBody>
      </p:sp>
    </p:spTree>
    <p:extLst>
      <p:ext uri="{BB962C8B-B14F-4D97-AF65-F5344CB8AC3E}">
        <p14:creationId xmlns:p14="http://schemas.microsoft.com/office/powerpoint/2010/main" val="3618666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E0B5171-4D2F-4B0F-A4EB-6830A8E812D1}" type="datetimeFigureOut">
              <a:rPr lang="ru-RU" smtClean="0"/>
              <a:t>04.02.2023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12DD1F-5678-4151-8B86-0743C781B249}" type="slidenum">
              <a:rPr lang="ru-RU" smtClean="0"/>
              <a:t>‹#›</a:t>
            </a:fld>
            <a:endParaRPr lang="ru-RU"/>
          </a:p>
        </p:txBody>
      </p:sp>
    </p:spTree>
    <p:extLst>
      <p:ext uri="{BB962C8B-B14F-4D97-AF65-F5344CB8AC3E}">
        <p14:creationId xmlns:p14="http://schemas.microsoft.com/office/powerpoint/2010/main" val="3522393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E0B5171-4D2F-4B0F-A4EB-6830A8E812D1}" type="datetimeFigureOut">
              <a:rPr lang="ru-RU" smtClean="0"/>
              <a:t>04.02.2023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12DD1F-5678-4151-8B86-0743C781B249}" type="slidenum">
              <a:rPr lang="ru-RU" smtClean="0"/>
              <a:t>‹#›</a:t>
            </a:fld>
            <a:endParaRPr lang="ru-RU"/>
          </a:p>
        </p:txBody>
      </p:sp>
    </p:spTree>
    <p:extLst>
      <p:ext uri="{BB962C8B-B14F-4D97-AF65-F5344CB8AC3E}">
        <p14:creationId xmlns:p14="http://schemas.microsoft.com/office/powerpoint/2010/main" val="3781998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E0B5171-4D2F-4B0F-A4EB-6830A8E812D1}" type="datetimeFigureOut">
              <a:rPr lang="ru-RU" smtClean="0"/>
              <a:t>04.02.2023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12DD1F-5678-4151-8B86-0743C781B249}" type="slidenum">
              <a:rPr lang="ru-RU" smtClean="0"/>
              <a:t>‹#›</a:t>
            </a:fld>
            <a:endParaRPr lang="ru-RU"/>
          </a:p>
        </p:txBody>
      </p:sp>
    </p:spTree>
    <p:extLst>
      <p:ext uri="{BB962C8B-B14F-4D97-AF65-F5344CB8AC3E}">
        <p14:creationId xmlns:p14="http://schemas.microsoft.com/office/powerpoint/2010/main" val="2320642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E0B5171-4D2F-4B0F-A4EB-6830A8E812D1}" type="datetimeFigureOut">
              <a:rPr lang="ru-RU" smtClean="0"/>
              <a:t>04.02.2023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412DD1F-5678-4151-8B86-0743C781B249}" type="slidenum">
              <a:rPr lang="ru-RU" smtClean="0"/>
              <a:t>‹#›</a:t>
            </a:fld>
            <a:endParaRPr lang="ru-RU"/>
          </a:p>
        </p:txBody>
      </p:sp>
    </p:spTree>
    <p:extLst>
      <p:ext uri="{BB962C8B-B14F-4D97-AF65-F5344CB8AC3E}">
        <p14:creationId xmlns:p14="http://schemas.microsoft.com/office/powerpoint/2010/main" val="3798973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E0B5171-4D2F-4B0F-A4EB-6830A8E812D1}" type="datetimeFigureOut">
              <a:rPr lang="ru-RU" smtClean="0"/>
              <a:t>04.02.2023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412DD1F-5678-4151-8B86-0743C781B249}" type="slidenum">
              <a:rPr lang="ru-RU" smtClean="0"/>
              <a:t>‹#›</a:t>
            </a:fld>
            <a:endParaRPr lang="ru-RU"/>
          </a:p>
        </p:txBody>
      </p:sp>
    </p:spTree>
    <p:extLst>
      <p:ext uri="{BB962C8B-B14F-4D97-AF65-F5344CB8AC3E}">
        <p14:creationId xmlns:p14="http://schemas.microsoft.com/office/powerpoint/2010/main" val="1448645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E0B5171-4D2F-4B0F-A4EB-6830A8E812D1}" type="datetimeFigureOut">
              <a:rPr lang="ru-RU" smtClean="0"/>
              <a:t>04.02.2023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412DD1F-5678-4151-8B86-0743C781B249}" type="slidenum">
              <a:rPr lang="ru-RU" smtClean="0"/>
              <a:t>‹#›</a:t>
            </a:fld>
            <a:endParaRPr lang="ru-RU"/>
          </a:p>
        </p:txBody>
      </p:sp>
    </p:spTree>
    <p:extLst>
      <p:ext uri="{BB962C8B-B14F-4D97-AF65-F5344CB8AC3E}">
        <p14:creationId xmlns:p14="http://schemas.microsoft.com/office/powerpoint/2010/main" val="238483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E0B5171-4D2F-4B0F-A4EB-6830A8E812D1}" type="datetimeFigureOut">
              <a:rPr lang="ru-RU" smtClean="0"/>
              <a:t>04.02.2023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412DD1F-5678-4151-8B86-0743C781B249}" type="slidenum">
              <a:rPr lang="ru-RU" smtClean="0"/>
              <a:t>‹#›</a:t>
            </a:fld>
            <a:endParaRPr lang="ru-RU"/>
          </a:p>
        </p:txBody>
      </p:sp>
    </p:spTree>
    <p:extLst>
      <p:ext uri="{BB962C8B-B14F-4D97-AF65-F5344CB8AC3E}">
        <p14:creationId xmlns:p14="http://schemas.microsoft.com/office/powerpoint/2010/main" val="1997943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E0B5171-4D2F-4B0F-A4EB-6830A8E812D1}" type="datetimeFigureOut">
              <a:rPr lang="ru-RU" smtClean="0"/>
              <a:t>04.02.2023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412DD1F-5678-4151-8B86-0743C781B249}" type="slidenum">
              <a:rPr lang="ru-RU" smtClean="0"/>
              <a:t>‹#›</a:t>
            </a:fld>
            <a:endParaRPr lang="ru-RU"/>
          </a:p>
        </p:txBody>
      </p:sp>
    </p:spTree>
    <p:extLst>
      <p:ext uri="{BB962C8B-B14F-4D97-AF65-F5344CB8AC3E}">
        <p14:creationId xmlns:p14="http://schemas.microsoft.com/office/powerpoint/2010/main" val="501284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E0B5171-4D2F-4B0F-A4EB-6830A8E812D1}" type="datetimeFigureOut">
              <a:rPr lang="ru-RU" smtClean="0"/>
              <a:t>04.02.2023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412DD1F-5678-4151-8B86-0743C781B249}" type="slidenum">
              <a:rPr lang="ru-RU" smtClean="0"/>
              <a:t>‹#›</a:t>
            </a:fld>
            <a:endParaRPr lang="ru-RU"/>
          </a:p>
        </p:txBody>
      </p:sp>
    </p:spTree>
    <p:extLst>
      <p:ext uri="{BB962C8B-B14F-4D97-AF65-F5344CB8AC3E}">
        <p14:creationId xmlns:p14="http://schemas.microsoft.com/office/powerpoint/2010/main" val="1387387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E0B5171-4D2F-4B0F-A4EB-6830A8E812D1}" type="datetimeFigureOut">
              <a:rPr lang="ru-RU" smtClean="0"/>
              <a:t>04.02.2023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412DD1F-5678-4151-8B86-0743C781B249}" type="slidenum">
              <a:rPr lang="ru-RU" smtClean="0"/>
              <a:t>‹#›</a:t>
            </a:fld>
            <a:endParaRPr lang="ru-RU"/>
          </a:p>
        </p:txBody>
      </p:sp>
    </p:spTree>
    <p:extLst>
      <p:ext uri="{BB962C8B-B14F-4D97-AF65-F5344CB8AC3E}">
        <p14:creationId xmlns:p14="http://schemas.microsoft.com/office/powerpoint/2010/main" val="2224106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0B5171-4D2F-4B0F-A4EB-6830A8E812D1}" type="datetimeFigureOut">
              <a:rPr lang="ru-RU" smtClean="0"/>
              <a:t>04.02.2023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2DD1F-5678-4151-8B86-0743C781B249}" type="slidenum">
              <a:rPr lang="ru-RU" smtClean="0"/>
              <a:t>‹#›</a:t>
            </a:fld>
            <a:endParaRPr lang="ru-RU"/>
          </a:p>
        </p:txBody>
      </p:sp>
    </p:spTree>
    <p:extLst>
      <p:ext uri="{BB962C8B-B14F-4D97-AF65-F5344CB8AC3E}">
        <p14:creationId xmlns:p14="http://schemas.microsoft.com/office/powerpoint/2010/main" val="988106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b="1" dirty="0" smtClean="0">
                <a:latin typeface="Cambria" panose="02040503050406030204" pitchFamily="18" charset="0"/>
                <a:ea typeface="Cambria" panose="02040503050406030204" pitchFamily="18" charset="0"/>
                <a:cs typeface="Times New Roman" panose="02020603050405020304" pitchFamily="18" charset="0"/>
              </a:rPr>
              <a:t>Народы и религии Беларуси</a:t>
            </a:r>
            <a:endParaRPr lang="ru-RU"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3" name="Подзаголовок 2"/>
          <p:cNvSpPr>
            <a:spLocks noGrp="1"/>
          </p:cNvSpPr>
          <p:nvPr>
            <p:ph type="subTitle" idx="1"/>
          </p:nvPr>
        </p:nvSpPr>
        <p:spPr/>
        <p:txBody>
          <a:bodyPr/>
          <a:lstStyle/>
          <a:p>
            <a:endParaRPr lang="ru-RU"/>
          </a:p>
        </p:txBody>
      </p:sp>
    </p:spTree>
    <p:extLst>
      <p:ext uri="{BB962C8B-B14F-4D97-AF65-F5344CB8AC3E}">
        <p14:creationId xmlns:p14="http://schemas.microsoft.com/office/powerpoint/2010/main" val="3665805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413473"/>
          </a:xfrm>
        </p:spPr>
        <p:txBody>
          <a:bodyPr>
            <a:normAutofit fontScale="90000"/>
          </a:bodyPr>
          <a:lstStyle/>
          <a:p>
            <a:pPr algn="ctr"/>
            <a:r>
              <a:rPr lang="ru-RU" b="1" dirty="0" smtClean="0">
                <a:latin typeface="Cambria" panose="02040503050406030204" pitchFamily="18" charset="0"/>
                <a:ea typeface="Cambria" panose="02040503050406030204" pitchFamily="18" charset="0"/>
              </a:rPr>
              <a:t>Поляки – 3,1% (2019 г.) </a:t>
            </a:r>
            <a:endParaRPr lang="ru-RU" b="1" dirty="0">
              <a:latin typeface="Cambria" panose="02040503050406030204" pitchFamily="18" charset="0"/>
              <a:ea typeface="Cambria" panose="02040503050406030204" pitchFamily="18" charset="0"/>
            </a:endParaRPr>
          </a:p>
        </p:txBody>
      </p:sp>
      <p:pic>
        <p:nvPicPr>
          <p:cNvPr id="4" name="Объект 3"/>
          <p:cNvPicPr>
            <a:picLocks noGrp="1" noChangeAspect="1"/>
          </p:cNvPicPr>
          <p:nvPr>
            <p:ph idx="1"/>
          </p:nvPr>
        </p:nvPicPr>
        <p:blipFill>
          <a:blip r:embed="rId2"/>
          <a:stretch>
            <a:fillRect/>
          </a:stretch>
        </p:blipFill>
        <p:spPr>
          <a:xfrm>
            <a:off x="3138262" y="896938"/>
            <a:ext cx="5915476" cy="5280025"/>
          </a:xfrm>
          <a:prstGeom prst="rect">
            <a:avLst/>
          </a:prstGeom>
        </p:spPr>
      </p:pic>
    </p:spTree>
    <p:extLst>
      <p:ext uri="{BB962C8B-B14F-4D97-AF65-F5344CB8AC3E}">
        <p14:creationId xmlns:p14="http://schemas.microsoft.com/office/powerpoint/2010/main" val="10662130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476847"/>
          </a:xfrm>
        </p:spPr>
        <p:txBody>
          <a:bodyPr>
            <a:normAutofit fontScale="90000"/>
          </a:bodyPr>
          <a:lstStyle/>
          <a:p>
            <a:pPr algn="ctr"/>
            <a:r>
              <a:rPr lang="ru-RU" b="1" dirty="0" smtClean="0">
                <a:latin typeface="Cambria" panose="02040503050406030204" pitchFamily="18" charset="0"/>
                <a:ea typeface="Cambria" panose="02040503050406030204" pitchFamily="18" charset="0"/>
              </a:rPr>
              <a:t>Поляки</a:t>
            </a:r>
            <a:endParaRPr lang="ru-RU" b="1" dirty="0">
              <a:latin typeface="Cambria" panose="02040503050406030204" pitchFamily="18" charset="0"/>
              <a:ea typeface="Cambria" panose="02040503050406030204" pitchFamily="18" charset="0"/>
            </a:endParaRPr>
          </a:p>
        </p:txBody>
      </p:sp>
      <p:sp>
        <p:nvSpPr>
          <p:cNvPr id="3" name="Объект 2"/>
          <p:cNvSpPr>
            <a:spLocks noGrp="1"/>
          </p:cNvSpPr>
          <p:nvPr>
            <p:ph idx="1"/>
          </p:nvPr>
        </p:nvSpPr>
        <p:spPr>
          <a:xfrm>
            <a:off x="838200" y="1376127"/>
            <a:ext cx="10515600" cy="4800836"/>
          </a:xfrm>
        </p:spPr>
        <p:txBody>
          <a:bodyPr/>
          <a:lstStyle/>
          <a:p>
            <a:r>
              <a:rPr lang="ru-RU" dirty="0" smtClean="0">
                <a:latin typeface="Cambria" panose="02040503050406030204" pitchFamily="18" charset="0"/>
                <a:ea typeface="Cambria" panose="02040503050406030204" pitchFamily="18" charset="0"/>
                <a:cs typeface="Times New Roman" panose="02020603050405020304" pitchFamily="18" charset="0"/>
              </a:rPr>
              <a:t>ХІІ – ХІІІ вв. - агрессия крестоносцев - переселение части ляшского населения (лютичей, </a:t>
            </a:r>
            <a:r>
              <a:rPr lang="ru-RU" dirty="0" err="1" smtClean="0">
                <a:latin typeface="Cambria" panose="02040503050406030204" pitchFamily="18" charset="0"/>
                <a:ea typeface="Cambria" panose="02040503050406030204" pitchFamily="18" charset="0"/>
                <a:cs typeface="Times New Roman" panose="02020603050405020304" pitchFamily="18" charset="0"/>
              </a:rPr>
              <a:t>мазовшан</a:t>
            </a:r>
            <a:r>
              <a:rPr lang="ru-RU" dirty="0" smtClean="0">
                <a:latin typeface="Cambria" panose="02040503050406030204" pitchFamily="18" charset="0"/>
                <a:ea typeface="Cambria" panose="02040503050406030204" pitchFamily="18" charset="0"/>
                <a:cs typeface="Times New Roman" panose="02020603050405020304" pitchFamily="18" charset="0"/>
              </a:rPr>
              <a:t>, поморян) на территорию белорусского </a:t>
            </a:r>
            <a:r>
              <a:rPr lang="ru-RU" dirty="0" err="1" smtClean="0">
                <a:latin typeface="Cambria" panose="02040503050406030204" pitchFamily="18" charset="0"/>
                <a:ea typeface="Cambria" panose="02040503050406030204" pitchFamily="18" charset="0"/>
                <a:cs typeface="Times New Roman" panose="02020603050405020304" pitchFamily="18" charset="0"/>
              </a:rPr>
              <a:t>Понеманья</a:t>
            </a:r>
            <a:endParaRPr lang="ru-RU" dirty="0" smtClean="0">
              <a:latin typeface="Cambria" panose="02040503050406030204" pitchFamily="18" charset="0"/>
              <a:ea typeface="Cambria" panose="02040503050406030204" pitchFamily="18" charset="0"/>
              <a:cs typeface="Times New Roman" panose="02020603050405020304" pitchFamily="18" charset="0"/>
            </a:endParaRPr>
          </a:p>
          <a:p>
            <a:r>
              <a:rPr lang="ru-RU" dirty="0" smtClean="0">
                <a:latin typeface="Cambria" panose="02040503050406030204" pitchFamily="18" charset="0"/>
                <a:ea typeface="Cambria" panose="02040503050406030204" pitchFamily="18" charset="0"/>
                <a:cs typeface="Times New Roman" panose="02020603050405020304" pitchFamily="18" charset="0"/>
              </a:rPr>
              <a:t>после </a:t>
            </a:r>
            <a:r>
              <a:rPr lang="ru-RU" dirty="0" err="1" smtClean="0">
                <a:latin typeface="Cambria" panose="02040503050406030204" pitchFamily="18" charset="0"/>
                <a:ea typeface="Cambria" panose="02040503050406030204" pitchFamily="18" charset="0"/>
                <a:cs typeface="Times New Roman" panose="02020603050405020304" pitchFamily="18" charset="0"/>
              </a:rPr>
              <a:t>Люблинской</a:t>
            </a:r>
            <a:r>
              <a:rPr lang="ru-RU" dirty="0" smtClean="0">
                <a:latin typeface="Cambria" panose="02040503050406030204" pitchFamily="18" charset="0"/>
                <a:ea typeface="Cambria" panose="02040503050406030204" pitchFamily="18" charset="0"/>
                <a:cs typeface="Times New Roman" panose="02020603050405020304" pitchFamily="18" charset="0"/>
              </a:rPr>
              <a:t> унии 1569 г. представители шляхетского сословия, городской верхушки, принимая католическую веру, изменяли свое этническое самоопределение</a:t>
            </a:r>
          </a:p>
          <a:p>
            <a:r>
              <a:rPr lang="ru-RU" dirty="0" smtClean="0">
                <a:latin typeface="Cambria" panose="02040503050406030204" pitchFamily="18" charset="0"/>
                <a:ea typeface="Cambria" panose="02040503050406030204" pitchFamily="18" charset="0"/>
                <a:cs typeface="Times New Roman" panose="02020603050405020304" pitchFamily="18" charset="0"/>
              </a:rPr>
              <a:t>к началу ХХ в. полонизированную белорусскую шляхту устойчиво причисляли к полякам</a:t>
            </a:r>
          </a:p>
          <a:p>
            <a:r>
              <a:rPr lang="ru-RU" dirty="0" smtClean="0">
                <a:latin typeface="Cambria" panose="02040503050406030204" pitchFamily="18" charset="0"/>
                <a:ea typeface="Cambria" panose="02040503050406030204" pitchFamily="18" charset="0"/>
                <a:cs typeface="Times New Roman" panose="02020603050405020304" pitchFamily="18" charset="0"/>
              </a:rPr>
              <a:t>крестьяне-католики называли себя поляками (католик=поляк)</a:t>
            </a:r>
          </a:p>
          <a:p>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55607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92699"/>
            <a:ext cx="10388097" cy="431580"/>
          </a:xfrm>
        </p:spPr>
        <p:txBody>
          <a:bodyPr>
            <a:normAutofit fontScale="90000"/>
          </a:bodyPr>
          <a:lstStyle/>
          <a:p>
            <a:pPr algn="ctr"/>
            <a:r>
              <a:rPr lang="ru-RU" b="1" dirty="0" smtClean="0">
                <a:latin typeface="Cambria" panose="02040503050406030204" pitchFamily="18" charset="0"/>
                <a:ea typeface="Cambria" panose="02040503050406030204" pitchFamily="18" charset="0"/>
              </a:rPr>
              <a:t>Литовцы – 5287 чел. (2019 г.) </a:t>
            </a:r>
            <a:endParaRPr lang="ru-RU" b="1" dirty="0">
              <a:latin typeface="Cambria" panose="02040503050406030204" pitchFamily="18" charset="0"/>
              <a:ea typeface="Cambria" panose="02040503050406030204" pitchFamily="18" charset="0"/>
            </a:endParaRPr>
          </a:p>
        </p:txBody>
      </p:sp>
      <p:pic>
        <p:nvPicPr>
          <p:cNvPr id="4" name="Объект 3"/>
          <p:cNvPicPr>
            <a:picLocks noGrp="1" noChangeAspect="1"/>
          </p:cNvPicPr>
          <p:nvPr>
            <p:ph idx="1"/>
          </p:nvPr>
        </p:nvPicPr>
        <p:blipFill>
          <a:blip r:embed="rId2"/>
          <a:stretch>
            <a:fillRect/>
          </a:stretch>
        </p:blipFill>
        <p:spPr>
          <a:xfrm>
            <a:off x="3060747" y="1019867"/>
            <a:ext cx="5808400" cy="5184000"/>
          </a:xfrm>
          <a:prstGeom prst="rect">
            <a:avLst/>
          </a:prstGeom>
        </p:spPr>
      </p:pic>
    </p:spTree>
    <p:extLst>
      <p:ext uri="{BB962C8B-B14F-4D97-AF65-F5344CB8AC3E}">
        <p14:creationId xmlns:p14="http://schemas.microsoft.com/office/powerpoint/2010/main" val="17419962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96602"/>
          </a:xfrm>
        </p:spPr>
        <p:txBody>
          <a:bodyPr>
            <a:normAutofit fontScale="90000"/>
          </a:bodyPr>
          <a:lstStyle/>
          <a:p>
            <a:endParaRPr lang="ru-RU" dirty="0"/>
          </a:p>
        </p:txBody>
      </p:sp>
      <p:sp>
        <p:nvSpPr>
          <p:cNvPr id="3" name="Объект 2"/>
          <p:cNvSpPr>
            <a:spLocks noGrp="1"/>
          </p:cNvSpPr>
          <p:nvPr>
            <p:ph idx="1"/>
          </p:nvPr>
        </p:nvSpPr>
        <p:spPr>
          <a:xfrm>
            <a:off x="838200" y="579422"/>
            <a:ext cx="10515600" cy="5597541"/>
          </a:xfrm>
        </p:spPr>
        <p:txBody>
          <a:bodyPr>
            <a:normAutofit fontScale="92500" lnSpcReduction="20000"/>
          </a:bodyPr>
          <a:lstStyle/>
          <a:p>
            <a:pPr marL="0" indent="0">
              <a:buNone/>
            </a:pPr>
            <a:r>
              <a:rPr lang="ru-RU" b="1" dirty="0">
                <a:latin typeface="Cambria" panose="02040503050406030204" pitchFamily="18" charset="0"/>
                <a:ea typeface="Cambria" panose="02040503050406030204" pitchFamily="18" charset="0"/>
                <a:cs typeface="Times New Roman" panose="02020603050405020304" pitchFamily="18" charset="0"/>
              </a:rPr>
              <a:t>Литовцы</a:t>
            </a:r>
            <a:r>
              <a:rPr lang="ru-RU" dirty="0">
                <a:latin typeface="Cambria" panose="02040503050406030204" pitchFamily="18" charset="0"/>
                <a:ea typeface="Cambria" panose="02040503050406030204" pitchFamily="18" charset="0"/>
                <a:cs typeface="Times New Roman" panose="02020603050405020304" pitchFamily="18" charset="0"/>
              </a:rPr>
              <a:t>:</a:t>
            </a:r>
          </a:p>
          <a:p>
            <a:r>
              <a:rPr lang="ru-RU" dirty="0">
                <a:latin typeface="Cambria" panose="02040503050406030204" pitchFamily="18" charset="0"/>
                <a:ea typeface="Cambria" panose="02040503050406030204" pitchFamily="18" charset="0"/>
                <a:cs typeface="Times New Roman" panose="02020603050405020304" pitchFamily="18" charset="0"/>
              </a:rPr>
              <a:t>Эпоха ВКЛ – аристократия и городское население ассимилируются в среде белорусов</a:t>
            </a:r>
          </a:p>
          <a:p>
            <a:r>
              <a:rPr lang="ru-RU" dirty="0">
                <a:latin typeface="Cambria" panose="02040503050406030204" pitchFamily="18" charset="0"/>
                <a:ea typeface="Cambria" panose="02040503050406030204" pitchFamily="18" charset="0"/>
                <a:cs typeface="Times New Roman" panose="02020603050405020304" pitchFamily="18" charset="0"/>
              </a:rPr>
              <a:t>Эпоха РП – </a:t>
            </a:r>
            <a:r>
              <a:rPr lang="ru-RU" dirty="0" err="1">
                <a:latin typeface="Cambria" panose="02040503050406030204" pitchFamily="18" charset="0"/>
                <a:ea typeface="Cambria" panose="02040503050406030204" pitchFamily="18" charset="0"/>
                <a:cs typeface="Times New Roman" panose="02020603050405020304" pitchFamily="18" charset="0"/>
              </a:rPr>
              <a:t>ополячивание</a:t>
            </a:r>
            <a:endParaRPr lang="ru-RU" dirty="0">
              <a:latin typeface="Cambria" panose="02040503050406030204" pitchFamily="18" charset="0"/>
              <a:ea typeface="Cambria" panose="02040503050406030204" pitchFamily="18" charset="0"/>
              <a:cs typeface="Times New Roman" panose="02020603050405020304" pitchFamily="18" charset="0"/>
            </a:endParaRPr>
          </a:p>
          <a:p>
            <a:r>
              <a:rPr lang="ru-RU" dirty="0">
                <a:latin typeface="Cambria" panose="02040503050406030204" pitchFamily="18" charset="0"/>
                <a:ea typeface="Cambria" panose="02040503050406030204" pitchFamily="18" charset="0"/>
                <a:cs typeface="Times New Roman" panose="02020603050405020304" pitchFamily="18" charset="0"/>
              </a:rPr>
              <a:t>Конец </a:t>
            </a:r>
            <a:r>
              <a:rPr lang="en-US" dirty="0">
                <a:solidFill>
                  <a:prstClr val="black"/>
                </a:solidFill>
                <a:latin typeface="Cambria" panose="02040503050406030204" pitchFamily="18" charset="0"/>
                <a:ea typeface="Cambria" panose="02040503050406030204" pitchFamily="18" charset="0"/>
                <a:cs typeface="Times New Roman" panose="02020603050405020304" pitchFamily="18" charset="0"/>
              </a:rPr>
              <a:t>XIX</a:t>
            </a:r>
            <a:r>
              <a:rPr lang="ru-RU" dirty="0">
                <a:solidFill>
                  <a:prstClr val="black"/>
                </a:solidFill>
                <a:latin typeface="Cambria" panose="02040503050406030204" pitchFamily="18" charset="0"/>
                <a:ea typeface="Cambria" panose="02040503050406030204" pitchFamily="18" charset="0"/>
                <a:cs typeface="Times New Roman" panose="02020603050405020304" pitchFamily="18" charset="0"/>
              </a:rPr>
              <a:t> в. - переселение групп литовских крестьян на восточные и северо-восточные земли Беларуси (современные </a:t>
            </a:r>
            <a:r>
              <a:rPr lang="ru-RU" dirty="0" err="1">
                <a:latin typeface="Cambria" panose="02040503050406030204" pitchFamily="18" charset="0"/>
                <a:ea typeface="Cambria" panose="02040503050406030204" pitchFamily="18" charset="0"/>
                <a:cs typeface="Times New Roman" panose="02020603050405020304" pitchFamily="18" charset="0"/>
              </a:rPr>
              <a:t>Островецкий</a:t>
            </a:r>
            <a:r>
              <a:rPr lang="ru-RU" dirty="0">
                <a:latin typeface="Cambria" panose="02040503050406030204" pitchFamily="18" charset="0"/>
                <a:ea typeface="Cambria" panose="02040503050406030204" pitchFamily="18" charset="0"/>
                <a:cs typeface="Times New Roman" panose="02020603050405020304" pitchFamily="18" charset="0"/>
              </a:rPr>
              <a:t>, </a:t>
            </a:r>
            <a:r>
              <a:rPr lang="ru-RU" dirty="0" err="1">
                <a:latin typeface="Cambria" panose="02040503050406030204" pitchFamily="18" charset="0"/>
                <a:ea typeface="Cambria" panose="02040503050406030204" pitchFamily="18" charset="0"/>
                <a:cs typeface="Times New Roman" panose="02020603050405020304" pitchFamily="18" charset="0"/>
              </a:rPr>
              <a:t>Вороновский</a:t>
            </a:r>
            <a:r>
              <a:rPr lang="ru-RU" dirty="0">
                <a:latin typeface="Cambria" panose="02040503050406030204" pitchFamily="18" charset="0"/>
                <a:ea typeface="Cambria" panose="02040503050406030204" pitchFamily="18" charset="0"/>
                <a:cs typeface="Times New Roman" panose="02020603050405020304" pitchFamily="18" charset="0"/>
              </a:rPr>
              <a:t> районы Гродненской области, </a:t>
            </a:r>
            <a:r>
              <a:rPr lang="ru-RU" dirty="0" err="1">
                <a:latin typeface="Cambria" panose="02040503050406030204" pitchFamily="18" charset="0"/>
                <a:ea typeface="Cambria" panose="02040503050406030204" pitchFamily="18" charset="0"/>
                <a:cs typeface="Times New Roman" panose="02020603050405020304" pitchFamily="18" charset="0"/>
              </a:rPr>
              <a:t>Браславский</a:t>
            </a:r>
            <a:r>
              <a:rPr lang="ru-RU" dirty="0">
                <a:latin typeface="Cambria" panose="02040503050406030204" pitchFamily="18" charset="0"/>
                <a:ea typeface="Cambria" panose="02040503050406030204" pitchFamily="18" charset="0"/>
                <a:cs typeface="Times New Roman" panose="02020603050405020304" pitchFamily="18" charset="0"/>
              </a:rPr>
              <a:t> район Витебской области</a:t>
            </a:r>
            <a:r>
              <a:rPr lang="ru-RU" dirty="0" smtClean="0">
                <a:latin typeface="Cambria" panose="02040503050406030204" pitchFamily="18" charset="0"/>
                <a:ea typeface="Cambria" panose="02040503050406030204" pitchFamily="18" charset="0"/>
                <a:cs typeface="Times New Roman" panose="02020603050405020304" pitchFamily="18" charset="0"/>
              </a:rPr>
              <a:t>)</a:t>
            </a:r>
          </a:p>
          <a:p>
            <a:r>
              <a:rPr lang="ru-RU" dirty="0" smtClean="0">
                <a:latin typeface="Cambria" panose="02040503050406030204" pitchFamily="18" charset="0"/>
                <a:ea typeface="Cambria" panose="02040503050406030204" pitchFamily="18" charset="0"/>
                <a:cs typeface="Times New Roman" panose="02020603050405020304" pitchFamily="18" charset="0"/>
              </a:rPr>
              <a:t>Религия - католичество</a:t>
            </a:r>
            <a:endParaRPr lang="ru-RU" dirty="0">
              <a:latin typeface="Cambria" panose="02040503050406030204" pitchFamily="18" charset="0"/>
              <a:ea typeface="Cambria" panose="02040503050406030204" pitchFamily="18" charset="0"/>
              <a:cs typeface="Times New Roman" panose="02020603050405020304" pitchFamily="18" charset="0"/>
            </a:endParaRPr>
          </a:p>
          <a:p>
            <a:pPr marL="0" indent="0">
              <a:buNone/>
            </a:pPr>
            <a:r>
              <a:rPr lang="ru-RU" b="1" dirty="0" smtClean="0">
                <a:latin typeface="Cambria" panose="02040503050406030204" pitchFamily="18" charset="0"/>
                <a:ea typeface="Cambria" panose="02040503050406030204" pitchFamily="18" charset="0"/>
                <a:cs typeface="Times New Roman" panose="02020603050405020304" pitchFamily="18" charset="0"/>
              </a:rPr>
              <a:t>Латыши</a:t>
            </a:r>
            <a:r>
              <a:rPr lang="ru-RU" dirty="0" smtClean="0">
                <a:latin typeface="Cambria" panose="02040503050406030204" pitchFamily="18" charset="0"/>
                <a:ea typeface="Cambria" panose="02040503050406030204" pitchFamily="18" charset="0"/>
                <a:cs typeface="Times New Roman" panose="02020603050405020304" pitchFamily="18" charset="0"/>
              </a:rPr>
              <a:t> :</a:t>
            </a:r>
          </a:p>
          <a:p>
            <a:r>
              <a:rPr lang="ru-RU" dirty="0" smtClean="0">
                <a:latin typeface="Cambria" panose="02040503050406030204" pitchFamily="18" charset="0"/>
                <a:ea typeface="Cambria" panose="02040503050406030204" pitchFamily="18" charset="0"/>
                <a:cs typeface="Times New Roman" panose="02020603050405020304" pitchFamily="18" charset="0"/>
              </a:rPr>
              <a:t>конец XVIII в. - переселение латышских колонистов на северо-восточные белорусские земли. </a:t>
            </a:r>
          </a:p>
          <a:p>
            <a:r>
              <a:rPr lang="ru-RU" dirty="0" smtClean="0">
                <a:latin typeface="Cambria" panose="02040503050406030204" pitchFamily="18" charset="0"/>
                <a:ea typeface="Cambria" panose="02040503050406030204" pitchFamily="18" charset="0"/>
                <a:cs typeface="Times New Roman" panose="02020603050405020304" pitchFamily="18" charset="0"/>
              </a:rPr>
              <a:t>Вторая половина </a:t>
            </a:r>
            <a:r>
              <a:rPr lang="en-US" dirty="0" smtClean="0">
                <a:latin typeface="Cambria" panose="02040503050406030204" pitchFamily="18" charset="0"/>
                <a:ea typeface="Cambria" panose="02040503050406030204" pitchFamily="18" charset="0"/>
                <a:cs typeface="Times New Roman" panose="02020603050405020304" pitchFamily="18" charset="0"/>
              </a:rPr>
              <a:t>XIX</a:t>
            </a:r>
            <a:r>
              <a:rPr lang="ru-RU" dirty="0" smtClean="0">
                <a:latin typeface="Cambria" panose="02040503050406030204" pitchFamily="18" charset="0"/>
                <a:ea typeface="Cambria" panose="02040503050406030204" pitchFamily="18" charset="0"/>
                <a:cs typeface="Times New Roman" panose="02020603050405020304" pitchFamily="18" charset="0"/>
              </a:rPr>
              <a:t> в. – латыши приобретают дешевые земли в Витебской губернии </a:t>
            </a:r>
          </a:p>
          <a:p>
            <a:r>
              <a:rPr lang="ru-RU" dirty="0" smtClean="0">
                <a:latin typeface="Cambria" panose="02040503050406030204" pitchFamily="18" charset="0"/>
                <a:ea typeface="Cambria" panose="02040503050406030204" pitchFamily="18" charset="0"/>
                <a:cs typeface="Times New Roman" panose="02020603050405020304" pitchFamily="18" charset="0"/>
              </a:rPr>
              <a:t>Религия – лютеранство (реже - католики, православные)</a:t>
            </a:r>
          </a:p>
        </p:txBody>
      </p:sp>
    </p:spTree>
    <p:extLst>
      <p:ext uri="{BB962C8B-B14F-4D97-AF65-F5344CB8AC3E}">
        <p14:creationId xmlns:p14="http://schemas.microsoft.com/office/powerpoint/2010/main" val="15856160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666970"/>
          </a:xfrm>
        </p:spPr>
        <p:txBody>
          <a:bodyPr>
            <a:normAutofit fontScale="90000"/>
          </a:bodyPr>
          <a:lstStyle/>
          <a:p>
            <a:pPr algn="ctr"/>
            <a:r>
              <a:rPr lang="ru-RU" b="1" dirty="0" smtClean="0">
                <a:latin typeface="Cambria" panose="02040503050406030204" pitchFamily="18" charset="0"/>
                <a:ea typeface="Cambria" panose="02040503050406030204" pitchFamily="18" charset="0"/>
              </a:rPr>
              <a:t>Евреи</a:t>
            </a:r>
            <a:endParaRPr lang="ru-RU" b="1" dirty="0">
              <a:latin typeface="Cambria" panose="02040503050406030204" pitchFamily="18" charset="0"/>
              <a:ea typeface="Cambria" panose="02040503050406030204" pitchFamily="18" charset="0"/>
            </a:endParaRPr>
          </a:p>
        </p:txBody>
      </p:sp>
      <p:sp>
        <p:nvSpPr>
          <p:cNvPr id="3" name="Объект 2"/>
          <p:cNvSpPr>
            <a:spLocks noGrp="1"/>
          </p:cNvSpPr>
          <p:nvPr>
            <p:ph idx="1"/>
          </p:nvPr>
        </p:nvSpPr>
        <p:spPr>
          <a:xfrm>
            <a:off x="838199" y="1240325"/>
            <a:ext cx="10759289" cy="4936638"/>
          </a:xfrm>
        </p:spPr>
        <p:txBody>
          <a:bodyPr>
            <a:normAutofit fontScale="92500" lnSpcReduction="20000"/>
          </a:bodyPr>
          <a:lstStyle/>
          <a:p>
            <a:r>
              <a:rPr lang="ru-RU" dirty="0" smtClean="0">
                <a:latin typeface="Cambria" panose="02040503050406030204" pitchFamily="18" charset="0"/>
                <a:ea typeface="Cambria" panose="02040503050406030204" pitchFamily="18" charset="0"/>
              </a:rPr>
              <a:t>Первый письменный источник о пребывании евреев на белорусской земле - грамота </a:t>
            </a:r>
            <a:r>
              <a:rPr lang="ru-RU" b="1" dirty="0" smtClean="0">
                <a:latin typeface="Cambria" panose="02040503050406030204" pitchFamily="18" charset="0"/>
                <a:ea typeface="Cambria" panose="02040503050406030204" pitchFamily="18" charset="0"/>
              </a:rPr>
              <a:t>князя </a:t>
            </a:r>
            <a:r>
              <a:rPr lang="ru-RU" b="1" dirty="0" err="1" smtClean="0">
                <a:latin typeface="Cambria" panose="02040503050406030204" pitchFamily="18" charset="0"/>
                <a:ea typeface="Cambria" panose="02040503050406030204" pitchFamily="18" charset="0"/>
              </a:rPr>
              <a:t>Витовта</a:t>
            </a:r>
            <a:r>
              <a:rPr lang="ru-RU" b="1" dirty="0" smtClean="0">
                <a:latin typeface="Cambria" panose="02040503050406030204" pitchFamily="18" charset="0"/>
                <a:ea typeface="Cambria" panose="02040503050406030204" pitchFamily="18" charset="0"/>
              </a:rPr>
              <a:t> </a:t>
            </a:r>
            <a:r>
              <a:rPr lang="ru-RU" dirty="0" smtClean="0">
                <a:latin typeface="Cambria" panose="02040503050406030204" pitchFamily="18" charset="0"/>
                <a:ea typeface="Cambria" panose="02040503050406030204" pitchFamily="18" charset="0"/>
              </a:rPr>
              <a:t>брестским евреям, датированная </a:t>
            </a:r>
            <a:r>
              <a:rPr lang="ru-RU" b="1" dirty="0" smtClean="0">
                <a:latin typeface="Cambria" panose="02040503050406030204" pitchFamily="18" charset="0"/>
                <a:ea typeface="Cambria" panose="02040503050406030204" pitchFamily="18" charset="0"/>
              </a:rPr>
              <a:t>1383</a:t>
            </a:r>
            <a:r>
              <a:rPr lang="ru-RU" dirty="0" smtClean="0">
                <a:latin typeface="Cambria" panose="02040503050406030204" pitchFamily="18" charset="0"/>
                <a:ea typeface="Cambria" panose="02040503050406030204" pitchFamily="18" charset="0"/>
              </a:rPr>
              <a:t> годом.</a:t>
            </a:r>
          </a:p>
          <a:p>
            <a:r>
              <a:rPr lang="ru-RU" dirty="0" smtClean="0">
                <a:latin typeface="Cambria" panose="02040503050406030204" pitchFamily="18" charset="0"/>
                <a:ea typeface="Cambria" panose="02040503050406030204" pitchFamily="18" charset="0"/>
              </a:rPr>
              <a:t>В XIV и XV веках происходит массовая миграция евреев из немецких городов в Польшу и Великое Княжество Литовское. К концу XV века в Польше и Великом Княжестве Литовском живет более 20 тысяч евреев.</a:t>
            </a:r>
          </a:p>
          <a:p>
            <a:r>
              <a:rPr lang="ru-RU" dirty="0">
                <a:latin typeface="Cambria" panose="02040503050406030204" pitchFamily="18" charset="0"/>
                <a:ea typeface="Cambria" panose="02040503050406030204" pitchFamily="18" charset="0"/>
              </a:rPr>
              <a:t>После первого раздела Речи </a:t>
            </a:r>
            <a:r>
              <a:rPr lang="ru-RU" dirty="0" err="1">
                <a:latin typeface="Cambria" panose="02040503050406030204" pitchFamily="18" charset="0"/>
                <a:ea typeface="Cambria" panose="02040503050406030204" pitchFamily="18" charset="0"/>
              </a:rPr>
              <a:t>Посполитой</a:t>
            </a:r>
            <a:r>
              <a:rPr lang="ru-RU" dirty="0">
                <a:latin typeface="Cambria" panose="02040503050406030204" pitchFamily="18" charset="0"/>
                <a:ea typeface="Cambria" panose="02040503050406030204" pitchFamily="18" charset="0"/>
              </a:rPr>
              <a:t> в составе России оказалось около 55 тыс. белорусских евреев</a:t>
            </a:r>
            <a:r>
              <a:rPr lang="ru-RU" dirty="0" smtClean="0">
                <a:latin typeface="Cambria" panose="02040503050406030204" pitchFamily="18" charset="0"/>
                <a:ea typeface="Cambria" panose="02040503050406030204" pitchFamily="18" charset="0"/>
              </a:rPr>
              <a:t>.</a:t>
            </a:r>
          </a:p>
          <a:p>
            <a:r>
              <a:rPr lang="ru-RU" dirty="0" smtClean="0">
                <a:latin typeface="Cambria" panose="02040503050406030204" pitchFamily="18" charset="0"/>
                <a:ea typeface="Cambria" panose="02040503050406030204" pitchFamily="18" charset="0"/>
                <a:cs typeface="Times New Roman" panose="02020603050405020304" pitchFamily="18" charset="0"/>
              </a:rPr>
              <a:t>Согласно переписи 1897 г., в Беларуси проживало более 900 тысяч евреев – 21,1% еврейского населения черты оседлости Российской империи. При этом они являлись второй по значимости - после титульной этнической - группой на белорусских землях, опережая по количественным показателям и удельному весу даже традиционно многочисленную польскую диаспору.</a:t>
            </a:r>
            <a:endParaRPr lang="ru-RU"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749475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59976"/>
          </a:xfrm>
        </p:spPr>
        <p:txBody>
          <a:bodyPr>
            <a:normAutofit fontScale="90000"/>
          </a:bodyPr>
          <a:lstStyle/>
          <a:p>
            <a:endParaRPr lang="ru-RU" dirty="0"/>
          </a:p>
        </p:txBody>
      </p:sp>
      <p:sp>
        <p:nvSpPr>
          <p:cNvPr id="3" name="Объект 2"/>
          <p:cNvSpPr>
            <a:spLocks noGrp="1"/>
          </p:cNvSpPr>
          <p:nvPr>
            <p:ph idx="1"/>
          </p:nvPr>
        </p:nvSpPr>
        <p:spPr>
          <a:xfrm>
            <a:off x="838200" y="760491"/>
            <a:ext cx="10515600" cy="5416472"/>
          </a:xfrm>
        </p:spPr>
        <p:txBody>
          <a:bodyPr/>
          <a:lstStyle/>
          <a:p>
            <a:pPr marL="0" indent="0">
              <a:buNone/>
            </a:pPr>
            <a:r>
              <a:rPr lang="ru-RU" b="1" dirty="0" smtClean="0">
                <a:latin typeface="Cambria" panose="02040503050406030204" pitchFamily="18" charset="0"/>
                <a:ea typeface="Cambria" panose="02040503050406030204" pitchFamily="18" charset="0"/>
              </a:rPr>
              <a:t>Согласно переписи населения 1897 года:</a:t>
            </a:r>
          </a:p>
          <a:p>
            <a:r>
              <a:rPr lang="ru-RU" b="1" dirty="0" smtClean="0">
                <a:latin typeface="Cambria" panose="02040503050406030204" pitchFamily="18" charset="0"/>
                <a:ea typeface="Cambria" panose="02040503050406030204" pitchFamily="18" charset="0"/>
              </a:rPr>
              <a:t> </a:t>
            </a:r>
            <a:r>
              <a:rPr lang="ru-RU" dirty="0">
                <a:latin typeface="Cambria" panose="02040503050406030204" pitchFamily="18" charset="0"/>
                <a:ea typeface="Cambria" panose="02040503050406030204" pitchFamily="18" charset="0"/>
              </a:rPr>
              <a:t>в Витебске жило 34 440 евреев (52% населения города), </a:t>
            </a:r>
            <a:endParaRPr lang="ru-RU" dirty="0" smtClean="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в </a:t>
            </a:r>
            <a:r>
              <a:rPr lang="ru-RU" dirty="0">
                <a:latin typeface="Cambria" panose="02040503050406030204" pitchFamily="18" charset="0"/>
                <a:ea typeface="Cambria" panose="02040503050406030204" pitchFamily="18" charset="0"/>
              </a:rPr>
              <a:t>Бресте – 30 260 (65%), </a:t>
            </a:r>
            <a:endParaRPr lang="ru-RU" dirty="0" smtClean="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в </a:t>
            </a:r>
            <a:r>
              <a:rPr lang="ru-RU" dirty="0">
                <a:latin typeface="Cambria" panose="02040503050406030204" pitchFamily="18" charset="0"/>
                <a:ea typeface="Cambria" panose="02040503050406030204" pitchFamily="18" charset="0"/>
              </a:rPr>
              <a:t>Гродно – 22 684 (48%), </a:t>
            </a:r>
            <a:endParaRPr lang="ru-RU" dirty="0" smtClean="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в </a:t>
            </a:r>
            <a:r>
              <a:rPr lang="ru-RU" dirty="0">
                <a:latin typeface="Cambria" panose="02040503050406030204" pitchFamily="18" charset="0"/>
                <a:ea typeface="Cambria" panose="02040503050406030204" pitchFamily="18" charset="0"/>
              </a:rPr>
              <a:t>Минске – 47 652 (52%), </a:t>
            </a:r>
            <a:endParaRPr lang="ru-RU" dirty="0" smtClean="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в </a:t>
            </a:r>
            <a:r>
              <a:rPr lang="ru-RU" dirty="0">
                <a:latin typeface="Cambria" panose="02040503050406030204" pitchFamily="18" charset="0"/>
                <a:ea typeface="Cambria" panose="02040503050406030204" pitchFamily="18" charset="0"/>
              </a:rPr>
              <a:t>Пинске – 21 065 (74%), </a:t>
            </a:r>
            <a:endParaRPr lang="ru-RU" dirty="0" smtClean="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в </a:t>
            </a:r>
            <a:r>
              <a:rPr lang="ru-RU" dirty="0">
                <a:latin typeface="Cambria" panose="02040503050406030204" pitchFamily="18" charset="0"/>
                <a:ea typeface="Cambria" panose="02040503050406030204" pitchFamily="18" charset="0"/>
              </a:rPr>
              <a:t>Слуцке – 10 264 (77%), </a:t>
            </a:r>
            <a:endParaRPr lang="ru-RU" dirty="0" smtClean="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в </a:t>
            </a:r>
            <a:r>
              <a:rPr lang="ru-RU" dirty="0">
                <a:latin typeface="Cambria" panose="02040503050406030204" pitchFamily="18" charset="0"/>
                <a:ea typeface="Cambria" panose="02040503050406030204" pitchFamily="18" charset="0"/>
              </a:rPr>
              <a:t>Могилеве – 21 547 </a:t>
            </a:r>
            <a:r>
              <a:rPr lang="ru-RU" dirty="0" smtClean="0">
                <a:latin typeface="Cambria" panose="02040503050406030204" pitchFamily="18" charset="0"/>
                <a:ea typeface="Cambria" panose="02040503050406030204" pitchFamily="18" charset="0"/>
              </a:rPr>
              <a:t>(</a:t>
            </a:r>
            <a:r>
              <a:rPr lang="ru-RU" dirty="0">
                <a:latin typeface="Cambria" panose="02040503050406030204" pitchFamily="18" charset="0"/>
                <a:ea typeface="Cambria" panose="02040503050406030204" pitchFamily="18" charset="0"/>
              </a:rPr>
              <a:t>50%), </a:t>
            </a:r>
            <a:endParaRPr lang="ru-RU" dirty="0" smtClean="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в </a:t>
            </a:r>
            <a:r>
              <a:rPr lang="ru-RU" dirty="0">
                <a:latin typeface="Cambria" panose="02040503050406030204" pitchFamily="18" charset="0"/>
                <a:ea typeface="Cambria" panose="02040503050406030204" pitchFamily="18" charset="0"/>
              </a:rPr>
              <a:t>Гомеле – 20 385 (55%).</a:t>
            </a:r>
          </a:p>
        </p:txBody>
      </p:sp>
    </p:spTree>
    <p:extLst>
      <p:ext uri="{BB962C8B-B14F-4D97-AF65-F5344CB8AC3E}">
        <p14:creationId xmlns:p14="http://schemas.microsoft.com/office/powerpoint/2010/main" val="33519771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23762"/>
          </a:xfrm>
        </p:spPr>
        <p:txBody>
          <a:bodyPr>
            <a:normAutofit fontScale="90000"/>
          </a:bodyPr>
          <a:lstStyle/>
          <a:p>
            <a:endParaRPr lang="ru-RU" dirty="0"/>
          </a:p>
        </p:txBody>
      </p:sp>
      <p:sp>
        <p:nvSpPr>
          <p:cNvPr id="3" name="Объект 2"/>
          <p:cNvSpPr>
            <a:spLocks noGrp="1"/>
          </p:cNvSpPr>
          <p:nvPr>
            <p:ph idx="1"/>
          </p:nvPr>
        </p:nvSpPr>
        <p:spPr>
          <a:xfrm>
            <a:off x="838200" y="624689"/>
            <a:ext cx="10515600" cy="5552274"/>
          </a:xfrm>
        </p:spPr>
        <p:txBody>
          <a:bodyPr>
            <a:normAutofit fontScale="92500" lnSpcReduction="10000"/>
          </a:bodyPr>
          <a:lstStyle/>
          <a:p>
            <a:r>
              <a:rPr lang="ru-RU" dirty="0">
                <a:latin typeface="Cambria" panose="02040503050406030204" pitchFamily="18" charset="0"/>
                <a:ea typeface="Cambria" panose="02040503050406030204" pitchFamily="18" charset="0"/>
              </a:rPr>
              <a:t>Первая мировая и Гражданская войны привели </a:t>
            </a:r>
            <a:r>
              <a:rPr lang="ru-RU" b="1" dirty="0">
                <a:latin typeface="Cambria" panose="02040503050406030204" pitchFamily="18" charset="0"/>
                <a:ea typeface="Cambria" panose="02040503050406030204" pitchFamily="18" charset="0"/>
              </a:rPr>
              <a:t>к ускорению процесса урбанизации белорусского еврейства и его массовому оттоку за пределы республики</a:t>
            </a:r>
            <a:r>
              <a:rPr lang="ru-RU" dirty="0" smtClean="0">
                <a:latin typeface="Cambria" panose="02040503050406030204" pitchFamily="18" charset="0"/>
                <a:ea typeface="Cambria" panose="02040503050406030204" pitchFamily="18" charset="0"/>
              </a:rPr>
              <a:t>.</a:t>
            </a:r>
          </a:p>
          <a:p>
            <a:r>
              <a:rPr lang="ru-RU" dirty="0">
                <a:latin typeface="Cambria" panose="02040503050406030204" pitchFamily="18" charset="0"/>
                <a:ea typeface="Cambria" panose="02040503050406030204" pitchFamily="18" charset="0"/>
              </a:rPr>
              <a:t>В 1920-1930-х годах в БССР было </a:t>
            </a:r>
            <a:r>
              <a:rPr lang="ru-RU" b="1" dirty="0">
                <a:latin typeface="Cambria" panose="02040503050406030204" pitchFamily="18" charset="0"/>
                <a:ea typeface="Cambria" panose="02040503050406030204" pitchFamily="18" charset="0"/>
              </a:rPr>
              <a:t>четыре государственных языка: белорусский, русский, еврейский (идиш) и польский</a:t>
            </a:r>
            <a:r>
              <a:rPr lang="ru-RU" b="1" dirty="0" smtClean="0">
                <a:latin typeface="Cambria" panose="02040503050406030204" pitchFamily="18" charset="0"/>
                <a:ea typeface="Cambria" panose="02040503050406030204" pitchFamily="18" charset="0"/>
              </a:rPr>
              <a:t>.</a:t>
            </a:r>
          </a:p>
          <a:p>
            <a:pPr marL="0" indent="0">
              <a:spcAft>
                <a:spcPts val="0"/>
              </a:spcAft>
              <a:buNone/>
            </a:pPr>
            <a:r>
              <a:rPr lang="ru-RU" b="1" dirty="0" smtClean="0">
                <a:latin typeface="Cambria" panose="02040503050406030204" pitchFamily="18" charset="0"/>
                <a:ea typeface="Cambria" panose="02040503050406030204" pitchFamily="18" charset="0"/>
              </a:rPr>
              <a:t>1920-30 гг. – расцвет еврейской культуры</a:t>
            </a:r>
            <a:r>
              <a:rPr lang="ru-RU" dirty="0" smtClean="0">
                <a:latin typeface="Cambria" panose="02040503050406030204" pitchFamily="18" charset="0"/>
                <a:ea typeface="Cambria" panose="02040503050406030204" pitchFamily="18" charset="0"/>
              </a:rPr>
              <a:t>: </a:t>
            </a:r>
          </a:p>
          <a:p>
            <a:pPr>
              <a:spcAft>
                <a:spcPts val="0"/>
              </a:spcAft>
            </a:pPr>
            <a:r>
              <a:rPr lang="ru-RU" dirty="0">
                <a:latin typeface="Cambria" panose="02040503050406030204" pitchFamily="18" charset="0"/>
                <a:ea typeface="Cambria" panose="02040503050406030204" pitchFamily="18" charset="0"/>
              </a:rPr>
              <a:t>еврейские школы с обучением на </a:t>
            </a:r>
            <a:r>
              <a:rPr lang="ru-RU" dirty="0" smtClean="0">
                <a:latin typeface="Cambria" panose="02040503050406030204" pitchFamily="18" charset="0"/>
                <a:ea typeface="Cambria" panose="02040503050406030204" pitchFamily="18" charset="0"/>
              </a:rPr>
              <a:t>идише; три </a:t>
            </a:r>
            <a:r>
              <a:rPr lang="ru-RU" dirty="0">
                <a:latin typeface="Cambria" panose="02040503050406030204" pitchFamily="18" charset="0"/>
                <a:ea typeface="Cambria" panose="02040503050406030204" pitchFamily="18" charset="0"/>
              </a:rPr>
              <a:t>еврейских педагогических </a:t>
            </a:r>
            <a:r>
              <a:rPr lang="ru-RU" dirty="0" smtClean="0">
                <a:latin typeface="Cambria" panose="02040503050406030204" pitchFamily="18" charset="0"/>
                <a:ea typeface="Cambria" panose="02040503050406030204" pitchFamily="18" charset="0"/>
              </a:rPr>
              <a:t>техникума; </a:t>
            </a:r>
            <a:r>
              <a:rPr lang="ru-RU" dirty="0">
                <a:latin typeface="Cambria" panose="02040503050406030204" pitchFamily="18" charset="0"/>
                <a:ea typeface="Cambria" panose="02040503050406030204" pitchFamily="18" charset="0"/>
              </a:rPr>
              <a:t>еврейские отделения рабфаков, педфаков, кафедра еврейского языка Горецкой </a:t>
            </a:r>
            <a:r>
              <a:rPr lang="ru-RU" dirty="0" err="1">
                <a:latin typeface="Cambria" panose="02040503050406030204" pitchFamily="18" charset="0"/>
                <a:ea typeface="Cambria" panose="02040503050406030204" pitchFamily="18" charset="0"/>
              </a:rPr>
              <a:t>сельхозакадемии</a:t>
            </a:r>
            <a:r>
              <a:rPr lang="ru-RU" dirty="0">
                <a:latin typeface="Cambria" panose="02040503050406030204" pitchFamily="18" charset="0"/>
                <a:ea typeface="Cambria" panose="02040503050406030204" pitchFamily="18" charset="0"/>
              </a:rPr>
              <a:t>, еврейская секция </a:t>
            </a:r>
            <a:r>
              <a:rPr lang="ru-RU" dirty="0" err="1">
                <a:latin typeface="Cambria" panose="02040503050406030204" pitchFamily="18" charset="0"/>
                <a:ea typeface="Cambria" panose="02040503050406030204" pitchFamily="18" charset="0"/>
              </a:rPr>
              <a:t>этнолого</a:t>
            </a:r>
            <a:r>
              <a:rPr lang="ru-RU" dirty="0">
                <a:latin typeface="Cambria" panose="02040503050406030204" pitchFamily="18" charset="0"/>
                <a:ea typeface="Cambria" panose="02040503050406030204" pitchFamily="18" charset="0"/>
              </a:rPr>
              <a:t>-лингвистического факультета БГУ, еврейский </a:t>
            </a:r>
            <a:r>
              <a:rPr lang="ru-RU" dirty="0" err="1" smtClean="0">
                <a:latin typeface="Cambria" panose="02040503050406030204" pitchFamily="18" charset="0"/>
                <a:ea typeface="Cambria" panose="02040503050406030204" pitchFamily="18" charset="0"/>
              </a:rPr>
              <a:t>зоотехникум</a:t>
            </a:r>
            <a:r>
              <a:rPr lang="ru-RU" dirty="0" smtClean="0">
                <a:latin typeface="Cambria" panose="02040503050406030204" pitchFamily="18" charset="0"/>
                <a:ea typeface="Cambria" panose="02040503050406030204" pitchFamily="18" charset="0"/>
              </a:rPr>
              <a:t>; еврейский </a:t>
            </a:r>
            <a:r>
              <a:rPr lang="ru-RU" dirty="0">
                <a:latin typeface="Cambria" panose="02040503050406030204" pitchFamily="18" charset="0"/>
                <a:ea typeface="Cambria" panose="02040503050406030204" pitchFamily="18" charset="0"/>
              </a:rPr>
              <a:t>сектор Белорусской академии наук.  </a:t>
            </a:r>
          </a:p>
          <a:p>
            <a:pPr>
              <a:spcAft>
                <a:spcPts val="0"/>
              </a:spcAft>
            </a:pPr>
            <a:r>
              <a:rPr lang="ru-RU" dirty="0" smtClean="0">
                <a:latin typeface="Cambria" panose="02040503050406030204" pitchFamily="18" charset="0"/>
                <a:ea typeface="Cambria" panose="02040503050406030204" pitchFamily="18" charset="0"/>
              </a:rPr>
              <a:t>Белорусский </a:t>
            </a:r>
            <a:r>
              <a:rPr lang="ru-RU" dirty="0">
                <a:latin typeface="Cambria" panose="02040503050406030204" pitchFamily="18" charset="0"/>
                <a:ea typeface="Cambria" panose="02040503050406030204" pitchFamily="18" charset="0"/>
              </a:rPr>
              <a:t>государственный еврейский </a:t>
            </a:r>
            <a:r>
              <a:rPr lang="ru-RU" dirty="0" smtClean="0">
                <a:latin typeface="Cambria" panose="02040503050406030204" pitchFamily="18" charset="0"/>
                <a:ea typeface="Cambria" panose="02040503050406030204" pitchFamily="18" charset="0"/>
              </a:rPr>
              <a:t>театр; литературные журналы на идише; художественные школы и др.</a:t>
            </a:r>
            <a:endParaRPr lang="ru-RU" dirty="0">
              <a:latin typeface="Cambria" panose="02040503050406030204" pitchFamily="18" charset="0"/>
              <a:ea typeface="Cambria" panose="02040503050406030204" pitchFamily="18" charset="0"/>
            </a:endParaRPr>
          </a:p>
          <a:p>
            <a:endParaRPr lang="ru-RU" dirty="0"/>
          </a:p>
        </p:txBody>
      </p:sp>
    </p:spTree>
    <p:extLst>
      <p:ext uri="{BB962C8B-B14F-4D97-AF65-F5344CB8AC3E}">
        <p14:creationId xmlns:p14="http://schemas.microsoft.com/office/powerpoint/2010/main" val="24685772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41869"/>
          </a:xfrm>
        </p:spPr>
        <p:txBody>
          <a:bodyPr>
            <a:normAutofit fontScale="90000"/>
          </a:bodyPr>
          <a:lstStyle/>
          <a:p>
            <a:endParaRPr lang="ru-RU" dirty="0"/>
          </a:p>
        </p:txBody>
      </p:sp>
      <p:sp>
        <p:nvSpPr>
          <p:cNvPr id="3" name="Объект 2"/>
          <p:cNvSpPr>
            <a:spLocks noGrp="1"/>
          </p:cNvSpPr>
          <p:nvPr>
            <p:ph idx="1"/>
          </p:nvPr>
        </p:nvSpPr>
        <p:spPr>
          <a:xfrm>
            <a:off x="838200" y="1068309"/>
            <a:ext cx="10515600" cy="5108654"/>
          </a:xfrm>
        </p:spPr>
        <p:txBody>
          <a:bodyPr/>
          <a:lstStyle/>
          <a:p>
            <a:r>
              <a:rPr lang="ru-RU" dirty="0" smtClean="0">
                <a:latin typeface="Cambria" panose="02040503050406030204" pitchFamily="18" charset="0"/>
                <a:ea typeface="Cambria" panose="02040503050406030204" pitchFamily="18" charset="0"/>
                <a:cs typeface="Times New Roman" panose="02020603050405020304" pitchFamily="18" charset="0"/>
              </a:rPr>
              <a:t>К началу 1941 г. в БССР проживало около </a:t>
            </a:r>
            <a:r>
              <a:rPr lang="ru-RU" b="1" dirty="0" smtClean="0">
                <a:latin typeface="Cambria" panose="02040503050406030204" pitchFamily="18" charset="0"/>
                <a:ea typeface="Cambria" panose="02040503050406030204" pitchFamily="18" charset="0"/>
                <a:cs typeface="Times New Roman" panose="02020603050405020304" pitchFamily="18" charset="0"/>
              </a:rPr>
              <a:t>1000000</a:t>
            </a:r>
            <a:r>
              <a:rPr lang="ru-RU" dirty="0" smtClean="0">
                <a:latin typeface="Cambria" panose="02040503050406030204" pitchFamily="18" charset="0"/>
                <a:ea typeface="Cambria" panose="02040503050406030204" pitchFamily="18" charset="0"/>
                <a:cs typeface="Times New Roman" panose="02020603050405020304" pitchFamily="18" charset="0"/>
              </a:rPr>
              <a:t> евреев. В результате массового уничтожения евреев нацистами в живых осталось меньше </a:t>
            </a:r>
            <a:r>
              <a:rPr lang="ru-RU" b="1" dirty="0" smtClean="0">
                <a:latin typeface="Cambria" panose="02040503050406030204" pitchFamily="18" charset="0"/>
                <a:ea typeface="Cambria" panose="02040503050406030204" pitchFamily="18" charset="0"/>
                <a:cs typeface="Times New Roman" panose="02020603050405020304" pitchFamily="18" charset="0"/>
              </a:rPr>
              <a:t>200</a:t>
            </a:r>
            <a:r>
              <a:rPr lang="ru-RU" dirty="0" smtClean="0">
                <a:latin typeface="Cambria" panose="02040503050406030204" pitchFamily="18" charset="0"/>
                <a:ea typeface="Cambria" panose="02040503050406030204" pitchFamily="18" charset="0"/>
                <a:cs typeface="Times New Roman" panose="02020603050405020304" pitchFamily="18" charset="0"/>
              </a:rPr>
              <a:t> тысяч.</a:t>
            </a:r>
          </a:p>
          <a:p>
            <a:r>
              <a:rPr lang="ru-RU" dirty="0">
                <a:latin typeface="Cambria" panose="02040503050406030204" pitchFamily="18" charset="0"/>
                <a:ea typeface="Cambria" panose="02040503050406030204" pitchFamily="18" charset="0"/>
                <a:cs typeface="Times New Roman" panose="02020603050405020304" pitchFamily="18" charset="0"/>
              </a:rPr>
              <a:t>1945-1946 </a:t>
            </a:r>
            <a:r>
              <a:rPr lang="ru-RU" dirty="0" smtClean="0">
                <a:latin typeface="Cambria" panose="02040503050406030204" pitchFamily="18" charset="0"/>
                <a:ea typeface="Cambria" panose="02040503050406030204" pitchFamily="18" charset="0"/>
                <a:cs typeface="Times New Roman" panose="02020603050405020304" pitchFamily="18" charset="0"/>
              </a:rPr>
              <a:t>гг. - </a:t>
            </a:r>
            <a:r>
              <a:rPr lang="ru-RU" dirty="0">
                <a:latin typeface="Cambria" panose="02040503050406030204" pitchFamily="18" charset="0"/>
                <a:ea typeface="Cambria" panose="02040503050406030204" pitchFamily="18" charset="0"/>
                <a:cs typeface="Times New Roman" panose="02020603050405020304" pitchFamily="18" charset="0"/>
              </a:rPr>
              <a:t>волна </a:t>
            </a:r>
            <a:r>
              <a:rPr lang="ru-RU" dirty="0" smtClean="0">
                <a:latin typeface="Cambria" panose="02040503050406030204" pitchFamily="18" charset="0"/>
                <a:ea typeface="Cambria" panose="02040503050406030204" pitchFamily="18" charset="0"/>
                <a:cs typeface="Times New Roman" panose="02020603050405020304" pitchFamily="18" charset="0"/>
              </a:rPr>
              <a:t>антисемитизма в СССР («борьба с космополитами»)</a:t>
            </a:r>
          </a:p>
          <a:p>
            <a:r>
              <a:rPr lang="ru-RU" dirty="0">
                <a:latin typeface="Cambria" panose="02040503050406030204" pitchFamily="18" charset="0"/>
                <a:ea typeface="Cambria" panose="02040503050406030204" pitchFamily="18" charset="0"/>
                <a:cs typeface="Times New Roman" panose="02020603050405020304" pitchFamily="18" charset="0"/>
              </a:rPr>
              <a:t>миграционные процессы и </a:t>
            </a:r>
            <a:r>
              <a:rPr lang="ru-RU" dirty="0" smtClean="0">
                <a:latin typeface="Cambria" panose="02040503050406030204" pitchFamily="18" charset="0"/>
                <a:ea typeface="Cambria" panose="02040503050406030204" pitchFamily="18" charset="0"/>
                <a:cs typeface="Times New Roman" panose="02020603050405020304" pitchFamily="18" charset="0"/>
              </a:rPr>
              <a:t>ассимиляция </a:t>
            </a:r>
            <a:r>
              <a:rPr lang="ru-RU" b="1" dirty="0" smtClean="0">
                <a:latin typeface="Cambria" panose="02040503050406030204" pitchFamily="18" charset="0"/>
                <a:ea typeface="Cambria" panose="02040503050406030204" pitchFamily="18" charset="0"/>
                <a:cs typeface="Times New Roman" panose="02020603050405020304" pitchFamily="18" charset="0"/>
              </a:rPr>
              <a:t>- </a:t>
            </a:r>
            <a:r>
              <a:rPr lang="ru-RU" dirty="0" smtClean="0">
                <a:latin typeface="Cambria" panose="02040503050406030204" pitchFamily="18" charset="0"/>
                <a:ea typeface="Cambria" panose="02040503050406030204" pitchFamily="18" charset="0"/>
                <a:cs typeface="Times New Roman" panose="02020603050405020304" pitchFamily="18" charset="0"/>
              </a:rPr>
              <a:t>сокращение </a:t>
            </a:r>
            <a:r>
              <a:rPr lang="ru-RU" dirty="0">
                <a:latin typeface="Cambria" panose="02040503050406030204" pitchFamily="18" charset="0"/>
                <a:ea typeface="Cambria" panose="02040503050406030204" pitchFamily="18" charset="0"/>
                <a:cs typeface="Times New Roman" panose="02020603050405020304" pitchFamily="18" charset="0"/>
              </a:rPr>
              <a:t>численности стали в 1970-е - 1990-е гг. </a:t>
            </a:r>
            <a:endParaRPr lang="ru-RU" dirty="0" smtClean="0">
              <a:latin typeface="Cambria" panose="02040503050406030204" pitchFamily="18" charset="0"/>
              <a:ea typeface="Cambria" panose="02040503050406030204" pitchFamily="18" charset="0"/>
              <a:cs typeface="Times New Roman" panose="02020603050405020304" pitchFamily="18" charset="0"/>
            </a:endParaRPr>
          </a:p>
          <a:p>
            <a:r>
              <a:rPr lang="ru-RU" dirty="0" smtClean="0">
                <a:latin typeface="Cambria" panose="02040503050406030204" pitchFamily="18" charset="0"/>
                <a:ea typeface="Cambria" panose="02040503050406030204" pitchFamily="18" charset="0"/>
                <a:cs typeface="Times New Roman" panose="02020603050405020304" pitchFamily="18" charset="0"/>
              </a:rPr>
              <a:t>Разрешение свободного выезда за границу в 1989 г. положило начало массовой эмиграции (112 </a:t>
            </a:r>
            <a:r>
              <a:rPr lang="ru-RU" dirty="0" err="1" smtClean="0">
                <a:latin typeface="Cambria" panose="02040503050406030204" pitchFamily="18" charset="0"/>
                <a:ea typeface="Cambria" panose="02040503050406030204" pitchFamily="18" charset="0"/>
                <a:cs typeface="Times New Roman" panose="02020603050405020304" pitchFamily="18" charset="0"/>
              </a:rPr>
              <a:t>тыс.чел</a:t>
            </a:r>
            <a:r>
              <a:rPr lang="ru-RU" dirty="0" smtClean="0">
                <a:latin typeface="Cambria" panose="02040503050406030204" pitchFamily="18" charset="0"/>
                <a:ea typeface="Cambria" panose="02040503050406030204" pitchFamily="18" charset="0"/>
                <a:cs typeface="Times New Roman" panose="02020603050405020304" pitchFamily="18" charset="0"/>
              </a:rPr>
              <a:t>. (1989 г.) –– 13705 чел. (2019 г.))</a:t>
            </a:r>
            <a:endParaRPr lang="ru-RU"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9957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501006" y="766154"/>
            <a:ext cx="4047619" cy="5361905"/>
          </a:xfrm>
          <a:prstGeom prst="rect">
            <a:avLst/>
          </a:prstGeom>
          <a:ln>
            <a:noFill/>
          </a:ln>
          <a:effectLst>
            <a:outerShdw blurRad="292100" dist="139700" dir="2700000" algn="tl" rotWithShape="0">
              <a:srgbClr val="333333">
                <a:alpha val="65000"/>
              </a:srgbClr>
            </a:outerShdw>
          </a:effectLst>
        </p:spPr>
      </p:pic>
      <p:pic>
        <p:nvPicPr>
          <p:cNvPr id="2" name="Рисунок 1"/>
          <p:cNvPicPr>
            <a:picLocks noChangeAspect="1"/>
          </p:cNvPicPr>
          <p:nvPr/>
        </p:nvPicPr>
        <p:blipFill>
          <a:blip r:embed="rId3"/>
          <a:stretch>
            <a:fillRect/>
          </a:stretch>
        </p:blipFill>
        <p:spPr>
          <a:xfrm>
            <a:off x="6156236" y="1255404"/>
            <a:ext cx="4858933" cy="43834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2463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485901"/>
          </a:xfrm>
        </p:spPr>
        <p:txBody>
          <a:bodyPr>
            <a:normAutofit fontScale="90000"/>
          </a:bodyPr>
          <a:lstStyle/>
          <a:p>
            <a:pPr algn="ctr"/>
            <a:r>
              <a:rPr lang="ru-RU" dirty="0" smtClean="0">
                <a:latin typeface="Cambria" panose="02040503050406030204" pitchFamily="18" charset="0"/>
                <a:ea typeface="Cambria" panose="02040503050406030204" pitchFamily="18" charset="0"/>
              </a:rPr>
              <a:t>Синагога в Глубоком</a:t>
            </a:r>
            <a:endParaRPr lang="ru-RU" dirty="0">
              <a:latin typeface="Cambria" panose="02040503050406030204" pitchFamily="18" charset="0"/>
              <a:ea typeface="Cambria" panose="02040503050406030204" pitchFamily="18" charset="0"/>
            </a:endParaRPr>
          </a:p>
        </p:txBody>
      </p:sp>
      <p:pic>
        <p:nvPicPr>
          <p:cNvPr id="4" name="Объект 3"/>
          <p:cNvPicPr>
            <a:picLocks noGrp="1" noChangeAspect="1"/>
          </p:cNvPicPr>
          <p:nvPr>
            <p:ph idx="1"/>
          </p:nvPr>
        </p:nvPicPr>
        <p:blipFill>
          <a:blip r:embed="rId2"/>
          <a:stretch>
            <a:fillRect/>
          </a:stretch>
        </p:blipFill>
        <p:spPr>
          <a:xfrm>
            <a:off x="2282215" y="1058863"/>
            <a:ext cx="7627570" cy="5118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20400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1524000" y="1122363"/>
            <a:ext cx="9144000" cy="280924"/>
          </a:xfrm>
        </p:spPr>
        <p:txBody>
          <a:bodyPr>
            <a:normAutofit fontScale="90000"/>
          </a:bodyPr>
          <a:lstStyle/>
          <a:p>
            <a:endParaRPr lang="ru-RU" dirty="0"/>
          </a:p>
        </p:txBody>
      </p:sp>
      <p:sp>
        <p:nvSpPr>
          <p:cNvPr id="5" name="Подзаголовок 4"/>
          <p:cNvSpPr>
            <a:spLocks noGrp="1"/>
          </p:cNvSpPr>
          <p:nvPr>
            <p:ph type="subTitle" idx="1"/>
          </p:nvPr>
        </p:nvSpPr>
        <p:spPr>
          <a:xfrm>
            <a:off x="1524000" y="1747319"/>
            <a:ext cx="9144000" cy="3510481"/>
          </a:xfrm>
        </p:spPr>
        <p:txBody>
          <a:bodyPr>
            <a:normAutofit/>
          </a:bodyPr>
          <a:lstStyle/>
          <a:p>
            <a:r>
              <a:rPr lang="ru-RU" sz="4800" dirty="0" smtClean="0">
                <a:latin typeface="Cambria" panose="02040503050406030204" pitchFamily="18" charset="0"/>
                <a:ea typeface="Cambria" panose="02040503050406030204" pitchFamily="18" charset="0"/>
                <a:cs typeface="Times New Roman" panose="02020603050405020304" pitchFamily="18" charset="0"/>
              </a:rPr>
              <a:t>История формирования основных этнических групп в Беларуси</a:t>
            </a:r>
            <a:endParaRPr lang="ru-RU" sz="48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972590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4294967295"/>
          </p:nvPr>
        </p:nvPicPr>
        <p:blipFill>
          <a:blip r:embed="rId2"/>
          <a:stretch>
            <a:fillRect/>
          </a:stretch>
        </p:blipFill>
        <p:spPr>
          <a:xfrm>
            <a:off x="1412330" y="507592"/>
            <a:ext cx="9662402" cy="590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24500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85489"/>
          </a:xfrm>
        </p:spPr>
        <p:txBody>
          <a:bodyPr>
            <a:normAutofit fontScale="90000"/>
          </a:bodyPr>
          <a:lstStyle/>
          <a:p>
            <a:pPr algn="ctr"/>
            <a:r>
              <a:rPr lang="ru-RU" b="1" dirty="0" smtClean="0">
                <a:latin typeface="Cambria" panose="02040503050406030204" pitchFamily="18" charset="0"/>
                <a:ea typeface="Cambria" panose="02040503050406030204" pitchFamily="18" charset="0"/>
              </a:rPr>
              <a:t>Татары -  8445 чел. (2019 г.) </a:t>
            </a:r>
            <a:endParaRPr lang="ru-RU" b="1" dirty="0">
              <a:latin typeface="Cambria" panose="02040503050406030204" pitchFamily="18" charset="0"/>
              <a:ea typeface="Cambria" panose="02040503050406030204" pitchFamily="18" charset="0"/>
            </a:endParaRPr>
          </a:p>
        </p:txBody>
      </p:sp>
      <p:sp>
        <p:nvSpPr>
          <p:cNvPr id="3" name="Объект 2"/>
          <p:cNvSpPr>
            <a:spLocks noGrp="1"/>
          </p:cNvSpPr>
          <p:nvPr>
            <p:ph idx="1"/>
          </p:nvPr>
        </p:nvSpPr>
        <p:spPr>
          <a:xfrm>
            <a:off x="838200" y="1303699"/>
            <a:ext cx="10515600" cy="4873264"/>
          </a:xfrm>
        </p:spPr>
        <p:txBody>
          <a:bodyPr>
            <a:normAutofit/>
          </a:bodyPr>
          <a:lstStyle/>
          <a:p>
            <a:r>
              <a:rPr lang="ru-RU" dirty="0" smtClean="0">
                <a:latin typeface="Cambria" panose="02040503050406030204" pitchFamily="18" charset="0"/>
                <a:ea typeface="Cambria" panose="02040503050406030204" pitchFamily="18" charset="0"/>
                <a:cs typeface="Times New Roman" panose="02020603050405020304" pitchFamily="18" charset="0"/>
              </a:rPr>
              <a:t>Вероятно появились в ВКЛ в первой половине </a:t>
            </a:r>
            <a:r>
              <a:rPr lang="en-US" dirty="0" smtClean="0">
                <a:latin typeface="Cambria" panose="02040503050406030204" pitchFamily="18" charset="0"/>
                <a:ea typeface="Cambria" panose="02040503050406030204" pitchFamily="18" charset="0"/>
                <a:cs typeface="Times New Roman" panose="02020603050405020304" pitchFamily="18" charset="0"/>
              </a:rPr>
              <a:t>XIV</a:t>
            </a:r>
            <a:r>
              <a:rPr lang="ru-RU" dirty="0" smtClean="0">
                <a:latin typeface="Cambria" panose="02040503050406030204" pitchFamily="18" charset="0"/>
                <a:ea typeface="Cambria" panose="02040503050406030204" pitchFamily="18" charset="0"/>
                <a:cs typeface="Times New Roman" panose="02020603050405020304" pitchFamily="18" charset="0"/>
              </a:rPr>
              <a:t> в. – </a:t>
            </a:r>
            <a:r>
              <a:rPr lang="ru-RU" dirty="0" err="1" smtClean="0">
                <a:latin typeface="Cambria" panose="02040503050406030204" pitchFamily="18" charset="0"/>
                <a:ea typeface="Cambria" panose="02040503050406030204" pitchFamily="18" charset="0"/>
                <a:cs typeface="Times New Roman" panose="02020603050405020304" pitchFamily="18" charset="0"/>
              </a:rPr>
              <a:t>Гедимин</a:t>
            </a:r>
            <a:r>
              <a:rPr lang="ru-RU" dirty="0" smtClean="0">
                <a:latin typeface="Cambria" panose="02040503050406030204" pitchFamily="18" charset="0"/>
                <a:ea typeface="Cambria" panose="02040503050406030204" pitchFamily="18" charset="0"/>
                <a:cs typeface="Times New Roman" panose="02020603050405020304" pitchFamily="18" charset="0"/>
              </a:rPr>
              <a:t> пригласил на военную службу</a:t>
            </a:r>
          </a:p>
          <a:p>
            <a:r>
              <a:rPr lang="ru-RU" dirty="0" smtClean="0">
                <a:latin typeface="Cambria" panose="02040503050406030204" pitchFamily="18" charset="0"/>
                <a:ea typeface="Cambria" panose="02040503050406030204" pitchFamily="18" charset="0"/>
                <a:cs typeface="Times New Roman" panose="02020603050405020304" pitchFamily="18" charset="0"/>
              </a:rPr>
              <a:t>Татары служили в войсках Ольгерда, Ягайло, </a:t>
            </a:r>
            <a:r>
              <a:rPr lang="ru-RU" dirty="0" err="1" smtClean="0">
                <a:latin typeface="Cambria" panose="02040503050406030204" pitchFamily="18" charset="0"/>
                <a:ea typeface="Cambria" panose="02040503050406030204" pitchFamily="18" charset="0"/>
                <a:cs typeface="Times New Roman" panose="02020603050405020304" pitchFamily="18" charset="0"/>
              </a:rPr>
              <a:t>Витовта</a:t>
            </a:r>
            <a:endParaRPr lang="ru-RU" dirty="0" smtClean="0">
              <a:latin typeface="Cambria" panose="02040503050406030204" pitchFamily="18" charset="0"/>
              <a:ea typeface="Cambria" panose="02040503050406030204" pitchFamily="18" charset="0"/>
              <a:cs typeface="Times New Roman" panose="02020603050405020304" pitchFamily="18" charset="0"/>
            </a:endParaRPr>
          </a:p>
          <a:p>
            <a:r>
              <a:rPr lang="ru-RU" dirty="0" smtClean="0">
                <a:latin typeface="Cambria" panose="02040503050406030204" pitchFamily="18" charset="0"/>
                <a:ea typeface="Cambria" panose="02040503050406030204" pitchFamily="18" charset="0"/>
                <a:cs typeface="Times New Roman" panose="02020603050405020304" pitchFamily="18" charset="0"/>
              </a:rPr>
              <a:t>конец XIV — XVI в. -  крупные татарские поселения (города и местечки) в возникли в основном в западной и центральной частях Беларуси: Городня, </a:t>
            </a:r>
            <a:r>
              <a:rPr lang="ru-RU" dirty="0" err="1" smtClean="0">
                <a:latin typeface="Cambria" panose="02040503050406030204" pitchFamily="18" charset="0"/>
                <a:ea typeface="Cambria" panose="02040503050406030204" pitchFamily="18" charset="0"/>
                <a:cs typeface="Times New Roman" panose="02020603050405020304" pitchFamily="18" charset="0"/>
              </a:rPr>
              <a:t>Берестье</a:t>
            </a:r>
            <a:r>
              <a:rPr lang="ru-RU" dirty="0" smtClean="0">
                <a:latin typeface="Cambria" panose="02040503050406030204" pitchFamily="18" charset="0"/>
                <a:ea typeface="Cambria" panose="02040503050406030204" pitchFamily="18" charset="0"/>
                <a:cs typeface="Times New Roman" panose="02020603050405020304" pitchFamily="18" charset="0"/>
              </a:rPr>
              <a:t>, Лида, </a:t>
            </a:r>
            <a:r>
              <a:rPr lang="ru-RU" dirty="0" err="1" smtClean="0">
                <a:latin typeface="Cambria" panose="02040503050406030204" pitchFamily="18" charset="0"/>
                <a:ea typeface="Cambria" panose="02040503050406030204" pitchFamily="18" charset="0"/>
                <a:cs typeface="Times New Roman" panose="02020603050405020304" pitchFamily="18" charset="0"/>
              </a:rPr>
              <a:t>Новогородок</a:t>
            </a:r>
            <a:r>
              <a:rPr lang="ru-RU" dirty="0" smtClean="0">
                <a:latin typeface="Cambria" panose="02040503050406030204" pitchFamily="18" charset="0"/>
                <a:ea typeface="Cambria" panose="02040503050406030204" pitchFamily="18" charset="0"/>
                <a:cs typeface="Times New Roman" panose="02020603050405020304" pitchFamily="18" charset="0"/>
              </a:rPr>
              <a:t>, </a:t>
            </a:r>
            <a:r>
              <a:rPr lang="ru-RU" dirty="0" err="1" smtClean="0">
                <a:latin typeface="Cambria" panose="02040503050406030204" pitchFamily="18" charset="0"/>
                <a:ea typeface="Cambria" panose="02040503050406030204" pitchFamily="18" charset="0"/>
                <a:cs typeface="Times New Roman" panose="02020603050405020304" pitchFamily="18" charset="0"/>
              </a:rPr>
              <a:t>Менск</a:t>
            </a:r>
            <a:r>
              <a:rPr lang="ru-RU" dirty="0" smtClean="0">
                <a:latin typeface="Cambria" panose="02040503050406030204" pitchFamily="18" charset="0"/>
                <a:ea typeface="Cambria" panose="02040503050406030204" pitchFamily="18" charset="0"/>
                <a:cs typeface="Times New Roman" panose="02020603050405020304" pitchFamily="18" charset="0"/>
              </a:rPr>
              <a:t>, </a:t>
            </a:r>
            <a:r>
              <a:rPr lang="ru-RU" dirty="0" err="1" smtClean="0">
                <a:latin typeface="Cambria" panose="02040503050406030204" pitchFamily="18" charset="0"/>
                <a:ea typeface="Cambria" panose="02040503050406030204" pitchFamily="18" charset="0"/>
                <a:cs typeface="Times New Roman" panose="02020603050405020304" pitchFamily="18" charset="0"/>
              </a:rPr>
              <a:t>Клецк</a:t>
            </a:r>
            <a:r>
              <a:rPr lang="ru-RU" dirty="0" smtClean="0">
                <a:latin typeface="Cambria" panose="02040503050406030204" pitchFamily="18" charset="0"/>
                <a:ea typeface="Cambria" panose="02040503050406030204" pitchFamily="18" charset="0"/>
                <a:cs typeface="Times New Roman" panose="02020603050405020304" pitchFamily="18" charset="0"/>
              </a:rPr>
              <a:t>, Слуцк, Пинск.</a:t>
            </a:r>
          </a:p>
          <a:p>
            <a:r>
              <a:rPr lang="ru-RU" dirty="0" smtClean="0">
                <a:latin typeface="Cambria" panose="02040503050406030204" pitchFamily="18" charset="0"/>
                <a:ea typeface="Cambria" panose="02040503050406030204" pitchFamily="18" charset="0"/>
                <a:cs typeface="Times New Roman" panose="02020603050405020304" pitchFamily="18" charset="0"/>
              </a:rPr>
              <a:t>Религия – ислам</a:t>
            </a:r>
          </a:p>
          <a:p>
            <a:r>
              <a:rPr lang="ru-RU" dirty="0" smtClean="0">
                <a:latin typeface="Cambria" panose="02040503050406030204" pitchFamily="18" charset="0"/>
                <a:ea typeface="Cambria" panose="02040503050406030204" pitchFamily="18" charset="0"/>
                <a:cs typeface="Times New Roman" panose="02020603050405020304" pitchFamily="18" charset="0"/>
              </a:rPr>
              <a:t>Язык – с </a:t>
            </a:r>
            <a:r>
              <a:rPr lang="en-US" dirty="0" smtClean="0">
                <a:latin typeface="Cambria" panose="02040503050406030204" pitchFamily="18" charset="0"/>
                <a:ea typeface="Cambria" panose="02040503050406030204" pitchFamily="18" charset="0"/>
                <a:cs typeface="Times New Roman" panose="02020603050405020304" pitchFamily="18" charset="0"/>
              </a:rPr>
              <a:t>XVI</a:t>
            </a:r>
            <a:r>
              <a:rPr lang="ru-RU" dirty="0" smtClean="0">
                <a:latin typeface="Cambria" panose="02040503050406030204" pitchFamily="18" charset="0"/>
                <a:ea typeface="Cambria" panose="02040503050406030204" pitchFamily="18" charset="0"/>
                <a:cs typeface="Times New Roman" panose="02020603050405020304" pitchFamily="18" charset="0"/>
              </a:rPr>
              <a:t> в. – белорусский, польский</a:t>
            </a:r>
          </a:p>
          <a:p>
            <a:r>
              <a:rPr lang="ru-RU" dirty="0" smtClean="0">
                <a:latin typeface="Cambria" panose="02040503050406030204" pitchFamily="18" charset="0"/>
                <a:ea typeface="Cambria" panose="02040503050406030204" pitchFamily="18" charset="0"/>
                <a:cs typeface="Times New Roman" panose="02020603050405020304" pitchFamily="18" charset="0"/>
              </a:rPr>
              <a:t>Аль-</a:t>
            </a:r>
            <a:r>
              <a:rPr lang="ru-RU" dirty="0" err="1" smtClean="0">
                <a:latin typeface="Cambria" panose="02040503050406030204" pitchFamily="18" charset="0"/>
                <a:ea typeface="Cambria" panose="02040503050406030204" pitchFamily="18" charset="0"/>
                <a:cs typeface="Times New Roman" panose="02020603050405020304" pitchFamily="18" charset="0"/>
              </a:rPr>
              <a:t>Китабы</a:t>
            </a:r>
            <a:r>
              <a:rPr lang="ru-RU" dirty="0" smtClean="0">
                <a:latin typeface="Cambria" panose="02040503050406030204" pitchFamily="18" charset="0"/>
                <a:ea typeface="Cambria" panose="02040503050406030204" pitchFamily="18" charset="0"/>
                <a:cs typeface="Times New Roman" panose="02020603050405020304" pitchFamily="18" charset="0"/>
              </a:rPr>
              <a:t> – священные книги литовских татар</a:t>
            </a:r>
          </a:p>
        </p:txBody>
      </p:sp>
    </p:spTree>
    <p:extLst>
      <p:ext uri="{BB962C8B-B14F-4D97-AF65-F5344CB8AC3E}">
        <p14:creationId xmlns:p14="http://schemas.microsoft.com/office/powerpoint/2010/main" val="2825027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79179" y="706170"/>
            <a:ext cx="9525000" cy="6011359"/>
          </a:xfrm>
          <a:prstGeom prst="rect">
            <a:avLst/>
          </a:prstGeom>
          <a:ln>
            <a:noFill/>
          </a:ln>
          <a:effectLst>
            <a:softEdge rad="112500"/>
          </a:effectLst>
        </p:spPr>
      </p:pic>
      <p:sp>
        <p:nvSpPr>
          <p:cNvPr id="3" name="TextBox 2"/>
          <p:cNvSpPr txBox="1"/>
          <p:nvPr/>
        </p:nvSpPr>
        <p:spPr>
          <a:xfrm>
            <a:off x="4990179" y="336838"/>
            <a:ext cx="2022413" cy="369332"/>
          </a:xfrm>
          <a:prstGeom prst="rect">
            <a:avLst/>
          </a:prstGeom>
          <a:noFill/>
        </p:spPr>
        <p:txBody>
          <a:bodyPr wrap="none" rtlCol="0">
            <a:spAutoFit/>
          </a:bodyPr>
          <a:lstStyle/>
          <a:p>
            <a:r>
              <a:rPr lang="ru-RU" dirty="0" err="1" smtClean="0">
                <a:latin typeface="Cambria" panose="02040503050406030204" pitchFamily="18" charset="0"/>
                <a:ea typeface="Cambria" panose="02040503050406030204" pitchFamily="18" charset="0"/>
              </a:rPr>
              <a:t>Китаб</a:t>
            </a:r>
            <a:r>
              <a:rPr lang="ru-RU" dirty="0" smtClean="0">
                <a:latin typeface="Cambria" panose="02040503050406030204" pitchFamily="18" charset="0"/>
                <a:ea typeface="Cambria" panose="02040503050406030204" pitchFamily="18" charset="0"/>
              </a:rPr>
              <a:t> (</a:t>
            </a:r>
            <a:r>
              <a:rPr lang="ru-RU" sz="1600" dirty="0" smtClean="0">
                <a:latin typeface="Cambria" panose="02040503050406030204" pitchFamily="18" charset="0"/>
                <a:ea typeface="Cambria" panose="02040503050406030204" pitchFamily="18" charset="0"/>
              </a:rPr>
              <a:t>Аль </a:t>
            </a:r>
            <a:r>
              <a:rPr lang="ru-RU" sz="1600" dirty="0" err="1" smtClean="0">
                <a:latin typeface="Cambria" panose="02040503050406030204" pitchFamily="18" charset="0"/>
                <a:ea typeface="Cambria" panose="02040503050406030204" pitchFamily="18" charset="0"/>
              </a:rPr>
              <a:t>Китаб</a:t>
            </a:r>
            <a:r>
              <a:rPr lang="ru-RU" dirty="0" smtClean="0">
                <a:latin typeface="Cambria" panose="02040503050406030204" pitchFamily="18" charset="0"/>
                <a:ea typeface="Cambria" panose="02040503050406030204" pitchFamily="18" charset="0"/>
              </a:rPr>
              <a:t>)</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52064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333500" y="1204912"/>
            <a:ext cx="9525000" cy="4448175"/>
          </a:xfrm>
          <a:prstGeom prst="rect">
            <a:avLst/>
          </a:prstGeom>
          <a:ln>
            <a:noFill/>
          </a:ln>
          <a:effectLst>
            <a:softEdge rad="112500"/>
          </a:effectLst>
        </p:spPr>
      </p:pic>
    </p:spTree>
    <p:extLst>
      <p:ext uri="{BB962C8B-B14F-4D97-AF65-F5344CB8AC3E}">
        <p14:creationId xmlns:p14="http://schemas.microsoft.com/office/powerpoint/2010/main" val="3401067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505722" y="439282"/>
            <a:ext cx="4894873" cy="6264000"/>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3"/>
          <a:stretch>
            <a:fillRect/>
          </a:stretch>
        </p:blipFill>
        <p:spPr>
          <a:xfrm>
            <a:off x="785011" y="439282"/>
            <a:ext cx="4528197" cy="62640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649226" y="69950"/>
            <a:ext cx="7314759" cy="369332"/>
          </a:xfrm>
          <a:prstGeom prst="rect">
            <a:avLst/>
          </a:prstGeom>
          <a:noFill/>
        </p:spPr>
        <p:txBody>
          <a:bodyPr wrap="none" rtlCol="0">
            <a:spAutoFit/>
          </a:bodyPr>
          <a:lstStyle/>
          <a:p>
            <a:r>
              <a:rPr lang="ru-RU" dirty="0" smtClean="0">
                <a:latin typeface="Cambria" panose="02040503050406030204" pitchFamily="18" charset="0"/>
                <a:ea typeface="Cambria" panose="02040503050406030204" pitchFamily="18" charset="0"/>
              </a:rPr>
              <a:t>Татарские уланы – вид легкой кавалерии в войске Речи </a:t>
            </a:r>
            <a:r>
              <a:rPr lang="ru-RU" dirty="0" err="1" smtClean="0">
                <a:latin typeface="Cambria" panose="02040503050406030204" pitchFamily="18" charset="0"/>
                <a:ea typeface="Cambria" panose="02040503050406030204" pitchFamily="18" charset="0"/>
              </a:rPr>
              <a:t>Посполитой</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71363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09370"/>
            <a:ext cx="10515600" cy="395366"/>
          </a:xfrm>
        </p:spPr>
        <p:txBody>
          <a:bodyPr>
            <a:normAutofit fontScale="90000"/>
          </a:bodyPr>
          <a:lstStyle/>
          <a:p>
            <a:r>
              <a:rPr lang="ru-RU" b="1" u="sng" dirty="0" smtClean="0">
                <a:latin typeface="Cambria" panose="02040503050406030204" pitchFamily="18" charset="0"/>
                <a:ea typeface="Cambria" panose="02040503050406030204" pitchFamily="18" charset="0"/>
              </a:rPr>
              <a:t>Фамилии</a:t>
            </a:r>
            <a:r>
              <a:rPr lang="ru-RU" u="sng" dirty="0" smtClean="0">
                <a:latin typeface="Cambria" panose="02040503050406030204" pitchFamily="18" charset="0"/>
                <a:ea typeface="Cambria" panose="02040503050406030204" pitchFamily="18" charset="0"/>
              </a:rPr>
              <a:t>:</a:t>
            </a:r>
            <a:endParaRPr lang="ru-RU" u="sng" dirty="0">
              <a:latin typeface="Cambria" panose="02040503050406030204" pitchFamily="18" charset="0"/>
              <a:ea typeface="Cambria" panose="02040503050406030204" pitchFamily="18" charset="0"/>
            </a:endParaRPr>
          </a:p>
        </p:txBody>
      </p:sp>
      <p:sp>
        <p:nvSpPr>
          <p:cNvPr id="3" name="Объект 2"/>
          <p:cNvSpPr>
            <a:spLocks noGrp="1"/>
          </p:cNvSpPr>
          <p:nvPr>
            <p:ph idx="1"/>
          </p:nvPr>
        </p:nvSpPr>
        <p:spPr>
          <a:xfrm>
            <a:off x="838200" y="932507"/>
            <a:ext cx="10515600" cy="5244456"/>
          </a:xfrm>
        </p:spPr>
        <p:txBody>
          <a:bodyPr/>
          <a:lstStyle/>
          <a:p>
            <a:r>
              <a:rPr lang="ru-RU" dirty="0">
                <a:latin typeface="Cambria" panose="02040503050406030204" pitchFamily="18" charset="0"/>
                <a:ea typeface="Cambria" panose="02040503050406030204" pitchFamily="18" charset="0"/>
              </a:rPr>
              <a:t>Александровичи из рода </a:t>
            </a:r>
            <a:r>
              <a:rPr lang="ru-RU" dirty="0" smtClean="0">
                <a:latin typeface="Cambria" panose="02040503050406030204" pitchFamily="18" charset="0"/>
                <a:ea typeface="Cambria" panose="02040503050406030204" pitchFamily="18" charset="0"/>
              </a:rPr>
              <a:t>Искандер</a:t>
            </a:r>
          </a:p>
          <a:p>
            <a:pPr marL="0" indent="271463">
              <a:buNone/>
            </a:pPr>
            <a:r>
              <a:rPr lang="ru-RU" dirty="0" err="1" smtClean="0">
                <a:latin typeface="Cambria" panose="02040503050406030204" pitchFamily="18" charset="0"/>
                <a:ea typeface="Cambria" panose="02040503050406030204" pitchFamily="18" charset="0"/>
              </a:rPr>
              <a:t>Шабановичи</a:t>
            </a:r>
            <a:r>
              <a:rPr lang="ru-RU" dirty="0" smtClean="0">
                <a:latin typeface="Cambria" panose="02040503050406030204" pitchFamily="18" charset="0"/>
                <a:ea typeface="Cambria" panose="02040503050406030204" pitchFamily="18" charset="0"/>
              </a:rPr>
              <a:t> </a:t>
            </a:r>
            <a:r>
              <a:rPr lang="ru-RU" dirty="0">
                <a:latin typeface="Cambria" panose="02040503050406030204" pitchFamily="18" charset="0"/>
                <a:ea typeface="Cambria" panose="02040503050406030204" pitchFamily="18" charset="0"/>
              </a:rPr>
              <a:t>из рода </a:t>
            </a:r>
            <a:r>
              <a:rPr lang="ru-RU" dirty="0" err="1" smtClean="0">
                <a:latin typeface="Cambria" panose="02040503050406030204" pitchFamily="18" charset="0"/>
                <a:ea typeface="Cambria" panose="02040503050406030204" pitchFamily="18" charset="0"/>
              </a:rPr>
              <a:t>Шейбан</a:t>
            </a:r>
            <a:endParaRPr lang="ru-RU" dirty="0" smtClean="0">
              <a:latin typeface="Cambria" panose="02040503050406030204" pitchFamily="18" charset="0"/>
              <a:ea typeface="Cambria" panose="02040503050406030204" pitchFamily="18" charset="0"/>
            </a:endParaRPr>
          </a:p>
          <a:p>
            <a:pPr marL="0" indent="271463">
              <a:buNone/>
            </a:pPr>
            <a:r>
              <a:rPr lang="ru-RU" dirty="0" smtClean="0">
                <a:latin typeface="Cambria" panose="02040503050406030204" pitchFamily="18" charset="0"/>
                <a:ea typeface="Cambria" panose="02040503050406030204" pitchFamily="18" charset="0"/>
              </a:rPr>
              <a:t>Барановские </a:t>
            </a:r>
            <a:r>
              <a:rPr lang="ru-RU" dirty="0">
                <a:latin typeface="Cambria" panose="02040503050406030204" pitchFamily="18" charset="0"/>
                <a:ea typeface="Cambria" panose="02040503050406030204" pitchFamily="18" charset="0"/>
              </a:rPr>
              <a:t>из рода </a:t>
            </a:r>
            <a:r>
              <a:rPr lang="ru-RU" dirty="0" err="1" smtClean="0">
                <a:latin typeface="Cambria" panose="02040503050406030204" pitchFamily="18" charset="0"/>
                <a:ea typeface="Cambria" panose="02040503050406030204" pitchFamily="18" charset="0"/>
              </a:rPr>
              <a:t>Борын</a:t>
            </a:r>
            <a:endParaRPr lang="ru-RU" dirty="0" smtClean="0">
              <a:latin typeface="Cambria" panose="02040503050406030204" pitchFamily="18" charset="0"/>
              <a:ea typeface="Cambria" panose="02040503050406030204" pitchFamily="18" charset="0"/>
            </a:endParaRPr>
          </a:p>
          <a:p>
            <a:pPr marL="0" indent="271463">
              <a:buNone/>
            </a:pPr>
            <a:r>
              <a:rPr lang="ru-RU" dirty="0" smtClean="0">
                <a:latin typeface="Cambria" panose="02040503050406030204" pitchFamily="18" charset="0"/>
                <a:ea typeface="Cambria" panose="02040503050406030204" pitchFamily="18" charset="0"/>
              </a:rPr>
              <a:t>Кондратовичи </a:t>
            </a:r>
            <a:r>
              <a:rPr lang="ru-RU" dirty="0">
                <a:latin typeface="Cambria" panose="02040503050406030204" pitchFamily="18" charset="0"/>
                <a:ea typeface="Cambria" panose="02040503050406030204" pitchFamily="18" charset="0"/>
              </a:rPr>
              <a:t>из рода </a:t>
            </a:r>
            <a:r>
              <a:rPr lang="ru-RU" dirty="0" err="1" smtClean="0">
                <a:latin typeface="Cambria" panose="02040503050406030204" pitchFamily="18" charset="0"/>
                <a:ea typeface="Cambria" panose="02040503050406030204" pitchFamily="18" charset="0"/>
              </a:rPr>
              <a:t>Конград</a:t>
            </a:r>
            <a:endParaRPr lang="ru-RU" dirty="0" smtClean="0">
              <a:latin typeface="Cambria" panose="02040503050406030204" pitchFamily="18" charset="0"/>
              <a:ea typeface="Cambria" panose="02040503050406030204" pitchFamily="18" charset="0"/>
            </a:endParaRPr>
          </a:p>
          <a:p>
            <a:pPr marL="0" indent="271463">
              <a:buNone/>
            </a:pPr>
            <a:r>
              <a:rPr lang="ru-RU" dirty="0" err="1" smtClean="0">
                <a:latin typeface="Cambria" panose="02040503050406030204" pitchFamily="18" charset="0"/>
                <a:ea typeface="Cambria" panose="02040503050406030204" pitchFamily="18" charset="0"/>
              </a:rPr>
              <a:t>Асановичи</a:t>
            </a:r>
            <a:r>
              <a:rPr lang="ru-RU" dirty="0" smtClean="0">
                <a:latin typeface="Cambria" panose="02040503050406030204" pitchFamily="18" charset="0"/>
                <a:ea typeface="Cambria" panose="02040503050406030204" pitchFamily="18" charset="0"/>
              </a:rPr>
              <a:t> </a:t>
            </a:r>
            <a:r>
              <a:rPr lang="ru-RU" dirty="0">
                <a:latin typeface="Cambria" panose="02040503050406030204" pitchFamily="18" charset="0"/>
                <a:ea typeface="Cambria" panose="02040503050406030204" pitchFamily="18" charset="0"/>
              </a:rPr>
              <a:t>из рода </a:t>
            </a:r>
            <a:r>
              <a:rPr lang="ru-RU" dirty="0" err="1" smtClean="0">
                <a:latin typeface="Cambria" panose="02040503050406030204" pitchFamily="18" charset="0"/>
                <a:ea typeface="Cambria" panose="02040503050406030204" pitchFamily="18" charset="0"/>
              </a:rPr>
              <a:t>Асан</a:t>
            </a:r>
            <a:endParaRPr lang="ru-RU" dirty="0" smtClean="0">
              <a:latin typeface="Cambria" panose="02040503050406030204" pitchFamily="18" charset="0"/>
              <a:ea typeface="Cambria" panose="02040503050406030204" pitchFamily="18" charset="0"/>
            </a:endParaRPr>
          </a:p>
          <a:p>
            <a:endParaRPr lang="ru-RU" dirty="0" smtClean="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фамилии </a:t>
            </a:r>
            <a:r>
              <a:rPr lang="ru-RU" dirty="0">
                <a:latin typeface="Cambria" panose="02040503050406030204" pitchFamily="18" charset="0"/>
                <a:ea typeface="Cambria" panose="02040503050406030204" pitchFamily="18" charset="0"/>
              </a:rPr>
              <a:t>местного </a:t>
            </a:r>
            <a:r>
              <a:rPr lang="ru-RU" dirty="0" smtClean="0">
                <a:latin typeface="Cambria" panose="02040503050406030204" pitchFamily="18" charset="0"/>
                <a:ea typeface="Cambria" panose="02040503050406030204" pitchFamily="18" charset="0"/>
              </a:rPr>
              <a:t>звучания с татарскими корнями:</a:t>
            </a:r>
          </a:p>
          <a:p>
            <a:pPr marL="271463" indent="0">
              <a:buNone/>
            </a:pPr>
            <a:r>
              <a:rPr lang="ru-RU" dirty="0" err="1">
                <a:latin typeface="Cambria" panose="02040503050406030204" pitchFamily="18" charset="0"/>
                <a:ea typeface="Cambria" panose="02040503050406030204" pitchFamily="18" charset="0"/>
              </a:rPr>
              <a:t>Конопацкий</a:t>
            </a:r>
            <a:r>
              <a:rPr lang="ru-RU" dirty="0">
                <a:latin typeface="Cambria" panose="02040503050406030204" pitchFamily="18" charset="0"/>
                <a:ea typeface="Cambria" panose="02040503050406030204" pitchFamily="18" charset="0"/>
              </a:rPr>
              <a:t>, Якубовский, Базаревич, </a:t>
            </a:r>
            <a:r>
              <a:rPr lang="ru-RU" dirty="0" smtClean="0">
                <a:latin typeface="Cambria" panose="02040503050406030204" pitchFamily="18" charset="0"/>
                <a:ea typeface="Cambria" panose="02040503050406030204" pitchFamily="18" charset="0"/>
              </a:rPr>
              <a:t>Богданович, Ясинский, </a:t>
            </a:r>
            <a:r>
              <a:rPr lang="ru-RU" dirty="0" err="1" smtClean="0">
                <a:latin typeface="Cambria" panose="02040503050406030204" pitchFamily="18" charset="0"/>
                <a:ea typeface="Cambria" panose="02040503050406030204" pitchFamily="18" charset="0"/>
              </a:rPr>
              <a:t>Саганович</a:t>
            </a:r>
            <a:r>
              <a:rPr lang="ru-RU" dirty="0">
                <a:latin typeface="Cambria" panose="02040503050406030204" pitchFamily="18" charset="0"/>
                <a:ea typeface="Cambria" panose="02040503050406030204" pitchFamily="18" charset="0"/>
              </a:rPr>
              <a:t>, Янукович, Курош, </a:t>
            </a:r>
            <a:r>
              <a:rPr lang="ru-RU" dirty="0" err="1">
                <a:latin typeface="Cambria" panose="02040503050406030204" pitchFamily="18" charset="0"/>
                <a:ea typeface="Cambria" panose="02040503050406030204" pitchFamily="18" charset="0"/>
              </a:rPr>
              <a:t>Камай</a:t>
            </a:r>
            <a:r>
              <a:rPr lang="ru-RU" dirty="0">
                <a:latin typeface="Cambria" panose="02040503050406030204" pitchFamily="18" charset="0"/>
                <a:ea typeface="Cambria" panose="02040503050406030204" pitchFamily="18" charset="0"/>
              </a:rPr>
              <a:t>, </a:t>
            </a:r>
            <a:r>
              <a:rPr lang="ru-RU" dirty="0" err="1">
                <a:latin typeface="Cambria" panose="02040503050406030204" pitchFamily="18" charset="0"/>
                <a:ea typeface="Cambria" panose="02040503050406030204" pitchFamily="18" charset="0"/>
              </a:rPr>
              <a:t>Булгак</a:t>
            </a:r>
            <a:r>
              <a:rPr lang="ru-RU" dirty="0">
                <a:latin typeface="Cambria" panose="02040503050406030204" pitchFamily="18" charset="0"/>
                <a:ea typeface="Cambria" panose="02040503050406030204" pitchFamily="18" charset="0"/>
              </a:rPr>
              <a:t>, </a:t>
            </a:r>
            <a:r>
              <a:rPr lang="ru-RU" dirty="0" err="1">
                <a:latin typeface="Cambria" panose="02040503050406030204" pitchFamily="18" charset="0"/>
                <a:ea typeface="Cambria" panose="02040503050406030204" pitchFamily="18" charset="0"/>
              </a:rPr>
              <a:t>Бузук</a:t>
            </a:r>
            <a:r>
              <a:rPr lang="ru-RU" dirty="0">
                <a:latin typeface="Cambria" panose="02040503050406030204" pitchFamily="18" charset="0"/>
                <a:ea typeface="Cambria" panose="02040503050406030204" pitchFamily="18" charset="0"/>
              </a:rPr>
              <a:t>, </a:t>
            </a:r>
            <a:r>
              <a:rPr lang="ru-RU" dirty="0" err="1">
                <a:latin typeface="Cambria" panose="02040503050406030204" pitchFamily="18" charset="0"/>
                <a:ea typeface="Cambria" panose="02040503050406030204" pitchFamily="18" charset="0"/>
              </a:rPr>
              <a:t>Колдай</a:t>
            </a:r>
            <a:r>
              <a:rPr lang="ru-RU" dirty="0">
                <a:latin typeface="Cambria" panose="02040503050406030204" pitchFamily="18" charset="0"/>
                <a:ea typeface="Cambria" panose="02040503050406030204" pitchFamily="18" charset="0"/>
              </a:rPr>
              <a:t>, </a:t>
            </a:r>
            <a:r>
              <a:rPr lang="ru-RU" dirty="0" err="1">
                <a:latin typeface="Cambria" panose="02040503050406030204" pitchFamily="18" charset="0"/>
                <a:ea typeface="Cambria" panose="02040503050406030204" pitchFamily="18" charset="0"/>
              </a:rPr>
              <a:t>Довляш</a:t>
            </a:r>
            <a:r>
              <a:rPr lang="ru-RU" dirty="0">
                <a:latin typeface="Cambria" panose="02040503050406030204" pitchFamily="18" charset="0"/>
                <a:ea typeface="Cambria" panose="02040503050406030204" pitchFamily="18" charset="0"/>
              </a:rPr>
              <a:t>, </a:t>
            </a:r>
            <a:r>
              <a:rPr lang="ru-RU" dirty="0" err="1">
                <a:latin typeface="Cambria" panose="02040503050406030204" pitchFamily="18" charset="0"/>
                <a:ea typeface="Cambria" panose="02040503050406030204" pitchFamily="18" charset="0"/>
              </a:rPr>
              <a:t>Букатый</a:t>
            </a:r>
            <a:r>
              <a:rPr lang="ru-RU" dirty="0">
                <a:latin typeface="Cambria" panose="02040503050406030204" pitchFamily="18" charset="0"/>
                <a:ea typeface="Cambria" panose="02040503050406030204" pitchFamily="18" charset="0"/>
              </a:rPr>
              <a:t>, </a:t>
            </a:r>
            <a:r>
              <a:rPr lang="ru-RU" dirty="0" err="1">
                <a:latin typeface="Cambria" panose="02040503050406030204" pitchFamily="18" charset="0"/>
                <a:ea typeface="Cambria" panose="02040503050406030204" pitchFamily="18" charset="0"/>
              </a:rPr>
              <a:t>Колган</a:t>
            </a:r>
            <a:r>
              <a:rPr lang="ru-RU" dirty="0">
                <a:latin typeface="Cambria" panose="02040503050406030204" pitchFamily="18" charset="0"/>
                <a:ea typeface="Cambria" panose="02040503050406030204" pitchFamily="18" charset="0"/>
              </a:rPr>
              <a:t>, </a:t>
            </a:r>
            <a:r>
              <a:rPr lang="ru-RU" dirty="0" err="1">
                <a:latin typeface="Cambria" panose="02040503050406030204" pitchFamily="18" charset="0"/>
                <a:ea typeface="Cambria" panose="02040503050406030204" pitchFamily="18" charset="0"/>
              </a:rPr>
              <a:t>Кубеко</a:t>
            </a:r>
            <a:r>
              <a:rPr lang="ru-RU" dirty="0">
                <a:latin typeface="Cambria" panose="02040503050406030204" pitchFamily="18" charset="0"/>
                <a:ea typeface="Cambria" panose="02040503050406030204" pitchFamily="18" charset="0"/>
              </a:rPr>
              <a:t>, </a:t>
            </a:r>
            <a:r>
              <a:rPr lang="ru-RU" dirty="0" err="1">
                <a:latin typeface="Cambria" panose="02040503050406030204" pitchFamily="18" charset="0"/>
                <a:ea typeface="Cambria" panose="02040503050406030204" pitchFamily="18" charset="0"/>
              </a:rPr>
              <a:t>Кардаш</a:t>
            </a:r>
            <a:r>
              <a:rPr lang="ru-RU" dirty="0">
                <a:latin typeface="Cambria" panose="02040503050406030204" pitchFamily="18" charset="0"/>
                <a:ea typeface="Cambria" panose="02040503050406030204" pitchFamily="18" charset="0"/>
              </a:rPr>
              <a:t>, </a:t>
            </a:r>
            <a:r>
              <a:rPr lang="ru-RU" dirty="0" err="1">
                <a:latin typeface="Cambria" panose="02040503050406030204" pitchFamily="18" charset="0"/>
                <a:ea typeface="Cambria" panose="02040503050406030204" pitchFamily="18" charset="0"/>
              </a:rPr>
              <a:t>Солтан</a:t>
            </a:r>
            <a:r>
              <a:rPr lang="ru-RU"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426743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567382"/>
          </a:xfrm>
        </p:spPr>
        <p:txBody>
          <a:bodyPr>
            <a:normAutofit fontScale="90000"/>
          </a:bodyPr>
          <a:lstStyle/>
          <a:p>
            <a:r>
              <a:rPr lang="ru-RU" b="1" u="sng" dirty="0">
                <a:latin typeface="Cambria" panose="02040503050406030204" pitchFamily="18" charset="0"/>
                <a:ea typeface="Cambria" panose="02040503050406030204" pitchFamily="18" charset="0"/>
              </a:rPr>
              <a:t>Топонимы татарского </a:t>
            </a:r>
            <a:r>
              <a:rPr lang="ru-RU" b="1" u="sng" dirty="0" smtClean="0">
                <a:latin typeface="Cambria" panose="02040503050406030204" pitchFamily="18" charset="0"/>
                <a:ea typeface="Cambria" panose="02040503050406030204" pitchFamily="18" charset="0"/>
              </a:rPr>
              <a:t>происхождения:</a:t>
            </a:r>
            <a:endParaRPr lang="ru-RU" b="1" u="sng" dirty="0">
              <a:latin typeface="Cambria" panose="02040503050406030204" pitchFamily="18" charset="0"/>
              <a:ea typeface="Cambria" panose="02040503050406030204" pitchFamily="18" charset="0"/>
            </a:endParaRPr>
          </a:p>
        </p:txBody>
      </p:sp>
      <p:sp>
        <p:nvSpPr>
          <p:cNvPr id="3" name="Объект 2"/>
          <p:cNvSpPr>
            <a:spLocks noGrp="1"/>
          </p:cNvSpPr>
          <p:nvPr>
            <p:ph idx="1"/>
          </p:nvPr>
        </p:nvSpPr>
        <p:spPr>
          <a:xfrm>
            <a:off x="838200" y="1674891"/>
            <a:ext cx="10515600" cy="4502072"/>
          </a:xfrm>
        </p:spPr>
        <p:txBody>
          <a:bodyPr>
            <a:normAutofit/>
          </a:bodyPr>
          <a:lstStyle/>
          <a:p>
            <a:r>
              <a:rPr lang="ru-RU" sz="3200" dirty="0" err="1">
                <a:latin typeface="Cambria" panose="02040503050406030204" pitchFamily="18" charset="0"/>
                <a:ea typeface="Cambria" panose="02040503050406030204" pitchFamily="18" charset="0"/>
              </a:rPr>
              <a:t>Койданово</a:t>
            </a:r>
            <a:r>
              <a:rPr lang="ru-RU" sz="3200" dirty="0">
                <a:latin typeface="Cambria" panose="02040503050406030204" pitchFamily="18" charset="0"/>
                <a:ea typeface="Cambria" panose="02040503050406030204" pitchFamily="18" charset="0"/>
              </a:rPr>
              <a:t>, Татарка, Татарщина, Сорок Татар, Мамай, Орда, </a:t>
            </a:r>
            <a:r>
              <a:rPr lang="ru-RU" sz="3200" dirty="0" err="1">
                <a:latin typeface="Cambria" panose="02040503050406030204" pitchFamily="18" charset="0"/>
                <a:ea typeface="Cambria" panose="02040503050406030204" pitchFamily="18" charset="0"/>
              </a:rPr>
              <a:t>Агдемер</a:t>
            </a:r>
            <a:r>
              <a:rPr lang="ru-RU" sz="3200" dirty="0">
                <a:latin typeface="Cambria" panose="02040503050406030204" pitchFamily="18" charset="0"/>
                <a:ea typeface="Cambria" panose="02040503050406030204" pitchFamily="18" charset="0"/>
              </a:rPr>
              <a:t>, </a:t>
            </a:r>
            <a:r>
              <a:rPr lang="ru-RU" sz="3200" dirty="0" err="1">
                <a:latin typeface="Cambria" panose="02040503050406030204" pitchFamily="18" charset="0"/>
                <a:ea typeface="Cambria" panose="02040503050406030204" pitchFamily="18" charset="0"/>
              </a:rPr>
              <a:t>Болбасово</a:t>
            </a:r>
            <a:r>
              <a:rPr lang="ru-RU" sz="3200" dirty="0">
                <a:latin typeface="Cambria" panose="02040503050406030204" pitchFamily="18" charset="0"/>
                <a:ea typeface="Cambria" panose="02040503050406030204" pitchFamily="18" charset="0"/>
              </a:rPr>
              <a:t>, Татарск, </a:t>
            </a:r>
            <a:r>
              <a:rPr lang="ru-RU" sz="3200" dirty="0" err="1">
                <a:latin typeface="Cambria" panose="02040503050406030204" pitchFamily="18" charset="0"/>
                <a:ea typeface="Cambria" panose="02040503050406030204" pitchFamily="18" charset="0"/>
              </a:rPr>
              <a:t>Татариновичи</a:t>
            </a:r>
            <a:r>
              <a:rPr lang="ru-RU" sz="3200" dirty="0">
                <a:latin typeface="Cambria" panose="02040503050406030204" pitchFamily="18" charset="0"/>
                <a:ea typeface="Cambria" panose="02040503050406030204" pitchFamily="18" charset="0"/>
              </a:rPr>
              <a:t>, </a:t>
            </a:r>
            <a:r>
              <a:rPr lang="ru-RU" sz="3200" dirty="0" err="1">
                <a:latin typeface="Cambria" panose="02040503050406030204" pitchFamily="18" charset="0"/>
                <a:ea typeface="Cambria" panose="02040503050406030204" pitchFamily="18" charset="0"/>
              </a:rPr>
              <a:t>Татарья</a:t>
            </a:r>
            <a:r>
              <a:rPr lang="ru-RU" sz="3200" dirty="0">
                <a:latin typeface="Cambria" panose="02040503050406030204" pitchFamily="18" charset="0"/>
                <a:ea typeface="Cambria" panose="02040503050406030204" pitchFamily="18" charset="0"/>
              </a:rPr>
              <a:t>, </a:t>
            </a:r>
            <a:r>
              <a:rPr lang="ru-RU" sz="3200" dirty="0" err="1">
                <a:latin typeface="Cambria" panose="02040503050406030204" pitchFamily="18" charset="0"/>
                <a:ea typeface="Cambria" panose="02040503050406030204" pitchFamily="18" charset="0"/>
              </a:rPr>
              <a:t>Бабаевичи</a:t>
            </a:r>
            <a:r>
              <a:rPr lang="ru-RU" sz="3200" dirty="0">
                <a:latin typeface="Cambria" panose="02040503050406030204" pitchFamily="18" charset="0"/>
                <a:ea typeface="Cambria" panose="02040503050406030204" pitchFamily="18" charset="0"/>
              </a:rPr>
              <a:t>, Баево, </a:t>
            </a:r>
            <a:r>
              <a:rPr lang="ru-RU" sz="3200" dirty="0" err="1">
                <a:latin typeface="Cambria" panose="02040503050406030204" pitchFamily="18" charset="0"/>
                <a:ea typeface="Cambria" panose="02040503050406030204" pitchFamily="18" charset="0"/>
              </a:rPr>
              <a:t>Балаши</a:t>
            </a:r>
            <a:r>
              <a:rPr lang="ru-RU" sz="3200" dirty="0">
                <a:latin typeface="Cambria" panose="02040503050406030204" pitchFamily="18" charset="0"/>
                <a:ea typeface="Cambria" panose="02040503050406030204" pitchFamily="18" charset="0"/>
              </a:rPr>
              <a:t>, </a:t>
            </a:r>
            <a:r>
              <a:rPr lang="ru-RU" sz="3200" dirty="0" err="1">
                <a:latin typeface="Cambria" panose="02040503050406030204" pitchFamily="18" charset="0"/>
                <a:ea typeface="Cambria" panose="02040503050406030204" pitchFamily="18" charset="0"/>
              </a:rPr>
              <a:t>Баторин</a:t>
            </a:r>
            <a:r>
              <a:rPr lang="ru-RU" sz="3200" dirty="0">
                <a:latin typeface="Cambria" panose="02040503050406030204" pitchFamily="18" charset="0"/>
                <a:ea typeface="Cambria" panose="02040503050406030204" pitchFamily="18" charset="0"/>
              </a:rPr>
              <a:t>, Баштан, </a:t>
            </a:r>
            <a:r>
              <a:rPr lang="ru-RU" sz="3200" dirty="0" err="1">
                <a:latin typeface="Cambria" panose="02040503050406030204" pitchFamily="18" charset="0"/>
                <a:ea typeface="Cambria" panose="02040503050406030204" pitchFamily="18" charset="0"/>
              </a:rPr>
              <a:t>Галимцы</a:t>
            </a:r>
            <a:r>
              <a:rPr lang="ru-RU" sz="3200" dirty="0">
                <a:latin typeface="Cambria" panose="02040503050406030204" pitchFamily="18" charset="0"/>
                <a:ea typeface="Cambria" panose="02040503050406030204" pitchFamily="18" charset="0"/>
              </a:rPr>
              <a:t>, </a:t>
            </a:r>
            <a:r>
              <a:rPr lang="ru-RU" sz="3200" dirty="0" err="1">
                <a:latin typeface="Cambria" panose="02040503050406030204" pitchFamily="18" charset="0"/>
                <a:ea typeface="Cambria" panose="02040503050406030204" pitchFamily="18" charset="0"/>
              </a:rPr>
              <a:t>Карачино</a:t>
            </a:r>
            <a:r>
              <a:rPr lang="ru-RU" sz="3200" dirty="0">
                <a:latin typeface="Cambria" panose="02040503050406030204" pitchFamily="18" charset="0"/>
                <a:ea typeface="Cambria" panose="02040503050406030204" pitchFamily="18" charset="0"/>
              </a:rPr>
              <a:t>, Карачуны, Курманово, </a:t>
            </a:r>
            <a:r>
              <a:rPr lang="ru-RU" sz="3200" dirty="0" err="1">
                <a:latin typeface="Cambria" panose="02040503050406030204" pitchFamily="18" charset="0"/>
                <a:ea typeface="Cambria" panose="02040503050406030204" pitchFamily="18" charset="0"/>
              </a:rPr>
              <a:t>Мамойки</a:t>
            </a:r>
            <a:r>
              <a:rPr lang="ru-RU" sz="3200" dirty="0">
                <a:latin typeface="Cambria" panose="02040503050406030204" pitchFamily="18" charset="0"/>
                <a:ea typeface="Cambria" panose="02040503050406030204" pitchFamily="18" charset="0"/>
              </a:rPr>
              <a:t>, Мурзы, </a:t>
            </a:r>
            <a:r>
              <a:rPr lang="ru-RU" sz="3200" dirty="0" err="1" smtClean="0">
                <a:latin typeface="Cambria" panose="02040503050406030204" pitchFamily="18" charset="0"/>
                <a:ea typeface="Cambria" panose="02040503050406030204" pitchFamily="18" charset="0"/>
              </a:rPr>
              <a:t>Тадулино</a:t>
            </a:r>
            <a:r>
              <a:rPr lang="ru-RU" sz="3200" dirty="0">
                <a:latin typeface="Cambria" panose="02040503050406030204" pitchFamily="18" charset="0"/>
                <a:ea typeface="Cambria" panose="02040503050406030204" pitchFamily="18" charset="0"/>
              </a:rPr>
              <a:t>, Чаусы, Чигири, </a:t>
            </a:r>
            <a:r>
              <a:rPr lang="ru-RU" sz="3200" dirty="0" err="1" smtClean="0">
                <a:latin typeface="Cambria" panose="02040503050406030204" pitchFamily="18" charset="0"/>
                <a:ea typeface="Cambria" panose="02040503050406030204" pitchFamily="18" charset="0"/>
              </a:rPr>
              <a:t>Шайтерово</a:t>
            </a:r>
            <a:r>
              <a:rPr lang="ru-RU"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00474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747288" y="933638"/>
            <a:ext cx="10570560" cy="5544000"/>
          </a:xfrm>
          <a:prstGeom prst="rect">
            <a:avLst/>
          </a:prstGeom>
        </p:spPr>
      </p:pic>
      <p:sp>
        <p:nvSpPr>
          <p:cNvPr id="2" name="TextBox 1"/>
          <p:cNvSpPr txBox="1"/>
          <p:nvPr/>
        </p:nvSpPr>
        <p:spPr>
          <a:xfrm>
            <a:off x="4572000" y="434566"/>
            <a:ext cx="3393429" cy="369332"/>
          </a:xfrm>
          <a:prstGeom prst="rect">
            <a:avLst/>
          </a:prstGeom>
          <a:noFill/>
        </p:spPr>
        <p:txBody>
          <a:bodyPr wrap="none" rtlCol="0">
            <a:spAutoFit/>
          </a:bodyPr>
          <a:lstStyle/>
          <a:p>
            <a:r>
              <a:rPr lang="ru-RU" dirty="0" smtClean="0">
                <a:latin typeface="Cambria" panose="02040503050406030204" pitchFamily="18" charset="0"/>
                <a:ea typeface="Cambria" panose="02040503050406030204" pitchFamily="18" charset="0"/>
              </a:rPr>
              <a:t>Мечеть  в Минске (1950/2022)</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22556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200" b="1" dirty="0" smtClean="0">
                <a:latin typeface="Times New Roman" panose="02020603050405020304" pitchFamily="18" charset="0"/>
                <a:cs typeface="Times New Roman" panose="02020603050405020304" pitchFamily="18" charset="0"/>
              </a:rPr>
              <a:t>По данным переписи населения 2019 года, на территории Беларуси проживали представители более 130 народов и народностей. </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fontScale="92500" lnSpcReduction="10000"/>
          </a:bodyPr>
          <a:lstStyle/>
          <a:p>
            <a:pPr marL="0" indent="0">
              <a:buNone/>
            </a:pPr>
            <a:r>
              <a:rPr lang="ru-RU" dirty="0" smtClean="0">
                <a:latin typeface="Times New Roman" panose="02020603050405020304" pitchFamily="18" charset="0"/>
                <a:cs typeface="Times New Roman" panose="02020603050405020304" pitchFamily="18" charset="0"/>
              </a:rPr>
              <a:t>Среди них: </a:t>
            </a:r>
          </a:p>
          <a:p>
            <a:pPr marL="0" indent="0">
              <a:buNone/>
            </a:pPr>
            <a:endParaRPr lang="ru-RU" dirty="0" smtClean="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В республике также проживает от 1 до 3,5 тыс. молдаван, туркмен, немцев, грузин, китайцев, узбеков, латышей, казахов, арабов и чувашей.</a:t>
            </a:r>
            <a:endParaRPr lang="ru-RU" dirty="0">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953552702"/>
              </p:ext>
            </p:extLst>
          </p:nvPr>
        </p:nvGraphicFramePr>
        <p:xfrm>
          <a:off x="1157334" y="2417276"/>
          <a:ext cx="9877332" cy="2616452"/>
        </p:xfrm>
        <a:graphic>
          <a:graphicData uri="http://schemas.openxmlformats.org/drawingml/2006/table">
            <a:tbl>
              <a:tblPr firstRow="1" bandRow="1">
                <a:tableStyleId>{5C22544A-7EE6-4342-B048-85BDC9FD1C3A}</a:tableStyleId>
              </a:tblPr>
              <a:tblGrid>
                <a:gridCol w="5334001">
                  <a:extLst>
                    <a:ext uri="{9D8B030D-6E8A-4147-A177-3AD203B41FA5}">
                      <a16:colId xmlns:a16="http://schemas.microsoft.com/office/drawing/2014/main" val="3096629765"/>
                    </a:ext>
                  </a:extLst>
                </a:gridCol>
                <a:gridCol w="4543331">
                  <a:extLst>
                    <a:ext uri="{9D8B030D-6E8A-4147-A177-3AD203B41FA5}">
                      <a16:colId xmlns:a16="http://schemas.microsoft.com/office/drawing/2014/main" val="1738374760"/>
                    </a:ext>
                  </a:extLst>
                </a:gridCol>
              </a:tblGrid>
              <a:tr h="2616452">
                <a:tc>
                  <a:txBody>
                    <a:bodyPr/>
                    <a:lstStyle/>
                    <a:p>
                      <a:pPr>
                        <a:tabLst>
                          <a:tab pos="4662488" algn="l"/>
                        </a:tabLst>
                      </a:pPr>
                      <a:r>
                        <a:rPr lang="ru-RU" sz="2600" dirty="0" smtClean="0">
                          <a:solidFill>
                            <a:sysClr val="windowText" lastClr="000000"/>
                          </a:solidFill>
                          <a:latin typeface="Times New Roman" panose="02020603050405020304" pitchFamily="18" charset="0"/>
                          <a:cs typeface="Times New Roman" panose="02020603050405020304" pitchFamily="18" charset="0"/>
                        </a:rPr>
                        <a:t>белорусы (7 990 719, или 84,9 %), </a:t>
                      </a:r>
                    </a:p>
                    <a:p>
                      <a:r>
                        <a:rPr lang="ru-RU" sz="2600" dirty="0" smtClean="0">
                          <a:solidFill>
                            <a:sysClr val="windowText" lastClr="000000"/>
                          </a:solidFill>
                          <a:latin typeface="Times New Roman" panose="02020603050405020304" pitchFamily="18" charset="0"/>
                          <a:cs typeface="Times New Roman" panose="02020603050405020304" pitchFamily="18" charset="0"/>
                        </a:rPr>
                        <a:t>русские (706 992, или 7,5 %), </a:t>
                      </a:r>
                    </a:p>
                    <a:p>
                      <a:r>
                        <a:rPr lang="ru-RU" sz="2600" dirty="0" smtClean="0">
                          <a:solidFill>
                            <a:sysClr val="windowText" lastClr="000000"/>
                          </a:solidFill>
                          <a:latin typeface="Times New Roman" panose="02020603050405020304" pitchFamily="18" charset="0"/>
                          <a:cs typeface="Times New Roman" panose="02020603050405020304" pitchFamily="18" charset="0"/>
                        </a:rPr>
                        <a:t>поляки (287 693, или 3,1 %), </a:t>
                      </a:r>
                    </a:p>
                    <a:p>
                      <a:r>
                        <a:rPr lang="ru-RU" sz="2600" dirty="0" smtClean="0">
                          <a:solidFill>
                            <a:sysClr val="windowText" lastClr="000000"/>
                          </a:solidFill>
                          <a:latin typeface="Times New Roman" panose="02020603050405020304" pitchFamily="18" charset="0"/>
                          <a:cs typeface="Times New Roman" panose="02020603050405020304" pitchFamily="18" charset="0"/>
                        </a:rPr>
                        <a:t>украинцы (159 656, или 1,7 %), </a:t>
                      </a:r>
                    </a:p>
                    <a:p>
                      <a:r>
                        <a:rPr lang="ru-RU" sz="2600" dirty="0" smtClean="0">
                          <a:solidFill>
                            <a:sysClr val="windowText" lastClr="000000"/>
                          </a:solidFill>
                          <a:latin typeface="Times New Roman" panose="02020603050405020304" pitchFamily="18" charset="0"/>
                          <a:cs typeface="Times New Roman" panose="02020603050405020304" pitchFamily="18" charset="0"/>
                        </a:rPr>
                        <a:t>евреи (13 705), </a:t>
                      </a:r>
                      <a:endParaRPr lang="ru-RU" sz="26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33400" indent="0"/>
                      <a:r>
                        <a:rPr lang="ru-RU" sz="2600" dirty="0" smtClean="0">
                          <a:solidFill>
                            <a:sysClr val="windowText" lastClr="000000"/>
                          </a:solidFill>
                          <a:latin typeface="Times New Roman" panose="02020603050405020304" pitchFamily="18" charset="0"/>
                          <a:cs typeface="Times New Roman" panose="02020603050405020304" pitchFamily="18" charset="0"/>
                        </a:rPr>
                        <a:t>армяне (9392), </a:t>
                      </a:r>
                    </a:p>
                    <a:p>
                      <a:pPr marL="533400" indent="0"/>
                      <a:r>
                        <a:rPr lang="ru-RU" sz="2600" dirty="0" smtClean="0">
                          <a:solidFill>
                            <a:sysClr val="windowText" lastClr="000000"/>
                          </a:solidFill>
                          <a:latin typeface="Times New Roman" panose="02020603050405020304" pitchFamily="18" charset="0"/>
                          <a:cs typeface="Times New Roman" panose="02020603050405020304" pitchFamily="18" charset="0"/>
                        </a:rPr>
                        <a:t>татары (8445), </a:t>
                      </a:r>
                    </a:p>
                    <a:p>
                      <a:pPr marL="533400" indent="0"/>
                      <a:r>
                        <a:rPr lang="ru-RU" sz="2600" dirty="0" smtClean="0">
                          <a:solidFill>
                            <a:sysClr val="windowText" lastClr="000000"/>
                          </a:solidFill>
                          <a:latin typeface="Times New Roman" panose="02020603050405020304" pitchFamily="18" charset="0"/>
                          <a:cs typeface="Times New Roman" panose="02020603050405020304" pitchFamily="18" charset="0"/>
                        </a:rPr>
                        <a:t>цыгане (6848), </a:t>
                      </a:r>
                    </a:p>
                    <a:p>
                      <a:pPr marL="533400" indent="0"/>
                      <a:r>
                        <a:rPr lang="ru-RU" sz="2600" dirty="0" smtClean="0">
                          <a:solidFill>
                            <a:sysClr val="windowText" lastClr="000000"/>
                          </a:solidFill>
                          <a:latin typeface="Times New Roman" panose="02020603050405020304" pitchFamily="18" charset="0"/>
                          <a:cs typeface="Times New Roman" panose="02020603050405020304" pitchFamily="18" charset="0"/>
                        </a:rPr>
                        <a:t>азербайджанцы (6001), </a:t>
                      </a:r>
                    </a:p>
                    <a:p>
                      <a:pPr marL="533400" indent="0"/>
                      <a:r>
                        <a:rPr lang="ru-RU" sz="2600" dirty="0" smtClean="0">
                          <a:solidFill>
                            <a:sysClr val="windowText" lastClr="000000"/>
                          </a:solidFill>
                          <a:latin typeface="Times New Roman" panose="02020603050405020304" pitchFamily="18" charset="0"/>
                          <a:cs typeface="Times New Roman" panose="02020603050405020304" pitchFamily="18" charset="0"/>
                        </a:rPr>
                        <a:t>литовцы (5287)</a:t>
                      </a:r>
                      <a:endParaRPr lang="ru-RU" sz="26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7598699"/>
                  </a:ext>
                </a:extLst>
              </a:tr>
            </a:tbl>
          </a:graphicData>
        </a:graphic>
      </p:graphicFrame>
    </p:spTree>
    <p:extLst>
      <p:ext uri="{BB962C8B-B14F-4D97-AF65-F5344CB8AC3E}">
        <p14:creationId xmlns:p14="http://schemas.microsoft.com/office/powerpoint/2010/main" val="18091526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p:txBody>
          <a:bodyPr/>
          <a:lstStyle/>
          <a:p>
            <a:r>
              <a:rPr lang="ru-RU" b="1" dirty="0" smtClean="0">
                <a:latin typeface="Cambria" panose="02040503050406030204" pitchFamily="18" charset="0"/>
                <a:ea typeface="Cambria" panose="02040503050406030204" pitchFamily="18" charset="0"/>
              </a:rPr>
              <a:t>Конфессиональная история  Беларуси</a:t>
            </a:r>
            <a:endParaRPr lang="ru-RU" b="1" dirty="0">
              <a:latin typeface="Cambria" panose="02040503050406030204" pitchFamily="18" charset="0"/>
              <a:ea typeface="Cambria" panose="02040503050406030204" pitchFamily="18" charset="0"/>
            </a:endParaRPr>
          </a:p>
        </p:txBody>
      </p:sp>
      <p:sp>
        <p:nvSpPr>
          <p:cNvPr id="5" name="Подзаголовок 4"/>
          <p:cNvSpPr>
            <a:spLocks noGrp="1"/>
          </p:cNvSpPr>
          <p:nvPr>
            <p:ph type="subTitle" idx="1"/>
          </p:nvPr>
        </p:nvSpPr>
        <p:spPr/>
        <p:txBody>
          <a:bodyPr/>
          <a:lstStyle/>
          <a:p>
            <a:endParaRPr lang="ru-RU"/>
          </a:p>
        </p:txBody>
      </p:sp>
    </p:spTree>
    <p:extLst>
      <p:ext uri="{BB962C8B-B14F-4D97-AF65-F5344CB8AC3E}">
        <p14:creationId xmlns:p14="http://schemas.microsoft.com/office/powerpoint/2010/main" val="18574657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3200" b="1" dirty="0" smtClean="0">
                <a:latin typeface="Cambria" panose="02040503050406030204" pitchFamily="18" charset="0"/>
                <a:ea typeface="Cambria" panose="02040503050406030204" pitchFamily="18" charset="0"/>
                <a:cs typeface="Times New Roman" panose="02020603050405020304" pitchFamily="18" charset="0"/>
              </a:rPr>
              <a:t>По данным переписи населения 2019 года, на территории Беларуси проживали представители более 130 народов и народностей</a:t>
            </a:r>
            <a:endParaRPr lang="ru-RU" sz="32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3" name="Объект 2"/>
          <p:cNvSpPr>
            <a:spLocks noGrp="1"/>
          </p:cNvSpPr>
          <p:nvPr>
            <p:ph idx="1"/>
          </p:nvPr>
        </p:nvSpPr>
        <p:spPr/>
        <p:txBody>
          <a:bodyPr>
            <a:normAutofit fontScale="92500" lnSpcReduction="10000"/>
          </a:bodyPr>
          <a:lstStyle/>
          <a:p>
            <a:pPr marL="0" indent="90488">
              <a:buNone/>
            </a:pPr>
            <a:r>
              <a:rPr lang="ru-RU" dirty="0" smtClean="0">
                <a:latin typeface="Cambria" panose="02040503050406030204" pitchFamily="18" charset="0"/>
                <a:ea typeface="Cambria" panose="02040503050406030204" pitchFamily="18" charset="0"/>
                <a:cs typeface="Times New Roman" panose="02020603050405020304" pitchFamily="18" charset="0"/>
              </a:rPr>
              <a:t>Среди них: </a:t>
            </a:r>
          </a:p>
          <a:p>
            <a:pPr marL="0" indent="0">
              <a:buNone/>
            </a:pPr>
            <a:endParaRPr lang="ru-RU" dirty="0" smtClean="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a:p>
            <a:r>
              <a:rPr lang="ru-RU" dirty="0" smtClean="0">
                <a:latin typeface="Cambria" panose="02040503050406030204" pitchFamily="18" charset="0"/>
                <a:ea typeface="Cambria" panose="02040503050406030204" pitchFamily="18" charset="0"/>
                <a:cs typeface="Times New Roman" panose="02020603050405020304" pitchFamily="18" charset="0"/>
              </a:rPr>
              <a:t>В республике также проживает от 1 до 3,5 тыс. молдаван, туркмен, немцев, грузин, китайцев, узбеков, латышей, казахов, арабов и чувашей.</a:t>
            </a:r>
            <a:endParaRPr lang="ru-RU" dirty="0">
              <a:latin typeface="Cambria" panose="02040503050406030204" pitchFamily="18" charset="0"/>
              <a:ea typeface="Cambria" panose="020405030504060302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683557815"/>
              </p:ext>
            </p:extLst>
          </p:nvPr>
        </p:nvGraphicFramePr>
        <p:xfrm>
          <a:off x="950614" y="2417276"/>
          <a:ext cx="10084052" cy="2616452"/>
        </p:xfrm>
        <a:graphic>
          <a:graphicData uri="http://schemas.openxmlformats.org/drawingml/2006/table">
            <a:tbl>
              <a:tblPr firstRow="1" bandRow="1">
                <a:tableStyleId>{5C22544A-7EE6-4342-B048-85BDC9FD1C3A}</a:tableStyleId>
              </a:tblPr>
              <a:tblGrid>
                <a:gridCol w="5445635">
                  <a:extLst>
                    <a:ext uri="{9D8B030D-6E8A-4147-A177-3AD203B41FA5}">
                      <a16:colId xmlns:a16="http://schemas.microsoft.com/office/drawing/2014/main" val="3096629765"/>
                    </a:ext>
                  </a:extLst>
                </a:gridCol>
                <a:gridCol w="4638417">
                  <a:extLst>
                    <a:ext uri="{9D8B030D-6E8A-4147-A177-3AD203B41FA5}">
                      <a16:colId xmlns:a16="http://schemas.microsoft.com/office/drawing/2014/main" val="1738374760"/>
                    </a:ext>
                  </a:extLst>
                </a:gridCol>
              </a:tblGrid>
              <a:tr h="2616452">
                <a:tc>
                  <a:txBody>
                    <a:bodyPr/>
                    <a:lstStyle/>
                    <a:p>
                      <a:pPr>
                        <a:tabLst>
                          <a:tab pos="4662488" algn="l"/>
                        </a:tabLst>
                      </a:pPr>
                      <a:r>
                        <a:rPr lang="ru-RU" sz="2600" dirty="0" smtClean="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белорусы (7 990 719, или 84,9 %), </a:t>
                      </a:r>
                    </a:p>
                    <a:p>
                      <a:r>
                        <a:rPr lang="ru-RU" sz="2600" dirty="0" smtClean="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русские (706 992, или 7,5 %), </a:t>
                      </a:r>
                    </a:p>
                    <a:p>
                      <a:r>
                        <a:rPr lang="ru-RU" sz="2600" dirty="0" smtClean="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поляки (287 693, или 3,1 %), </a:t>
                      </a:r>
                    </a:p>
                    <a:p>
                      <a:r>
                        <a:rPr lang="ru-RU" sz="2600" dirty="0" smtClean="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украинцы (159 656, или 1,7 %), </a:t>
                      </a:r>
                    </a:p>
                    <a:p>
                      <a:r>
                        <a:rPr lang="ru-RU" sz="2600" dirty="0" smtClean="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евреи (13 705), </a:t>
                      </a:r>
                      <a:endParaRPr lang="ru-RU" sz="260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33400" indent="0"/>
                      <a:r>
                        <a:rPr lang="ru-RU" sz="2600" dirty="0" smtClean="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армяне (9392), </a:t>
                      </a:r>
                    </a:p>
                    <a:p>
                      <a:pPr marL="533400" indent="0"/>
                      <a:r>
                        <a:rPr lang="ru-RU" sz="2600" dirty="0" smtClean="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татары (8445), </a:t>
                      </a:r>
                    </a:p>
                    <a:p>
                      <a:pPr marL="533400" indent="0"/>
                      <a:r>
                        <a:rPr lang="ru-RU" sz="2600" dirty="0" smtClean="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цыгане (6848), </a:t>
                      </a:r>
                    </a:p>
                    <a:p>
                      <a:pPr marL="533400" indent="0"/>
                      <a:r>
                        <a:rPr lang="ru-RU" sz="2600" dirty="0" smtClean="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азербайджанцы (6001), </a:t>
                      </a:r>
                    </a:p>
                    <a:p>
                      <a:pPr marL="533400" indent="0"/>
                      <a:r>
                        <a:rPr lang="ru-RU" sz="2600" dirty="0" smtClean="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литовцы (5287)</a:t>
                      </a:r>
                      <a:endParaRPr lang="ru-RU" sz="260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7598699"/>
                  </a:ext>
                </a:extLst>
              </a:tr>
            </a:tbl>
          </a:graphicData>
        </a:graphic>
      </p:graphicFrame>
    </p:spTree>
    <p:extLst>
      <p:ext uri="{BB962C8B-B14F-4D97-AF65-F5344CB8AC3E}">
        <p14:creationId xmlns:p14="http://schemas.microsoft.com/office/powerpoint/2010/main" val="12604835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05655"/>
          </a:xfrm>
        </p:spPr>
        <p:txBody>
          <a:bodyPr>
            <a:normAutofit fontScale="90000"/>
          </a:bodyPr>
          <a:lstStyle/>
          <a:p>
            <a:endParaRPr lang="ru-RU" dirty="0"/>
          </a:p>
        </p:txBody>
      </p:sp>
      <p:sp>
        <p:nvSpPr>
          <p:cNvPr id="3" name="Объект 2"/>
          <p:cNvSpPr>
            <a:spLocks noGrp="1"/>
          </p:cNvSpPr>
          <p:nvPr>
            <p:ph idx="1"/>
          </p:nvPr>
        </p:nvSpPr>
        <p:spPr>
          <a:xfrm>
            <a:off x="838200" y="1475715"/>
            <a:ext cx="10515600" cy="4701248"/>
          </a:xfrm>
        </p:spPr>
        <p:txBody>
          <a:bodyPr/>
          <a:lstStyle/>
          <a:p>
            <a:r>
              <a:rPr lang="ru-RU" dirty="0" smtClean="0">
                <a:latin typeface="Cambria" panose="02040503050406030204" pitchFamily="18" charset="0"/>
                <a:ea typeface="Cambria" panose="02040503050406030204" pitchFamily="18" charset="0"/>
              </a:rPr>
              <a:t>Конец Х века – начало широкого распространения христианства на белорусских землях </a:t>
            </a:r>
          </a:p>
          <a:p>
            <a:r>
              <a:rPr lang="ru-RU" dirty="0" smtClean="0">
                <a:latin typeface="Cambria" panose="02040503050406030204" pitchFamily="18" charset="0"/>
                <a:ea typeface="Cambria" panose="02040503050406030204" pitchFamily="18" charset="0"/>
              </a:rPr>
              <a:t>992 г. – создание Полоцкой епархии</a:t>
            </a:r>
          </a:p>
          <a:p>
            <a:r>
              <a:rPr lang="ru-RU" dirty="0" smtClean="0">
                <a:latin typeface="Cambria" panose="02040503050406030204" pitchFamily="18" charset="0"/>
                <a:ea typeface="Cambria" panose="02040503050406030204" pitchFamily="18" charset="0"/>
              </a:rPr>
              <a:t>1005 г. – создание </a:t>
            </a:r>
            <a:r>
              <a:rPr lang="ru-RU" dirty="0" err="1" smtClean="0">
                <a:latin typeface="Cambria" panose="02040503050406030204" pitchFamily="18" charset="0"/>
                <a:ea typeface="Cambria" panose="02040503050406030204" pitchFamily="18" charset="0"/>
              </a:rPr>
              <a:t>Туровской</a:t>
            </a:r>
            <a:r>
              <a:rPr lang="ru-RU" dirty="0" smtClean="0">
                <a:latin typeface="Cambria" panose="02040503050406030204" pitchFamily="18" charset="0"/>
                <a:ea typeface="Cambria" panose="02040503050406030204" pitchFamily="18" charset="0"/>
              </a:rPr>
              <a:t> епархии</a:t>
            </a:r>
          </a:p>
          <a:p>
            <a:r>
              <a:rPr lang="ru-RU" dirty="0" smtClean="0">
                <a:latin typeface="Cambria" panose="02040503050406030204" pitchFamily="18" charset="0"/>
                <a:ea typeface="Cambria" panose="02040503050406030204" pitchFamily="18" charset="0"/>
              </a:rPr>
              <a:t>Со второй половины </a:t>
            </a:r>
            <a:r>
              <a:rPr lang="en-US" dirty="0" smtClean="0">
                <a:latin typeface="Cambria" panose="02040503050406030204" pitchFamily="18" charset="0"/>
                <a:ea typeface="Cambria" panose="02040503050406030204" pitchFamily="18" charset="0"/>
              </a:rPr>
              <a:t>XIII</a:t>
            </a:r>
            <a:r>
              <a:rPr lang="ru-RU" dirty="0" smtClean="0">
                <a:latin typeface="Cambria" panose="02040503050406030204" pitchFamily="18" charset="0"/>
                <a:ea typeface="Cambria" panose="02040503050406030204" pitchFamily="18" charset="0"/>
              </a:rPr>
              <a:t> в. активизируется деятельность католического костела</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88600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38200" y="365126"/>
            <a:ext cx="10515600" cy="895784"/>
          </a:xfrm>
        </p:spPr>
        <p:txBody>
          <a:bodyPr/>
          <a:lstStyle/>
          <a:p>
            <a:pPr algn="ctr"/>
            <a:r>
              <a:rPr lang="ru-RU" sz="4000" u="sng" dirty="0">
                <a:solidFill>
                  <a:prstClr val="black"/>
                </a:solidFill>
                <a:latin typeface="Cambria" panose="02040503050406030204" pitchFamily="18" charset="0"/>
                <a:ea typeface="Cambria" panose="02040503050406030204" pitchFamily="18" charset="0"/>
              </a:rPr>
              <a:t>Религиозная ситуация в ВКЛ</a:t>
            </a:r>
            <a:endParaRPr lang="ru-RU" dirty="0">
              <a:latin typeface="Cambria" panose="02040503050406030204" pitchFamily="18" charset="0"/>
              <a:ea typeface="Cambria" panose="02040503050406030204" pitchFamily="18" charset="0"/>
            </a:endParaRPr>
          </a:p>
        </p:txBody>
      </p:sp>
      <p:sp>
        <p:nvSpPr>
          <p:cNvPr id="5" name="Объект 4"/>
          <p:cNvSpPr>
            <a:spLocks noGrp="1"/>
          </p:cNvSpPr>
          <p:nvPr>
            <p:ph idx="1"/>
          </p:nvPr>
        </p:nvSpPr>
        <p:spPr>
          <a:xfrm>
            <a:off x="838200" y="1472665"/>
            <a:ext cx="10515600" cy="4704298"/>
          </a:xfrm>
        </p:spPr>
        <p:txBody>
          <a:bodyPr/>
          <a:lstStyle/>
          <a:p>
            <a:pPr marL="0" lvl="0" indent="0" algn="ctr">
              <a:buNone/>
            </a:pPr>
            <a:r>
              <a:rPr lang="ru-RU" b="1" dirty="0">
                <a:solidFill>
                  <a:prstClr val="black"/>
                </a:solidFill>
                <a:latin typeface="Cambria" panose="02040503050406030204" pitchFamily="18" charset="0"/>
                <a:ea typeface="Cambria" panose="02040503050406030204" pitchFamily="18" charset="0"/>
              </a:rPr>
              <a:t>Православная церковь</a:t>
            </a:r>
          </a:p>
          <a:p>
            <a:pPr lvl="0"/>
            <a:r>
              <a:rPr lang="ru-RU" dirty="0">
                <a:solidFill>
                  <a:prstClr val="black"/>
                </a:solidFill>
                <a:latin typeface="Cambria" panose="02040503050406030204" pitchFamily="18" charset="0"/>
                <a:ea typeface="Cambria" panose="02040503050406030204" pitchFamily="18" charset="0"/>
              </a:rPr>
              <a:t>Население белорусских и украинских земель ВКЛ объединено под властью Киевской митрополии, которая починялась Константинопольскому патриарху</a:t>
            </a:r>
          </a:p>
          <a:p>
            <a:pPr lvl="0"/>
            <a:r>
              <a:rPr lang="ru-RU" dirty="0">
                <a:solidFill>
                  <a:prstClr val="black"/>
                </a:solidFill>
                <a:latin typeface="Cambria" panose="02040503050406030204" pitchFamily="18" charset="0"/>
                <a:ea typeface="Cambria" panose="02040503050406030204" pitchFamily="18" charset="0"/>
              </a:rPr>
              <a:t>Киевский митрополит переезжает во Владимир (1299), затем в Москву (1325)</a:t>
            </a:r>
          </a:p>
          <a:p>
            <a:pPr lvl="0"/>
            <a:r>
              <a:rPr lang="ru-RU" dirty="0">
                <a:solidFill>
                  <a:prstClr val="black"/>
                </a:solidFill>
                <a:latin typeface="Cambria" panose="02040503050406030204" pitchFamily="18" charset="0"/>
                <a:ea typeface="Cambria" panose="02040503050406030204" pitchFamily="18" charset="0"/>
              </a:rPr>
              <a:t>Великие Литовские князья добиваются создания самостоятельной Литовской митрополии (1317) с центром в </a:t>
            </a:r>
            <a:r>
              <a:rPr lang="ru-RU" dirty="0" err="1">
                <a:solidFill>
                  <a:prstClr val="black"/>
                </a:solidFill>
                <a:latin typeface="Cambria" panose="02040503050406030204" pitchFamily="18" charset="0"/>
                <a:ea typeface="Cambria" panose="02040503050406030204" pitchFamily="18" charset="0"/>
              </a:rPr>
              <a:t>Новогородке</a:t>
            </a:r>
            <a:r>
              <a:rPr lang="ru-RU" dirty="0">
                <a:solidFill>
                  <a:prstClr val="black"/>
                </a:solidFill>
                <a:latin typeface="Cambria" panose="02040503050406030204" pitchFamily="18" charset="0"/>
                <a:ea typeface="Cambria" panose="02040503050406030204" pitchFamily="18" charset="0"/>
              </a:rPr>
              <a:t>. С 1415 г. Литовские митрополиты выбираются без согласия </a:t>
            </a:r>
            <a:r>
              <a:rPr lang="ru-RU" dirty="0" err="1">
                <a:solidFill>
                  <a:prstClr val="black"/>
                </a:solidFill>
                <a:latin typeface="Cambria" panose="02040503050406030204" pitchFamily="18" charset="0"/>
                <a:ea typeface="Cambria" panose="02040503050406030204" pitchFamily="18" charset="0"/>
              </a:rPr>
              <a:t>париарха</a:t>
            </a:r>
            <a:r>
              <a:rPr lang="ru-RU" dirty="0">
                <a:solidFill>
                  <a:prstClr val="black"/>
                </a:solidFill>
                <a:latin typeface="Cambria" panose="02040503050406030204" pitchFamily="18" charset="0"/>
                <a:ea typeface="Cambria" panose="02040503050406030204" pitchFamily="18" charset="0"/>
              </a:rPr>
              <a:t> и утверждаются великим князем.</a:t>
            </a:r>
          </a:p>
          <a:p>
            <a:endParaRPr lang="ru-RU" dirty="0"/>
          </a:p>
        </p:txBody>
      </p:sp>
    </p:spTree>
    <p:extLst>
      <p:ext uri="{BB962C8B-B14F-4D97-AF65-F5344CB8AC3E}">
        <p14:creationId xmlns:p14="http://schemas.microsoft.com/office/powerpoint/2010/main" val="3558295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38200" y="365126"/>
            <a:ext cx="10515600" cy="558900"/>
          </a:xfrm>
        </p:spPr>
        <p:txBody>
          <a:bodyPr>
            <a:normAutofit fontScale="90000"/>
          </a:bodyPr>
          <a:lstStyle/>
          <a:p>
            <a:endParaRPr lang="ru-RU" dirty="0"/>
          </a:p>
        </p:txBody>
      </p:sp>
      <p:sp>
        <p:nvSpPr>
          <p:cNvPr id="6" name="Объект 5"/>
          <p:cNvSpPr>
            <a:spLocks noGrp="1"/>
          </p:cNvSpPr>
          <p:nvPr>
            <p:ph idx="1"/>
          </p:nvPr>
        </p:nvSpPr>
        <p:spPr>
          <a:xfrm>
            <a:off x="838200" y="924026"/>
            <a:ext cx="10515600" cy="5252937"/>
          </a:xfrm>
        </p:spPr>
        <p:txBody>
          <a:bodyPr/>
          <a:lstStyle/>
          <a:p>
            <a:pPr marL="0" lvl="0" indent="0" algn="ctr">
              <a:buNone/>
            </a:pPr>
            <a:r>
              <a:rPr lang="ru-RU" b="1" dirty="0">
                <a:solidFill>
                  <a:prstClr val="black"/>
                </a:solidFill>
                <a:latin typeface="Cambria" panose="02040503050406030204" pitchFamily="18" charset="0"/>
                <a:ea typeface="Cambria" panose="02040503050406030204" pitchFamily="18" charset="0"/>
              </a:rPr>
              <a:t>Католическая церковь:</a:t>
            </a:r>
          </a:p>
          <a:p>
            <a:pPr lvl="0"/>
            <a:endParaRPr lang="ru-RU" dirty="0">
              <a:solidFill>
                <a:prstClr val="black"/>
              </a:solidFill>
            </a:endParaRPr>
          </a:p>
          <a:p>
            <a:pPr lvl="0"/>
            <a:r>
              <a:rPr lang="ru-RU" dirty="0">
                <a:solidFill>
                  <a:prstClr val="black"/>
                </a:solidFill>
                <a:latin typeface="Cambria" panose="02040503050406030204" pitchFamily="18" charset="0"/>
                <a:ea typeface="Cambria" panose="02040503050406030204" pitchFamily="18" charset="0"/>
              </a:rPr>
              <a:t>1385 г. – </a:t>
            </a:r>
            <a:r>
              <a:rPr lang="ru-RU" dirty="0" err="1">
                <a:solidFill>
                  <a:prstClr val="black"/>
                </a:solidFill>
                <a:latin typeface="Cambria" panose="02040503050406030204" pitchFamily="18" charset="0"/>
                <a:ea typeface="Cambria" panose="02040503050406030204" pitchFamily="18" charset="0"/>
              </a:rPr>
              <a:t>Кревская</a:t>
            </a:r>
            <a:r>
              <a:rPr lang="ru-RU" dirty="0">
                <a:solidFill>
                  <a:prstClr val="black"/>
                </a:solidFill>
                <a:latin typeface="Cambria" panose="02040503050406030204" pitchFamily="18" charset="0"/>
                <a:ea typeface="Cambria" panose="02040503050406030204" pitchFamily="18" charset="0"/>
              </a:rPr>
              <a:t> уния – расширение католичества, укрепление связей элиты с западноевропейской культурой</a:t>
            </a:r>
          </a:p>
          <a:p>
            <a:pPr lvl="0"/>
            <a:r>
              <a:rPr lang="ru-RU" dirty="0">
                <a:solidFill>
                  <a:prstClr val="black"/>
                </a:solidFill>
                <a:latin typeface="Cambria" panose="02040503050406030204" pitchFamily="18" charset="0"/>
                <a:ea typeface="Cambria" panose="02040503050406030204" pitchFamily="18" charset="0"/>
              </a:rPr>
              <a:t>Активная поддержка государства: освобождение от налогов и повинностей, иммунитет в финансовых и судебных делах, лучшие земли, финансовая поддержка и др. привилегии.</a:t>
            </a:r>
          </a:p>
          <a:p>
            <a:pPr lvl="0"/>
            <a:r>
              <a:rPr lang="ru-RU" dirty="0">
                <a:solidFill>
                  <a:prstClr val="black"/>
                </a:solidFill>
                <a:latin typeface="Cambria" panose="02040503050406030204" pitchFamily="18" charset="0"/>
                <a:ea typeface="Cambria" panose="02040503050406030204" pitchFamily="18" charset="0"/>
              </a:rPr>
              <a:t>В католическую веру постепенно переходит значительная часть шляхты</a:t>
            </a:r>
          </a:p>
          <a:p>
            <a:endParaRPr lang="ru-RU" dirty="0"/>
          </a:p>
        </p:txBody>
      </p:sp>
    </p:spTree>
    <p:extLst>
      <p:ext uri="{BB962C8B-B14F-4D97-AF65-F5344CB8AC3E}">
        <p14:creationId xmlns:p14="http://schemas.microsoft.com/office/powerpoint/2010/main" val="9725033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223350"/>
          </a:xfrm>
        </p:spPr>
        <p:txBody>
          <a:bodyPr>
            <a:normAutofit fontScale="90000"/>
          </a:bodyPr>
          <a:lstStyle/>
          <a:p>
            <a:endParaRPr lang="ru-RU" dirty="0"/>
          </a:p>
        </p:txBody>
      </p:sp>
      <p:sp>
        <p:nvSpPr>
          <p:cNvPr id="3" name="Объект 2"/>
          <p:cNvSpPr>
            <a:spLocks noGrp="1"/>
          </p:cNvSpPr>
          <p:nvPr>
            <p:ph idx="1"/>
          </p:nvPr>
        </p:nvSpPr>
        <p:spPr>
          <a:xfrm>
            <a:off x="838200" y="1023041"/>
            <a:ext cx="10515600" cy="5153921"/>
          </a:xfrm>
        </p:spPr>
        <p:txBody>
          <a:bodyPr/>
          <a:lstStyle/>
          <a:p>
            <a:pPr marL="0" lvl="0" indent="0" algn="ctr">
              <a:buNone/>
            </a:pPr>
            <a:r>
              <a:rPr lang="ru-RU" dirty="0" smtClean="0">
                <a:solidFill>
                  <a:prstClr val="black"/>
                </a:solidFill>
                <a:latin typeface="Cambria" panose="02040503050406030204" pitchFamily="18" charset="0"/>
                <a:ea typeface="Cambria" panose="02040503050406030204" pitchFamily="18" charset="0"/>
              </a:rPr>
              <a:t>неравенство в правах католической и православной шляхты</a:t>
            </a:r>
          </a:p>
          <a:p>
            <a:pPr marL="0" indent="0" algn="ctr">
              <a:buNone/>
            </a:pPr>
            <a:endParaRPr lang="ru-RU" dirty="0" smtClean="0">
              <a:latin typeface="Cambria" panose="02040503050406030204" pitchFamily="18" charset="0"/>
              <a:ea typeface="Cambria" panose="02040503050406030204" pitchFamily="18" charset="0"/>
            </a:endParaRPr>
          </a:p>
          <a:p>
            <a:pPr marL="0" indent="0" algn="ctr">
              <a:buNone/>
            </a:pPr>
            <a:r>
              <a:rPr lang="ru-RU" dirty="0" smtClean="0">
                <a:latin typeface="Cambria" panose="02040503050406030204" pitchFamily="18" charset="0"/>
                <a:ea typeface="Cambria" panose="02040503050406030204" pitchFamily="18" charset="0"/>
              </a:rPr>
              <a:t>гражданская война 1432-1439 гг.</a:t>
            </a:r>
          </a:p>
          <a:p>
            <a:pPr marL="0" indent="0" algn="ctr">
              <a:buNone/>
            </a:pPr>
            <a:endParaRPr lang="ru-RU" dirty="0" smtClean="0">
              <a:latin typeface="Cambria" panose="02040503050406030204" pitchFamily="18" charset="0"/>
              <a:ea typeface="Cambria" panose="02040503050406030204" pitchFamily="18" charset="0"/>
            </a:endParaRPr>
          </a:p>
          <a:p>
            <a:pPr marL="0" lvl="0" indent="0" algn="ctr">
              <a:buNone/>
            </a:pPr>
            <a:r>
              <a:rPr lang="ru-RU" dirty="0" smtClean="0">
                <a:solidFill>
                  <a:prstClr val="black"/>
                </a:solidFill>
                <a:latin typeface="Cambria" panose="02040503050406030204" pitchFamily="18" charset="0"/>
                <a:ea typeface="Cambria" panose="02040503050406030204" pitchFamily="18" charset="0"/>
              </a:rPr>
              <a:t>уравнивание </a:t>
            </a:r>
            <a:r>
              <a:rPr lang="ru-RU" dirty="0">
                <a:solidFill>
                  <a:prstClr val="black"/>
                </a:solidFill>
                <a:latin typeface="Cambria" panose="02040503050406030204" pitchFamily="18" charset="0"/>
                <a:ea typeface="Cambria" panose="02040503050406030204" pitchFamily="18" charset="0"/>
              </a:rPr>
              <a:t>в правах католический и православной </a:t>
            </a:r>
            <a:r>
              <a:rPr lang="ru-RU" dirty="0" smtClean="0">
                <a:solidFill>
                  <a:prstClr val="black"/>
                </a:solidFill>
                <a:latin typeface="Cambria" panose="02040503050406030204" pitchFamily="18" charset="0"/>
                <a:ea typeface="Cambria" panose="02040503050406030204" pitchFamily="18" charset="0"/>
              </a:rPr>
              <a:t>шляхты, закрепление прав и привилегий православной церкви</a:t>
            </a:r>
          </a:p>
          <a:p>
            <a:pPr marL="0" lvl="0" indent="0" algn="ctr">
              <a:buNone/>
            </a:pPr>
            <a:endParaRPr lang="ru-RU" dirty="0">
              <a:solidFill>
                <a:prstClr val="black"/>
              </a:solidFill>
              <a:latin typeface="Cambria" panose="02040503050406030204" pitchFamily="18" charset="0"/>
              <a:ea typeface="Cambria" panose="02040503050406030204" pitchFamily="18" charset="0"/>
            </a:endParaRPr>
          </a:p>
          <a:p>
            <a:pPr marL="0" lvl="0" indent="0" algn="ctr">
              <a:buNone/>
            </a:pPr>
            <a:r>
              <a:rPr lang="ru-RU" dirty="0" smtClean="0">
                <a:solidFill>
                  <a:prstClr val="black"/>
                </a:solidFill>
                <a:latin typeface="Cambria" panose="02040503050406030204" pitchFamily="18" charset="0"/>
                <a:ea typeface="Cambria" panose="02040503050406030204" pitchFamily="18" charset="0"/>
              </a:rPr>
              <a:t>конец </a:t>
            </a:r>
            <a:r>
              <a:rPr lang="en-US" dirty="0" smtClean="0">
                <a:solidFill>
                  <a:prstClr val="black"/>
                </a:solidFill>
                <a:latin typeface="Cambria" panose="02040503050406030204" pitchFamily="18" charset="0"/>
                <a:ea typeface="Cambria" panose="02040503050406030204" pitchFamily="18" charset="0"/>
              </a:rPr>
              <a:t>XV</a:t>
            </a:r>
            <a:r>
              <a:rPr lang="ru-RU" dirty="0" smtClean="0">
                <a:solidFill>
                  <a:prstClr val="black"/>
                </a:solidFill>
                <a:latin typeface="Cambria" panose="02040503050406030204" pitchFamily="18" charset="0"/>
                <a:ea typeface="Cambria" panose="02040503050406030204" pitchFamily="18" charset="0"/>
              </a:rPr>
              <a:t> </a:t>
            </a:r>
            <a:r>
              <a:rPr lang="en-US" dirty="0" smtClean="0">
                <a:solidFill>
                  <a:prstClr val="black"/>
                </a:solidFill>
                <a:latin typeface="Cambria" panose="02040503050406030204" pitchFamily="18" charset="0"/>
                <a:ea typeface="Cambria" panose="02040503050406030204" pitchFamily="18" charset="0"/>
              </a:rPr>
              <a:t>-</a:t>
            </a:r>
            <a:r>
              <a:rPr lang="ru-RU" dirty="0" smtClean="0">
                <a:solidFill>
                  <a:prstClr val="black"/>
                </a:solidFill>
                <a:latin typeface="Cambria" panose="02040503050406030204" pitchFamily="18" charset="0"/>
                <a:ea typeface="Cambria" panose="02040503050406030204" pitchFamily="18" charset="0"/>
              </a:rPr>
              <a:t> начало </a:t>
            </a:r>
            <a:r>
              <a:rPr lang="en-US" dirty="0" smtClean="0">
                <a:solidFill>
                  <a:prstClr val="black"/>
                </a:solidFill>
                <a:latin typeface="Cambria" panose="02040503050406030204" pitchFamily="18" charset="0"/>
                <a:ea typeface="Cambria" panose="02040503050406030204" pitchFamily="18" charset="0"/>
              </a:rPr>
              <a:t>XVI </a:t>
            </a:r>
            <a:r>
              <a:rPr lang="ru-RU" dirty="0" smtClean="0">
                <a:solidFill>
                  <a:prstClr val="black"/>
                </a:solidFill>
                <a:latin typeface="Cambria" panose="02040503050406030204" pitchFamily="18" charset="0"/>
                <a:ea typeface="Cambria" panose="02040503050406030204" pitchFamily="18" charset="0"/>
              </a:rPr>
              <a:t>в. – период равновесия католичества и православия в ВКЛ </a:t>
            </a:r>
            <a:endParaRPr lang="ru-RU" dirty="0">
              <a:solidFill>
                <a:prstClr val="black"/>
              </a:solidFill>
              <a:latin typeface="Cambria" panose="02040503050406030204" pitchFamily="18" charset="0"/>
              <a:ea typeface="Cambria" panose="02040503050406030204" pitchFamily="18" charset="0"/>
            </a:endParaRPr>
          </a:p>
          <a:p>
            <a:endParaRPr lang="ru-RU" dirty="0"/>
          </a:p>
        </p:txBody>
      </p:sp>
      <p:sp>
        <p:nvSpPr>
          <p:cNvPr id="4" name="Стрелка вниз 3"/>
          <p:cNvSpPr/>
          <p:nvPr/>
        </p:nvSpPr>
        <p:spPr>
          <a:xfrm>
            <a:off x="5495688" y="1551955"/>
            <a:ext cx="1186004" cy="4255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a:blip r:embed="rId2"/>
          <a:stretch>
            <a:fillRect/>
          </a:stretch>
        </p:blipFill>
        <p:spPr>
          <a:xfrm>
            <a:off x="5480127" y="2589650"/>
            <a:ext cx="1255885" cy="445047"/>
          </a:xfrm>
          <a:prstGeom prst="rect">
            <a:avLst/>
          </a:prstGeom>
        </p:spPr>
      </p:pic>
      <p:pic>
        <p:nvPicPr>
          <p:cNvPr id="7" name="Рисунок 6"/>
          <p:cNvPicPr>
            <a:picLocks noChangeAspect="1"/>
          </p:cNvPicPr>
          <p:nvPr/>
        </p:nvPicPr>
        <p:blipFill>
          <a:blip r:embed="rId3"/>
          <a:stretch>
            <a:fillRect/>
          </a:stretch>
        </p:blipFill>
        <p:spPr>
          <a:xfrm>
            <a:off x="5495688" y="4016283"/>
            <a:ext cx="1255885" cy="445047"/>
          </a:xfrm>
          <a:prstGeom prst="rect">
            <a:avLst/>
          </a:prstGeom>
        </p:spPr>
      </p:pic>
    </p:spTree>
    <p:extLst>
      <p:ext uri="{BB962C8B-B14F-4D97-AF65-F5344CB8AC3E}">
        <p14:creationId xmlns:p14="http://schemas.microsoft.com/office/powerpoint/2010/main" val="42272816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047216"/>
          </a:xfrm>
        </p:spPr>
        <p:txBody>
          <a:bodyPr/>
          <a:lstStyle/>
          <a:p>
            <a:pPr algn="ctr"/>
            <a:r>
              <a:rPr lang="ru-RU" u="sng" dirty="0" smtClean="0">
                <a:latin typeface="Cambria" panose="02040503050406030204" pitchFamily="18" charset="0"/>
                <a:ea typeface="Cambria" panose="02040503050406030204" pitchFamily="18" charset="0"/>
              </a:rPr>
              <a:t>Реформация в ВКЛ</a:t>
            </a:r>
            <a:endParaRPr lang="ru-RU" u="sng" dirty="0">
              <a:latin typeface="Cambria" panose="02040503050406030204" pitchFamily="18" charset="0"/>
              <a:ea typeface="Cambria" panose="02040503050406030204" pitchFamily="18" charset="0"/>
            </a:endParaRPr>
          </a:p>
        </p:txBody>
      </p:sp>
      <p:sp>
        <p:nvSpPr>
          <p:cNvPr id="3" name="Объект 2"/>
          <p:cNvSpPr>
            <a:spLocks noGrp="1"/>
          </p:cNvSpPr>
          <p:nvPr>
            <p:ph idx="1"/>
          </p:nvPr>
        </p:nvSpPr>
        <p:spPr>
          <a:xfrm>
            <a:off x="838200" y="1602463"/>
            <a:ext cx="10515600" cy="4574500"/>
          </a:xfrm>
        </p:spPr>
        <p:txBody>
          <a:bodyPr/>
          <a:lstStyle/>
          <a:p>
            <a:pPr marL="0" indent="0">
              <a:buNone/>
            </a:pPr>
            <a:r>
              <a:rPr lang="ru-RU" dirty="0" smtClean="0">
                <a:latin typeface="Cambria" panose="02040503050406030204" pitchFamily="18" charset="0"/>
                <a:ea typeface="Cambria" panose="02040503050406030204" pitchFamily="18" charset="0"/>
              </a:rPr>
              <a:t>Особенности реформации в ВКЛ:</a:t>
            </a:r>
          </a:p>
          <a:p>
            <a:r>
              <a:rPr lang="ru-RU" dirty="0" smtClean="0">
                <a:latin typeface="Cambria" panose="02040503050406030204" pitchFamily="18" charset="0"/>
                <a:ea typeface="Cambria" panose="02040503050406030204" pitchFamily="18" charset="0"/>
              </a:rPr>
              <a:t>Охватила магнатов, шляхту, городское население, но не затронула крестьян</a:t>
            </a:r>
          </a:p>
          <a:p>
            <a:r>
              <a:rPr lang="ru-RU" dirty="0" smtClean="0">
                <a:latin typeface="Cambria" panose="02040503050406030204" pitchFamily="18" charset="0"/>
                <a:ea typeface="Cambria" panose="02040503050406030204" pitchFamily="18" charset="0"/>
              </a:rPr>
              <a:t>Популярные течения: кальвинизм, лютеранство, арианство, </a:t>
            </a:r>
            <a:r>
              <a:rPr lang="ru-RU" dirty="0" err="1" smtClean="0">
                <a:latin typeface="Cambria" panose="02040503050406030204" pitchFamily="18" charset="0"/>
                <a:ea typeface="Cambria" panose="02040503050406030204" pitchFamily="18" charset="0"/>
              </a:rPr>
              <a:t>антитринитаризм</a:t>
            </a:r>
            <a:endParaRPr lang="ru-RU" dirty="0" smtClean="0">
              <a:latin typeface="Cambria" panose="02040503050406030204" pitchFamily="18" charset="0"/>
              <a:ea typeface="Cambria" panose="02040503050406030204" pitchFamily="18" charset="0"/>
            </a:endParaRPr>
          </a:p>
          <a:p>
            <a:pPr marL="0" indent="0">
              <a:buNone/>
            </a:pPr>
            <a:r>
              <a:rPr lang="ru-RU" dirty="0" smtClean="0">
                <a:latin typeface="Cambria" panose="02040503050406030204" pitchFamily="18" charset="0"/>
                <a:ea typeface="Cambria" panose="02040503050406030204" pitchFamily="18" charset="0"/>
              </a:rPr>
              <a:t>Последствия: развитие веротерпимости в обществе, </a:t>
            </a:r>
            <a:r>
              <a:rPr lang="ru-RU" dirty="0" err="1" smtClean="0">
                <a:latin typeface="Cambria" panose="02040503050406030204" pitchFamily="18" charset="0"/>
                <a:ea typeface="Cambria" panose="02040503050406030204" pitchFamily="18" charset="0"/>
              </a:rPr>
              <a:t>р</a:t>
            </a:r>
            <a:r>
              <a:rPr lang="ru-RU" dirty="0" err="1" smtClean="0">
                <a:latin typeface="Cambria" panose="02040503050406030204" pitchFamily="18" charset="0"/>
                <a:ea typeface="Cambria" panose="02040503050406030204" pitchFamily="18" charset="0"/>
              </a:rPr>
              <a:t>аспространие</a:t>
            </a:r>
            <a:r>
              <a:rPr lang="ru-RU" dirty="0" smtClean="0">
                <a:latin typeface="Cambria" panose="02040503050406030204" pitchFamily="18" charset="0"/>
                <a:ea typeface="Cambria" panose="02040503050406030204" pitchFamily="18" charset="0"/>
              </a:rPr>
              <a:t> образования, расцвет книгопечатания , расширение связей со странами Центральной и западной Европы</a:t>
            </a:r>
            <a:endParaRPr lang="ru-RU" dirty="0" smtClean="0">
              <a:latin typeface="Cambria" panose="02040503050406030204" pitchFamily="18" charset="0"/>
              <a:ea typeface="Cambria" panose="02040503050406030204" pitchFamily="18" charset="0"/>
            </a:endParaRPr>
          </a:p>
          <a:p>
            <a:endParaRPr lang="ru-RU" dirty="0"/>
          </a:p>
        </p:txBody>
      </p:sp>
    </p:spTree>
    <p:extLst>
      <p:ext uri="{BB962C8B-B14F-4D97-AF65-F5344CB8AC3E}">
        <p14:creationId xmlns:p14="http://schemas.microsoft.com/office/powerpoint/2010/main" val="28629680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5453770" y="1825625"/>
            <a:ext cx="6038850" cy="3248025"/>
          </a:xfrm>
          <a:prstGeom prst="rect">
            <a:avLst/>
          </a:prstGeom>
        </p:spPr>
      </p:pic>
      <p:sp>
        <p:nvSpPr>
          <p:cNvPr id="5" name="Заголовок 4"/>
          <p:cNvSpPr>
            <a:spLocks noGrp="1"/>
          </p:cNvSpPr>
          <p:nvPr>
            <p:ph type="title"/>
          </p:nvPr>
        </p:nvSpPr>
        <p:spPr>
          <a:xfrm>
            <a:off x="838200" y="365125"/>
            <a:ext cx="10515600" cy="1071789"/>
          </a:xfrm>
        </p:spPr>
        <p:txBody>
          <a:bodyPr/>
          <a:lstStyle/>
          <a:p>
            <a:pPr algn="ctr"/>
            <a:r>
              <a:rPr lang="ru-RU" u="sng" dirty="0" smtClean="0">
                <a:latin typeface="Cambria" panose="02040503050406030204" pitchFamily="18" charset="0"/>
                <a:ea typeface="Cambria" panose="02040503050406030204" pitchFamily="18" charset="0"/>
              </a:rPr>
              <a:t>Контрреформация</a:t>
            </a:r>
            <a:endParaRPr lang="ru-RU" u="sng" dirty="0">
              <a:latin typeface="Cambria" panose="02040503050406030204" pitchFamily="18" charset="0"/>
              <a:ea typeface="Cambria" panose="02040503050406030204" pitchFamily="18" charset="0"/>
            </a:endParaRPr>
          </a:p>
        </p:txBody>
      </p:sp>
      <p:sp>
        <p:nvSpPr>
          <p:cNvPr id="6" name="Объект 5"/>
          <p:cNvSpPr>
            <a:spLocks noGrp="1"/>
          </p:cNvSpPr>
          <p:nvPr>
            <p:ph sz="half" idx="1"/>
          </p:nvPr>
        </p:nvSpPr>
        <p:spPr/>
        <p:txBody>
          <a:bodyPr/>
          <a:lstStyle/>
          <a:p>
            <a:pPr marL="0" indent="0">
              <a:buNone/>
            </a:pPr>
            <a:r>
              <a:rPr lang="ru-RU" b="1" dirty="0" smtClean="0">
                <a:latin typeface="Cambria" panose="02040503050406030204" pitchFamily="18" charset="0"/>
                <a:ea typeface="Cambria" panose="02040503050406030204" pitchFamily="18" charset="0"/>
              </a:rPr>
              <a:t>Иезуиты</a:t>
            </a:r>
            <a:endParaRPr lang="ru-RU" b="1" dirty="0" smtClean="0">
              <a:latin typeface="Cambria" panose="02040503050406030204" pitchFamily="18" charset="0"/>
              <a:ea typeface="Cambria" panose="02040503050406030204" pitchFamily="18" charset="0"/>
            </a:endParaRPr>
          </a:p>
          <a:p>
            <a:pPr marL="0" indent="0">
              <a:spcBef>
                <a:spcPts val="0"/>
              </a:spcBef>
              <a:buNone/>
            </a:pPr>
            <a:r>
              <a:rPr lang="ru-RU" dirty="0" smtClean="0">
                <a:latin typeface="Cambria" panose="02040503050406030204" pitchFamily="18" charset="0"/>
                <a:ea typeface="Cambria" panose="02040503050406030204" pitchFamily="18" charset="0"/>
              </a:rPr>
              <a:t>(Общество Иисуса 1534 г.</a:t>
            </a:r>
          </a:p>
          <a:p>
            <a:pPr marL="0" indent="0">
              <a:spcBef>
                <a:spcPts val="0"/>
              </a:spcBef>
              <a:buNone/>
            </a:pPr>
            <a:r>
              <a:rPr lang="ru-RU" dirty="0" smtClean="0">
                <a:latin typeface="Cambria" panose="02040503050406030204" pitchFamily="18" charset="0"/>
                <a:ea typeface="Cambria" panose="02040503050406030204" pitchFamily="18" charset="0"/>
              </a:rPr>
              <a:t>(Орден святого Игнатия))</a:t>
            </a:r>
          </a:p>
          <a:p>
            <a:pPr marL="0" indent="0">
              <a:buNone/>
            </a:pPr>
            <a:endParaRPr lang="ru-RU" dirty="0" smtClean="0">
              <a:latin typeface="Cambria" panose="02040503050406030204" pitchFamily="18" charset="0"/>
              <a:ea typeface="Cambria" panose="02040503050406030204" pitchFamily="18" charset="0"/>
            </a:endParaRPr>
          </a:p>
          <a:p>
            <a:pPr marL="0" indent="0">
              <a:buNone/>
            </a:pPr>
            <a:r>
              <a:rPr lang="ru-RU" dirty="0" smtClean="0">
                <a:latin typeface="Cambria" panose="02040503050406030204" pitchFamily="18" charset="0"/>
                <a:ea typeface="Cambria" panose="02040503050406030204" pitchFamily="18" charset="0"/>
              </a:rPr>
              <a:t>1569 </a:t>
            </a:r>
            <a:r>
              <a:rPr lang="ru-RU" dirty="0" smtClean="0">
                <a:latin typeface="Cambria" panose="02040503050406030204" pitchFamily="18" charset="0"/>
                <a:ea typeface="Cambria" panose="02040503050406030204" pitchFamily="18" charset="0"/>
              </a:rPr>
              <a:t>г. - </a:t>
            </a:r>
            <a:r>
              <a:rPr lang="ru-RU" dirty="0" smtClean="0">
                <a:latin typeface="Cambria" panose="02040503050406030204" pitchFamily="18" charset="0"/>
                <a:ea typeface="Cambria" panose="02040503050406030204" pitchFamily="18" charset="0"/>
              </a:rPr>
              <a:t>приглашены </a:t>
            </a:r>
            <a:r>
              <a:rPr lang="ru-RU" dirty="0" smtClean="0">
                <a:latin typeface="Cambria" panose="02040503050406030204" pitchFamily="18" charset="0"/>
                <a:ea typeface="Cambria" panose="02040503050406030204" pitchFamily="18" charset="0"/>
              </a:rPr>
              <a:t>в</a:t>
            </a:r>
          </a:p>
          <a:p>
            <a:pPr marL="0" indent="0">
              <a:spcBef>
                <a:spcPts val="0"/>
              </a:spcBef>
              <a:buNone/>
            </a:pPr>
            <a:r>
              <a:rPr lang="ru-RU" dirty="0" smtClean="0">
                <a:latin typeface="Cambria" panose="02040503050406030204" pitchFamily="18" charset="0"/>
                <a:ea typeface="Cambria" panose="02040503050406030204" pitchFamily="18" charset="0"/>
              </a:rPr>
              <a:t>ВКЛ </a:t>
            </a:r>
            <a:r>
              <a:rPr lang="ru-RU" dirty="0" err="1" smtClean="0">
                <a:latin typeface="Cambria" panose="02040503050406030204" pitchFamily="18" charset="0"/>
                <a:ea typeface="Cambria" panose="02040503050406030204" pitchFamily="18" charset="0"/>
              </a:rPr>
              <a:t>Виленским</a:t>
            </a:r>
            <a:r>
              <a:rPr lang="ru-RU" dirty="0" smtClean="0">
                <a:latin typeface="Cambria" panose="02040503050406030204" pitchFamily="18" charset="0"/>
                <a:ea typeface="Cambria" panose="02040503050406030204" pitchFamily="18" charset="0"/>
              </a:rPr>
              <a:t> </a:t>
            </a:r>
            <a:r>
              <a:rPr lang="ru-RU" dirty="0" err="1" smtClean="0">
                <a:latin typeface="Cambria" panose="02040503050406030204" pitchFamily="18" charset="0"/>
                <a:ea typeface="Cambria" panose="02040503050406030204" pitchFamily="18" charset="0"/>
              </a:rPr>
              <a:t>бискупом</a:t>
            </a:r>
            <a:r>
              <a:rPr lang="ru-RU" dirty="0" smtClean="0">
                <a:latin typeface="Cambria" panose="02040503050406030204" pitchFamily="18" charset="0"/>
                <a:ea typeface="Cambria" panose="02040503050406030204" pitchFamily="18" charset="0"/>
              </a:rPr>
              <a:t> </a:t>
            </a:r>
            <a:r>
              <a:rPr lang="ru-RU" dirty="0" err="1" smtClean="0">
                <a:latin typeface="Cambria" panose="02040503050406030204" pitchFamily="18" charset="0"/>
                <a:ea typeface="Cambria" panose="02040503050406030204" pitchFamily="18" charset="0"/>
              </a:rPr>
              <a:t>Валерианом</a:t>
            </a:r>
            <a:r>
              <a:rPr lang="ru-RU" dirty="0" smtClean="0">
                <a:latin typeface="Cambria" panose="02040503050406030204" pitchFamily="18" charset="0"/>
                <a:ea typeface="Cambria" panose="02040503050406030204" pitchFamily="18" charset="0"/>
              </a:rPr>
              <a:t> </a:t>
            </a:r>
            <a:r>
              <a:rPr lang="ru-RU" dirty="0" err="1" smtClean="0">
                <a:latin typeface="Cambria" panose="02040503050406030204" pitchFamily="18" charset="0"/>
                <a:ea typeface="Cambria" panose="02040503050406030204" pitchFamily="18" charset="0"/>
              </a:rPr>
              <a:t>Протасевичем</a:t>
            </a:r>
            <a:endParaRPr lang="ru-RU" dirty="0">
              <a:latin typeface="Cambria" panose="02040503050406030204" pitchFamily="18" charset="0"/>
              <a:ea typeface="Cambria" panose="02040503050406030204" pitchFamily="18" charset="0"/>
            </a:endParaRPr>
          </a:p>
        </p:txBody>
      </p:sp>
      <p:sp>
        <p:nvSpPr>
          <p:cNvPr id="7" name="Объект 6"/>
          <p:cNvSpPr>
            <a:spLocks noGrp="1"/>
          </p:cNvSpPr>
          <p:nvPr>
            <p:ph sz="half" idx="2"/>
          </p:nvPr>
        </p:nvSpPr>
        <p:spPr>
          <a:xfrm>
            <a:off x="6248400" y="2005239"/>
            <a:ext cx="5181600" cy="4351338"/>
          </a:xfrm>
        </p:spPr>
        <p:txBody>
          <a:bodyPr/>
          <a:lstStyle/>
          <a:p>
            <a:endParaRPr lang="ru-RU" dirty="0"/>
          </a:p>
        </p:txBody>
      </p:sp>
    </p:spTree>
    <p:extLst>
      <p:ext uri="{BB962C8B-B14F-4D97-AF65-F5344CB8AC3E}">
        <p14:creationId xmlns:p14="http://schemas.microsoft.com/office/powerpoint/2010/main" val="23541420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402318"/>
          </a:xfrm>
        </p:spPr>
        <p:txBody>
          <a:bodyPr>
            <a:normAutofit fontScale="90000"/>
          </a:bodyPr>
          <a:lstStyle/>
          <a:p>
            <a:pPr algn="ctr"/>
            <a:r>
              <a:rPr lang="ru-RU" b="1" dirty="0" smtClean="0">
                <a:latin typeface="Cambria" panose="02040503050406030204" pitchFamily="18" charset="0"/>
                <a:ea typeface="Cambria" panose="02040503050406030204" pitchFamily="18" charset="0"/>
              </a:rPr>
              <a:t>Иезуитские коллегиумы</a:t>
            </a:r>
            <a:endParaRPr lang="ru-RU" b="1" dirty="0">
              <a:latin typeface="Cambria" panose="02040503050406030204" pitchFamily="18" charset="0"/>
              <a:ea typeface="Cambria" panose="02040503050406030204" pitchFamily="18" charset="0"/>
            </a:endParaRPr>
          </a:p>
        </p:txBody>
      </p:sp>
      <p:pic>
        <p:nvPicPr>
          <p:cNvPr id="5" name="Объект 4"/>
          <p:cNvPicPr>
            <a:picLocks noGrp="1" noChangeAspect="1"/>
          </p:cNvPicPr>
          <p:nvPr>
            <p:ph sz="half" idx="1"/>
          </p:nvPr>
        </p:nvPicPr>
        <p:blipFill>
          <a:blip r:embed="rId2"/>
          <a:stretch>
            <a:fillRect/>
          </a:stretch>
        </p:blipFill>
        <p:spPr>
          <a:xfrm>
            <a:off x="838200" y="1401876"/>
            <a:ext cx="5181600" cy="3454400"/>
          </a:xfrm>
          <a:prstGeom prst="rect">
            <a:avLst/>
          </a:prstGeom>
        </p:spPr>
      </p:pic>
      <p:pic>
        <p:nvPicPr>
          <p:cNvPr id="6" name="Объект 5"/>
          <p:cNvPicPr>
            <a:picLocks noGrp="1" noChangeAspect="1"/>
          </p:cNvPicPr>
          <p:nvPr>
            <p:ph sz="half" idx="2"/>
          </p:nvPr>
        </p:nvPicPr>
        <p:blipFill>
          <a:blip r:embed="rId3"/>
          <a:stretch>
            <a:fillRect/>
          </a:stretch>
        </p:blipFill>
        <p:spPr>
          <a:xfrm>
            <a:off x="6302829" y="1401876"/>
            <a:ext cx="5181600" cy="3532124"/>
          </a:xfrm>
          <a:prstGeom prst="rect">
            <a:avLst/>
          </a:prstGeom>
        </p:spPr>
      </p:pic>
      <p:sp>
        <p:nvSpPr>
          <p:cNvPr id="7" name="TextBox 6"/>
          <p:cNvSpPr txBox="1"/>
          <p:nvPr/>
        </p:nvSpPr>
        <p:spPr>
          <a:xfrm>
            <a:off x="3060149" y="4970966"/>
            <a:ext cx="825867" cy="400110"/>
          </a:xfrm>
          <a:prstGeom prst="rect">
            <a:avLst/>
          </a:prstGeom>
          <a:noFill/>
        </p:spPr>
        <p:txBody>
          <a:bodyPr wrap="none" rtlCol="0">
            <a:spAutoFit/>
          </a:bodyPr>
          <a:lstStyle/>
          <a:p>
            <a:r>
              <a:rPr lang="ru-RU" sz="2000" dirty="0" smtClean="0">
                <a:latin typeface="Cambria" panose="02040503050406030204" pitchFamily="18" charset="0"/>
                <a:ea typeface="Cambria" panose="02040503050406030204" pitchFamily="18" charset="0"/>
              </a:rPr>
              <a:t>Орша</a:t>
            </a:r>
            <a:endParaRPr lang="ru-RU" sz="2000" dirty="0">
              <a:latin typeface="Cambria" panose="02040503050406030204" pitchFamily="18" charset="0"/>
              <a:ea typeface="Cambria" panose="02040503050406030204" pitchFamily="18" charset="0"/>
            </a:endParaRPr>
          </a:p>
        </p:txBody>
      </p:sp>
      <p:sp>
        <p:nvSpPr>
          <p:cNvPr id="8" name="TextBox 7"/>
          <p:cNvSpPr txBox="1"/>
          <p:nvPr/>
        </p:nvSpPr>
        <p:spPr>
          <a:xfrm>
            <a:off x="8502335" y="4970966"/>
            <a:ext cx="910827" cy="400110"/>
          </a:xfrm>
          <a:prstGeom prst="rect">
            <a:avLst/>
          </a:prstGeom>
          <a:noFill/>
        </p:spPr>
        <p:txBody>
          <a:bodyPr wrap="none" rtlCol="0">
            <a:spAutoFit/>
          </a:bodyPr>
          <a:lstStyle/>
          <a:p>
            <a:r>
              <a:rPr lang="ru-RU" sz="2000" dirty="0" smtClean="0">
                <a:latin typeface="Cambria" panose="02040503050406030204" pitchFamily="18" charset="0"/>
                <a:ea typeface="Cambria" panose="02040503050406030204" pitchFamily="18" charset="0"/>
              </a:rPr>
              <a:t>Пинск</a:t>
            </a:r>
            <a:endParaRPr lang="ru-RU" sz="2000" dirty="0">
              <a:latin typeface="Cambria" panose="02040503050406030204" pitchFamily="18" charset="0"/>
              <a:ea typeface="Cambria" panose="02040503050406030204" pitchFamily="18" charset="0"/>
            </a:endParaRPr>
          </a:p>
        </p:txBody>
      </p:sp>
      <p:sp>
        <p:nvSpPr>
          <p:cNvPr id="9" name="TextBox 8"/>
          <p:cNvSpPr txBox="1"/>
          <p:nvPr/>
        </p:nvSpPr>
        <p:spPr>
          <a:xfrm>
            <a:off x="2276300" y="5731329"/>
            <a:ext cx="7639399" cy="646331"/>
          </a:xfrm>
          <a:prstGeom prst="rect">
            <a:avLst/>
          </a:prstGeom>
          <a:noFill/>
        </p:spPr>
        <p:txBody>
          <a:bodyPr wrap="none" rtlCol="0">
            <a:spAutoFit/>
          </a:bodyPr>
          <a:lstStyle/>
          <a:p>
            <a:pPr algn="ctr"/>
            <a:r>
              <a:rPr lang="ru-RU" dirty="0" smtClean="0">
                <a:effectLst/>
                <a:latin typeface="Cambria" panose="02040503050406030204" pitchFamily="18" charset="0"/>
                <a:ea typeface="Cambria" panose="02040503050406030204" pitchFamily="18" charset="0"/>
              </a:rPr>
              <a:t>У 1570–1580 гг. коллегиумы были открыты в Полоцке, Несвиже,</a:t>
            </a:r>
            <a:r>
              <a:rPr lang="ru-RU" dirty="0" smtClean="0">
                <a:latin typeface="Cambria" panose="02040503050406030204" pitchFamily="18" charset="0"/>
                <a:ea typeface="Cambria" panose="02040503050406030204" pitchFamily="18" charset="0"/>
              </a:rPr>
              <a:t/>
            </a:r>
            <a:br>
              <a:rPr lang="ru-RU" dirty="0" smtClean="0">
                <a:latin typeface="Cambria" panose="02040503050406030204" pitchFamily="18" charset="0"/>
                <a:ea typeface="Cambria" panose="02040503050406030204" pitchFamily="18" charset="0"/>
              </a:rPr>
            </a:br>
            <a:r>
              <a:rPr lang="ru-RU" dirty="0" err="1" smtClean="0">
                <a:effectLst/>
                <a:latin typeface="Cambria" panose="02040503050406030204" pitchFamily="18" charset="0"/>
                <a:ea typeface="Cambria" panose="02040503050406030204" pitchFamily="18" charset="0"/>
              </a:rPr>
              <a:t>Берестье</a:t>
            </a:r>
            <a:r>
              <a:rPr lang="ru-RU" dirty="0" smtClean="0">
                <a:effectLst/>
                <a:latin typeface="Cambria" panose="02040503050406030204" pitchFamily="18" charset="0"/>
                <a:ea typeface="Cambria" panose="02040503050406030204" pitchFamily="18" charset="0"/>
              </a:rPr>
              <a:t>, </a:t>
            </a:r>
            <a:r>
              <a:rPr lang="ru-RU" dirty="0" err="1" smtClean="0">
                <a:effectLst/>
                <a:latin typeface="Cambria" panose="02040503050406030204" pitchFamily="18" charset="0"/>
                <a:ea typeface="Cambria" panose="02040503050406030204" pitchFamily="18" charset="0"/>
              </a:rPr>
              <a:t>Новогрудке</a:t>
            </a:r>
            <a:r>
              <a:rPr lang="ru-RU" dirty="0" smtClean="0">
                <a:effectLst/>
                <a:latin typeface="Cambria" panose="02040503050406030204" pitchFamily="18" charset="0"/>
                <a:ea typeface="Cambria" panose="02040503050406030204" pitchFamily="18" charset="0"/>
              </a:rPr>
              <a:t>, Пинске, Орше, Гродно, Витебске, Минске, Слуцке</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718154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38200" y="365125"/>
            <a:ext cx="10515600" cy="260517"/>
          </a:xfrm>
        </p:spPr>
        <p:txBody>
          <a:bodyPr>
            <a:normAutofit fontScale="90000"/>
          </a:bodyPr>
          <a:lstStyle/>
          <a:p>
            <a:endParaRPr lang="ru-RU" dirty="0"/>
          </a:p>
        </p:txBody>
      </p:sp>
      <p:sp>
        <p:nvSpPr>
          <p:cNvPr id="5" name="Объект 4"/>
          <p:cNvSpPr>
            <a:spLocks noGrp="1"/>
          </p:cNvSpPr>
          <p:nvPr>
            <p:ph idx="1"/>
          </p:nvPr>
        </p:nvSpPr>
        <p:spPr>
          <a:xfrm>
            <a:off x="838200" y="952901"/>
            <a:ext cx="10515600" cy="5224062"/>
          </a:xfrm>
        </p:spPr>
        <p:txBody>
          <a:bodyPr/>
          <a:lstStyle/>
          <a:p>
            <a:r>
              <a:rPr lang="ru-RU" b="1" dirty="0">
                <a:latin typeface="Cambria" panose="02040503050406030204" pitchFamily="18" charset="0"/>
                <a:ea typeface="Cambria" panose="02040503050406030204" pitchFamily="18" charset="0"/>
              </a:rPr>
              <a:t>1596 – подписание </a:t>
            </a:r>
            <a:r>
              <a:rPr lang="ru-RU" b="1" dirty="0" err="1">
                <a:latin typeface="Cambria" panose="02040503050406030204" pitchFamily="18" charset="0"/>
                <a:ea typeface="Cambria" panose="02040503050406030204" pitchFamily="18" charset="0"/>
              </a:rPr>
              <a:t>Берестейской</a:t>
            </a:r>
            <a:r>
              <a:rPr lang="ru-RU" b="1" dirty="0">
                <a:latin typeface="Cambria" panose="02040503050406030204" pitchFamily="18" charset="0"/>
                <a:ea typeface="Cambria" panose="02040503050406030204" pitchFamily="18" charset="0"/>
              </a:rPr>
              <a:t> церковной унии</a:t>
            </a:r>
          </a:p>
          <a:p>
            <a:r>
              <a:rPr lang="ru-RU" dirty="0">
                <a:latin typeface="Cambria" panose="02040503050406030204" pitchFamily="18" charset="0"/>
                <a:ea typeface="Cambria" panose="02040503050406030204" pitchFamily="18" charset="0"/>
              </a:rPr>
              <a:t>Национально-религиозное противостояние обострилось в первой половине XVII века. Насаждение униатства привело к народным восстаниям (убийство униатского архиепископа И. </a:t>
            </a:r>
            <a:r>
              <a:rPr lang="ru-RU" dirty="0" err="1">
                <a:latin typeface="Cambria" panose="02040503050406030204" pitchFamily="18" charset="0"/>
                <a:ea typeface="Cambria" panose="02040503050406030204" pitchFamily="18" charset="0"/>
              </a:rPr>
              <a:t>Кунцевича</a:t>
            </a:r>
            <a:r>
              <a:rPr lang="ru-RU" dirty="0">
                <a:latin typeface="Cambria" panose="02040503050406030204" pitchFamily="18" charset="0"/>
                <a:ea typeface="Cambria" panose="02040503050406030204" pitchFamily="18" charset="0"/>
              </a:rPr>
              <a:t> в Витебске). Власти Речи </a:t>
            </a:r>
            <a:r>
              <a:rPr lang="ru-RU" dirty="0" err="1">
                <a:latin typeface="Cambria" panose="02040503050406030204" pitchFamily="18" charset="0"/>
                <a:ea typeface="Cambria" panose="02040503050406030204" pitchFamily="18" charset="0"/>
              </a:rPr>
              <a:t>Посполитой</a:t>
            </a:r>
            <a:r>
              <a:rPr lang="ru-RU" dirty="0">
                <a:latin typeface="Cambria" panose="02040503050406030204" pitchFamily="18" charset="0"/>
                <a:ea typeface="Cambria" panose="02040503050406030204" pitchFamily="18" charset="0"/>
              </a:rPr>
              <a:t> в 1633 году официально признали Православную Церковь, что снизило религиозные противоречия в обществе. </a:t>
            </a:r>
          </a:p>
          <a:p>
            <a:r>
              <a:rPr lang="ru-RU" dirty="0">
                <a:latin typeface="Cambria" panose="02040503050406030204" pitchFamily="18" charset="0"/>
                <a:ea typeface="Cambria" panose="02040503050406030204" pitchFamily="18" charset="0"/>
              </a:rPr>
              <a:t>Во второй половине XVII в. В Речи </a:t>
            </a:r>
            <a:r>
              <a:rPr lang="ru-RU" dirty="0" err="1">
                <a:latin typeface="Cambria" panose="02040503050406030204" pitchFamily="18" charset="0"/>
                <a:ea typeface="Cambria" panose="02040503050406030204" pitchFamily="18" charset="0"/>
              </a:rPr>
              <a:t>Посполитой</a:t>
            </a:r>
            <a:r>
              <a:rPr lang="ru-RU" dirty="0">
                <a:latin typeface="Cambria" panose="02040503050406030204" pitchFamily="18" charset="0"/>
                <a:ea typeface="Cambria" panose="02040503050406030204" pitchFamily="18" charset="0"/>
              </a:rPr>
              <a:t>  католики составляли 43 % населения, униаты — 33 %, православные – 10 %, иудеи – 9 %, прочие – 5 %.</a:t>
            </a:r>
          </a:p>
          <a:p>
            <a:endParaRPr lang="ru-RU" dirty="0"/>
          </a:p>
        </p:txBody>
      </p:sp>
    </p:spTree>
    <p:extLst>
      <p:ext uri="{BB962C8B-B14F-4D97-AF65-F5344CB8AC3E}">
        <p14:creationId xmlns:p14="http://schemas.microsoft.com/office/powerpoint/2010/main" val="21932804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57389"/>
          </a:xfrm>
        </p:spPr>
        <p:txBody>
          <a:bodyPr>
            <a:normAutofit fontScale="90000"/>
          </a:bodyPr>
          <a:lstStyle/>
          <a:p>
            <a:endParaRPr lang="ru-RU" dirty="0"/>
          </a:p>
        </p:txBody>
      </p:sp>
      <p:sp>
        <p:nvSpPr>
          <p:cNvPr id="3" name="Объект 2"/>
          <p:cNvSpPr>
            <a:spLocks noGrp="1"/>
          </p:cNvSpPr>
          <p:nvPr>
            <p:ph idx="1"/>
          </p:nvPr>
        </p:nvSpPr>
        <p:spPr>
          <a:xfrm>
            <a:off x="838200" y="751114"/>
            <a:ext cx="10515600" cy="5425849"/>
          </a:xfrm>
        </p:spPr>
        <p:txBody>
          <a:bodyPr>
            <a:normAutofit lnSpcReduction="10000"/>
          </a:bodyPr>
          <a:lstStyle/>
          <a:p>
            <a:pPr lvl="0"/>
            <a:r>
              <a:rPr lang="en-US" b="1" dirty="0" smtClean="0">
                <a:solidFill>
                  <a:prstClr val="black"/>
                </a:solidFill>
                <a:latin typeface="Cambria" panose="02040503050406030204" pitchFamily="18" charset="0"/>
                <a:ea typeface="Cambria" panose="02040503050406030204" pitchFamily="18" charset="0"/>
              </a:rPr>
              <a:t>XVII-XVIII</a:t>
            </a:r>
            <a:r>
              <a:rPr lang="ru-RU" b="1" dirty="0" smtClean="0">
                <a:solidFill>
                  <a:prstClr val="black"/>
                </a:solidFill>
                <a:latin typeface="Cambria" panose="02040503050406030204" pitchFamily="18" charset="0"/>
                <a:ea typeface="Cambria" panose="02040503050406030204" pitchFamily="18" charset="0"/>
              </a:rPr>
              <a:t> века</a:t>
            </a:r>
            <a:r>
              <a:rPr lang="ru-RU" dirty="0" smtClean="0">
                <a:solidFill>
                  <a:prstClr val="black"/>
                </a:solidFill>
                <a:latin typeface="Cambria" panose="02040503050406030204" pitchFamily="18" charset="0"/>
                <a:ea typeface="Cambria" panose="02040503050406030204" pitchFamily="18" charset="0"/>
              </a:rPr>
              <a:t>: войны и внутренние конфликты сопровождались притеснением одних конфессий и возвышением других</a:t>
            </a:r>
          </a:p>
          <a:p>
            <a:pPr lvl="0"/>
            <a:r>
              <a:rPr lang="ru-RU" dirty="0">
                <a:solidFill>
                  <a:prstClr val="black"/>
                </a:solidFill>
                <a:latin typeface="Cambria" panose="02040503050406030204" pitchFamily="18" charset="0"/>
                <a:ea typeface="Cambria" panose="02040503050406030204" pitchFamily="18" charset="0"/>
              </a:rPr>
              <a:t>Война 1648–1667 гг. изменила ситуацию – власти Речи </a:t>
            </a:r>
            <a:r>
              <a:rPr lang="ru-RU" dirty="0" err="1">
                <a:solidFill>
                  <a:prstClr val="black"/>
                </a:solidFill>
                <a:latin typeface="Cambria" panose="02040503050406030204" pitchFamily="18" charset="0"/>
                <a:ea typeface="Cambria" panose="02040503050406030204" pitchFamily="18" charset="0"/>
              </a:rPr>
              <a:t>Посполитой</a:t>
            </a:r>
            <a:r>
              <a:rPr lang="ru-RU" dirty="0">
                <a:solidFill>
                  <a:prstClr val="black"/>
                </a:solidFill>
                <a:latin typeface="Cambria" panose="02040503050406030204" pitchFamily="18" charset="0"/>
                <a:ea typeface="Cambria" panose="02040503050406030204" pitchFamily="18" charset="0"/>
              </a:rPr>
              <a:t> берут курс на ограничение деятельности православной церкви как промосковской.</a:t>
            </a:r>
          </a:p>
          <a:p>
            <a:pPr lvl="0"/>
            <a:r>
              <a:rPr lang="ru-RU" dirty="0" smtClean="0">
                <a:latin typeface="Cambria" panose="02040503050406030204" pitchFamily="18" charset="0"/>
                <a:ea typeface="Cambria" panose="02040503050406030204" pitchFamily="18" charset="0"/>
              </a:rPr>
              <a:t>К концу XVIII ст. православное население белорусских земель составляло всего 6,5%, протестанты – 1,6%, униаты - 39%, католики - 38%.</a:t>
            </a:r>
          </a:p>
          <a:p>
            <a:pPr lvl="0"/>
            <a:r>
              <a:rPr lang="ru-RU" dirty="0" smtClean="0">
                <a:latin typeface="Cambria" panose="02040503050406030204" pitchFamily="18" charset="0"/>
                <a:ea typeface="Cambria" panose="02040503050406030204" pitchFamily="18" charset="0"/>
              </a:rPr>
              <a:t>Дискриминационная религиозная политика Речи </a:t>
            </a:r>
            <a:r>
              <a:rPr lang="ru-RU" dirty="0">
                <a:latin typeface="Cambria" panose="02040503050406030204" pitchFamily="18" charset="0"/>
                <a:ea typeface="Cambria" panose="02040503050406030204" pitchFamily="18" charset="0"/>
              </a:rPr>
              <a:t>П</a:t>
            </a:r>
            <a:r>
              <a:rPr lang="ru-RU" dirty="0" smtClean="0">
                <a:latin typeface="Cambria" panose="02040503050406030204" pitchFamily="18" charset="0"/>
                <a:ea typeface="Cambria" panose="02040503050406030204" pitchFamily="18" charset="0"/>
              </a:rPr>
              <a:t>осполитой привела к появлению как называемого «</a:t>
            </a:r>
            <a:r>
              <a:rPr lang="ru-RU" b="1" dirty="0" smtClean="0">
                <a:latin typeface="Cambria" panose="02040503050406030204" pitchFamily="18" charset="0"/>
                <a:ea typeface="Cambria" panose="02040503050406030204" pitchFamily="18" charset="0"/>
              </a:rPr>
              <a:t>диссидентского вопроса</a:t>
            </a:r>
            <a:r>
              <a:rPr lang="ru-RU" dirty="0" smtClean="0">
                <a:latin typeface="Cambria" panose="02040503050406030204" pitchFamily="18" charset="0"/>
                <a:ea typeface="Cambria" panose="02040503050406030204" pitchFamily="18" charset="0"/>
              </a:rPr>
              <a:t>», который для решения геополитических задач в свих интересах использовали иностранные государства (Россия, Пруссия, Швеция, Австрия).  </a:t>
            </a:r>
          </a:p>
        </p:txBody>
      </p:sp>
    </p:spTree>
    <p:extLst>
      <p:ext uri="{BB962C8B-B14F-4D97-AF65-F5344CB8AC3E}">
        <p14:creationId xmlns:p14="http://schemas.microsoft.com/office/powerpoint/2010/main" val="42305902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4294967295"/>
          </p:nvPr>
        </p:nvPicPr>
        <p:blipFill>
          <a:blip r:embed="rId2"/>
          <a:stretch>
            <a:fillRect/>
          </a:stretch>
        </p:blipFill>
        <p:spPr>
          <a:xfrm>
            <a:off x="2021280" y="632745"/>
            <a:ext cx="8210945" cy="5436000"/>
          </a:xfrm>
          <a:prstGeom prst="rect">
            <a:avLst/>
          </a:prstGeom>
        </p:spPr>
      </p:pic>
    </p:spTree>
    <p:extLst>
      <p:ext uri="{BB962C8B-B14F-4D97-AF65-F5344CB8AC3E}">
        <p14:creationId xmlns:p14="http://schemas.microsoft.com/office/powerpoint/2010/main" val="38481926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440633"/>
          </a:xfrm>
        </p:spPr>
        <p:txBody>
          <a:bodyPr>
            <a:normAutofit fontScale="90000"/>
          </a:bodyPr>
          <a:lstStyle/>
          <a:p>
            <a:pPr algn="ctr"/>
            <a:r>
              <a:rPr lang="ru-RU" b="1" dirty="0" smtClean="0">
                <a:latin typeface="Cambria" panose="02040503050406030204" pitchFamily="18" charset="0"/>
                <a:ea typeface="Cambria" panose="02040503050406030204" pitchFamily="18" charset="0"/>
              </a:rPr>
              <a:t>Белорусы – 84,9%</a:t>
            </a:r>
            <a:endParaRPr lang="ru-RU" b="1" dirty="0">
              <a:latin typeface="Cambria" panose="02040503050406030204" pitchFamily="18" charset="0"/>
              <a:ea typeface="Cambria" panose="02040503050406030204" pitchFamily="18" charset="0"/>
            </a:endParaRPr>
          </a:p>
        </p:txBody>
      </p:sp>
      <p:pic>
        <p:nvPicPr>
          <p:cNvPr id="4" name="Объект 3"/>
          <p:cNvPicPr>
            <a:picLocks noGrp="1" noChangeAspect="1"/>
          </p:cNvPicPr>
          <p:nvPr>
            <p:ph idx="1"/>
          </p:nvPr>
        </p:nvPicPr>
        <p:blipFill>
          <a:blip r:embed="rId2"/>
          <a:stretch>
            <a:fillRect/>
          </a:stretch>
        </p:blipFill>
        <p:spPr>
          <a:xfrm>
            <a:off x="3171881" y="1010814"/>
            <a:ext cx="5848237" cy="5220000"/>
          </a:xfrm>
          <a:prstGeom prst="rect">
            <a:avLst/>
          </a:prstGeom>
        </p:spPr>
      </p:pic>
    </p:spTree>
    <p:extLst>
      <p:ext uri="{BB962C8B-B14F-4D97-AF65-F5344CB8AC3E}">
        <p14:creationId xmlns:p14="http://schemas.microsoft.com/office/powerpoint/2010/main" val="13814253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006475"/>
          </a:xfrm>
        </p:spPr>
        <p:txBody>
          <a:bodyPr>
            <a:normAutofit/>
          </a:bodyPr>
          <a:lstStyle/>
          <a:p>
            <a:r>
              <a:rPr lang="ru-RU" sz="3600" b="1" dirty="0" smtClean="0">
                <a:solidFill>
                  <a:prstClr val="black"/>
                </a:solidFill>
                <a:latin typeface="Cambria" panose="02040503050406030204" pitchFamily="18" charset="0"/>
                <a:ea typeface="Cambria" panose="02040503050406030204" pitchFamily="18" charset="0"/>
              </a:rPr>
              <a:t>   ХІХ</a:t>
            </a:r>
            <a:r>
              <a:rPr lang="ru-RU" sz="3600" b="1" dirty="0" smtClean="0">
                <a:latin typeface="Cambria" panose="02040503050406030204" pitchFamily="18" charset="0"/>
                <a:ea typeface="Cambria" panose="02040503050406030204" pitchFamily="18" charset="0"/>
              </a:rPr>
              <a:t> век</a:t>
            </a:r>
            <a:endParaRPr lang="ru-RU" sz="3600" b="1" dirty="0">
              <a:latin typeface="Cambria" panose="02040503050406030204" pitchFamily="18" charset="0"/>
              <a:ea typeface="Cambria" panose="02040503050406030204" pitchFamily="18" charset="0"/>
            </a:endParaRPr>
          </a:p>
        </p:txBody>
      </p:sp>
      <p:sp>
        <p:nvSpPr>
          <p:cNvPr id="3" name="Объект 2"/>
          <p:cNvSpPr>
            <a:spLocks noGrp="1"/>
          </p:cNvSpPr>
          <p:nvPr>
            <p:ph idx="1"/>
          </p:nvPr>
        </p:nvSpPr>
        <p:spPr>
          <a:xfrm>
            <a:off x="838200" y="1371600"/>
            <a:ext cx="10515600" cy="4805363"/>
          </a:xfrm>
        </p:spPr>
        <p:txBody>
          <a:bodyPr>
            <a:normAutofit fontScale="92500" lnSpcReduction="10000"/>
          </a:bodyPr>
          <a:lstStyle/>
          <a:p>
            <a:r>
              <a:rPr lang="ru-RU" dirty="0" smtClean="0">
                <a:latin typeface="Cambria" panose="02040503050406030204" pitchFamily="18" charset="0"/>
                <a:ea typeface="Cambria" panose="02040503050406030204" pitchFamily="18" charset="0"/>
              </a:rPr>
              <a:t>Стратегическим направлением религиозной политики правительства Российской империи в течение </a:t>
            </a:r>
            <a:r>
              <a:rPr lang="ru-RU" dirty="0">
                <a:solidFill>
                  <a:prstClr val="black"/>
                </a:solidFill>
                <a:latin typeface="Cambria" panose="02040503050406030204" pitchFamily="18" charset="0"/>
                <a:ea typeface="Cambria" panose="02040503050406030204" pitchFamily="18" charset="0"/>
              </a:rPr>
              <a:t>ХІХ</a:t>
            </a:r>
            <a:r>
              <a:rPr lang="ru-RU" dirty="0" smtClean="0">
                <a:latin typeface="Cambria" panose="02040503050406030204" pitchFamily="18" charset="0"/>
                <a:ea typeface="Cambria" panose="02040503050406030204" pitchFamily="18" charset="0"/>
              </a:rPr>
              <a:t> века стало упорядочение структур христианских и </a:t>
            </a:r>
            <a:r>
              <a:rPr lang="ru-RU" dirty="0" err="1" smtClean="0">
                <a:latin typeface="Cambria" panose="02040503050406030204" pitchFamily="18" charset="0"/>
                <a:ea typeface="Cambria" panose="02040503050406030204" pitchFamily="18" charset="0"/>
              </a:rPr>
              <a:t>нехртстианских</a:t>
            </a:r>
            <a:r>
              <a:rPr lang="ru-RU" dirty="0" smtClean="0">
                <a:latin typeface="Cambria" panose="02040503050406030204" pitchFamily="18" charset="0"/>
                <a:ea typeface="Cambria" panose="02040503050406030204" pitchFamily="18" charset="0"/>
              </a:rPr>
              <a:t> конфессий, действовавших на территории Беларуси, и создание механизма управления ими по образцу православной церкви.</a:t>
            </a:r>
          </a:p>
          <a:p>
            <a:r>
              <a:rPr lang="ru-RU" dirty="0" smtClean="0">
                <a:latin typeface="Cambria" panose="02040503050406030204" pitchFamily="18" charset="0"/>
                <a:ea typeface="Cambria" panose="02040503050406030204" pitchFamily="18" charset="0"/>
              </a:rPr>
              <a:t>До середины 20 гг. ХІХ ст. фактически проводилась политика невмешательства в церковные дела. Относительной свободой пользовалось католичество и протестантизм. До 1820 г. действовали иезуитские миссии.</a:t>
            </a:r>
          </a:p>
          <a:p>
            <a:r>
              <a:rPr lang="ru-RU" dirty="0" smtClean="0">
                <a:latin typeface="Cambria" panose="02040503050406030204" pitchFamily="18" charset="0"/>
                <a:ea typeface="Cambria" panose="02040503050406030204" pitchFamily="18" charset="0"/>
              </a:rPr>
              <a:t>Ситуация изменилась в связи с усилением политики русификации. Ликвидируется униатская церковь. Закрываются католические храмы и монастыри, начинается массовое строительство православных храмов. Вводятся ограничительные законы для лиц католического вероисповедания.</a:t>
            </a:r>
          </a:p>
        </p:txBody>
      </p:sp>
    </p:spTree>
    <p:extLst>
      <p:ext uri="{BB962C8B-B14F-4D97-AF65-F5344CB8AC3E}">
        <p14:creationId xmlns:p14="http://schemas.microsoft.com/office/powerpoint/2010/main" val="25084702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647246"/>
          </a:xfrm>
        </p:spPr>
        <p:txBody>
          <a:bodyPr>
            <a:normAutofit fontScale="90000"/>
          </a:bodyPr>
          <a:lstStyle/>
          <a:p>
            <a:pPr algn="ctr"/>
            <a:r>
              <a:rPr lang="ru-RU" sz="3600" b="1" dirty="0" smtClean="0">
                <a:latin typeface="Cambria" panose="02040503050406030204" pitchFamily="18" charset="0"/>
                <a:ea typeface="Cambria" panose="02040503050406030204" pitchFamily="18" charset="0"/>
              </a:rPr>
              <a:t>Ограничительные законы для католиков и иудеев:</a:t>
            </a:r>
            <a:endParaRPr lang="ru-RU" sz="3600" b="1" dirty="0">
              <a:latin typeface="Cambria" panose="02040503050406030204" pitchFamily="18" charset="0"/>
              <a:ea typeface="Cambria" panose="02040503050406030204" pitchFamily="18" charset="0"/>
            </a:endParaRPr>
          </a:p>
        </p:txBody>
      </p:sp>
      <p:sp>
        <p:nvSpPr>
          <p:cNvPr id="3" name="Объект 2"/>
          <p:cNvSpPr>
            <a:spLocks noGrp="1"/>
          </p:cNvSpPr>
          <p:nvPr>
            <p:ph idx="1"/>
          </p:nvPr>
        </p:nvSpPr>
        <p:spPr>
          <a:xfrm>
            <a:off x="838200" y="1175657"/>
            <a:ext cx="10515600" cy="5001306"/>
          </a:xfrm>
        </p:spPr>
        <p:txBody>
          <a:bodyPr/>
          <a:lstStyle/>
          <a:p>
            <a:r>
              <a:rPr lang="ru-RU" dirty="0" smtClean="0">
                <a:latin typeface="Cambria" panose="02040503050406030204" pitchFamily="18" charset="0"/>
                <a:ea typeface="Cambria" panose="02040503050406030204" pitchFamily="18" charset="0"/>
              </a:rPr>
              <a:t>1792 – черта еврейской оседлости – ограничение свободы передвижения и выбора места жительства для иудеев</a:t>
            </a:r>
          </a:p>
          <a:p>
            <a:r>
              <a:rPr lang="ru-RU" dirty="0" smtClean="0">
                <a:latin typeface="Cambria" panose="02040503050406030204" pitchFamily="18" charset="0"/>
                <a:ea typeface="Cambria" panose="02040503050406030204" pitchFamily="18" charset="0"/>
              </a:rPr>
              <a:t>1864 – запрет католикам западных и юго-западных губерний покупать землевладения, конфискованные за долги</a:t>
            </a:r>
          </a:p>
          <a:p>
            <a:r>
              <a:rPr lang="ru-RU" dirty="0" smtClean="0">
                <a:latin typeface="Cambria" panose="02040503050406030204" pitchFamily="18" charset="0"/>
                <a:ea typeface="Cambria" panose="02040503050406030204" pitchFamily="18" charset="0"/>
              </a:rPr>
              <a:t>1864-1865 г. – католикам и иудеям полностью запрещено покупать землю (только наследовать)</a:t>
            </a:r>
          </a:p>
          <a:p>
            <a:r>
              <a:rPr lang="ru-RU" dirty="0" smtClean="0">
                <a:latin typeface="Cambria" panose="02040503050406030204" pitchFamily="18" charset="0"/>
                <a:ea typeface="Cambria" panose="02040503050406030204" pitchFamily="18" charset="0"/>
              </a:rPr>
              <a:t>1882 г. – иудеям запрещено жить за пределами городов и местечек, арендовать принимать в залог или управление недвижимость</a:t>
            </a:r>
          </a:p>
          <a:p>
            <a:r>
              <a:rPr lang="ru-RU" dirty="0" smtClean="0">
                <a:latin typeface="Cambria" panose="02040503050406030204" pitchFamily="18" charset="0"/>
                <a:ea typeface="Cambria" panose="02040503050406030204" pitchFamily="18" charset="0"/>
              </a:rPr>
              <a:t>1887 г. – введена процентная норма поступления иудеев в средние и высшие учебные заведения</a:t>
            </a:r>
          </a:p>
          <a:p>
            <a:endParaRPr lang="ru-RU" dirty="0"/>
          </a:p>
        </p:txBody>
      </p:sp>
    </p:spTree>
    <p:extLst>
      <p:ext uri="{BB962C8B-B14F-4D97-AF65-F5344CB8AC3E}">
        <p14:creationId xmlns:p14="http://schemas.microsoft.com/office/powerpoint/2010/main" val="11110410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222704"/>
          </a:xfrm>
        </p:spPr>
        <p:txBody>
          <a:bodyPr>
            <a:normAutofit fontScale="90000"/>
          </a:bodyPr>
          <a:lstStyle/>
          <a:p>
            <a:endParaRPr lang="ru-RU" dirty="0"/>
          </a:p>
        </p:txBody>
      </p:sp>
      <p:sp>
        <p:nvSpPr>
          <p:cNvPr id="3" name="Объект 2"/>
          <p:cNvSpPr>
            <a:spLocks noGrp="1"/>
          </p:cNvSpPr>
          <p:nvPr>
            <p:ph idx="1"/>
          </p:nvPr>
        </p:nvSpPr>
        <p:spPr>
          <a:xfrm>
            <a:off x="838200" y="1394233"/>
            <a:ext cx="10515600" cy="4782729"/>
          </a:xfrm>
        </p:spPr>
        <p:txBody>
          <a:bodyPr>
            <a:normAutofit/>
          </a:bodyPr>
          <a:lstStyle/>
          <a:p>
            <a:r>
              <a:rPr lang="ru-RU" b="1" dirty="0" smtClean="0">
                <a:latin typeface="Cambria" panose="02040503050406030204" pitchFamily="18" charset="0"/>
                <a:ea typeface="Cambria" panose="02040503050406030204" pitchFamily="18" charset="0"/>
              </a:rPr>
              <a:t>1905 г. - Указ «Об укреплении начал веротерпимости»</a:t>
            </a:r>
            <a:r>
              <a:rPr lang="ru-RU" dirty="0" smtClean="0">
                <a:latin typeface="Cambria" panose="02040503050406030204" pitchFamily="18" charset="0"/>
                <a:ea typeface="Cambria" panose="02040503050406030204" pitchFamily="18" charset="0"/>
              </a:rPr>
              <a:t>: в Российской Империи утверждалось право на свободу вероисповедания, допускался переход из православия в другое христианское вероисповедание, устранялись запреты и ограничения для </a:t>
            </a:r>
            <a:r>
              <a:rPr lang="ru-RU" dirty="0" err="1" smtClean="0">
                <a:latin typeface="Cambria" panose="02040503050406030204" pitchFamily="18" charset="0"/>
                <a:ea typeface="Cambria" panose="02040503050406030204" pitchFamily="18" charset="0"/>
              </a:rPr>
              <a:t>неправославных</a:t>
            </a:r>
            <a:r>
              <a:rPr lang="ru-RU" dirty="0" smtClean="0">
                <a:latin typeface="Cambria" panose="02040503050406030204" pitchFamily="18" charset="0"/>
                <a:ea typeface="Cambria" panose="02040503050406030204" pitchFamily="18" charset="0"/>
              </a:rPr>
              <a:t> конфессий, легализовались староверы.</a:t>
            </a:r>
          </a:p>
        </p:txBody>
      </p:sp>
    </p:spTree>
    <p:extLst>
      <p:ext uri="{BB962C8B-B14F-4D97-AF65-F5344CB8AC3E}">
        <p14:creationId xmlns:p14="http://schemas.microsoft.com/office/powerpoint/2010/main" val="21356467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24731"/>
          </a:xfrm>
        </p:spPr>
        <p:txBody>
          <a:bodyPr>
            <a:normAutofit fontScale="90000"/>
          </a:bodyPr>
          <a:lstStyle/>
          <a:p>
            <a:endParaRPr lang="ru-RU" dirty="0"/>
          </a:p>
        </p:txBody>
      </p:sp>
      <p:sp>
        <p:nvSpPr>
          <p:cNvPr id="3" name="Объект 2"/>
          <p:cNvSpPr>
            <a:spLocks noGrp="1"/>
          </p:cNvSpPr>
          <p:nvPr>
            <p:ph idx="1"/>
          </p:nvPr>
        </p:nvSpPr>
        <p:spPr>
          <a:xfrm>
            <a:off x="838200" y="896293"/>
            <a:ext cx="10515600" cy="5280670"/>
          </a:xfrm>
        </p:spPr>
        <p:txBody>
          <a:bodyPr>
            <a:normAutofit/>
          </a:bodyPr>
          <a:lstStyle/>
          <a:p>
            <a:pPr marL="0" indent="0">
              <a:buNone/>
            </a:pPr>
            <a:r>
              <a:rPr lang="ru-RU" b="1" dirty="0" smtClean="0"/>
              <a:t>   </a:t>
            </a:r>
            <a:r>
              <a:rPr lang="ru-RU" b="1" dirty="0" smtClean="0">
                <a:latin typeface="Cambria" panose="02040503050406030204" pitchFamily="18" charset="0"/>
                <a:ea typeface="Cambria" panose="02040503050406030204" pitchFamily="18" charset="0"/>
              </a:rPr>
              <a:t>БССР (1922 – 1939): борьба с религией</a:t>
            </a:r>
          </a:p>
          <a:p>
            <a:pPr marL="0" indent="0">
              <a:buNone/>
            </a:pPr>
            <a:endParaRPr lang="ru-RU" b="1" dirty="0" smtClean="0"/>
          </a:p>
          <a:p>
            <a:r>
              <a:rPr lang="ru-RU" dirty="0" smtClean="0">
                <a:latin typeface="Cambria" panose="02040503050406030204" pitchFamily="18" charset="0"/>
                <a:ea typeface="Cambria" panose="02040503050406030204" pitchFamily="18" charset="0"/>
              </a:rPr>
              <a:t>Пропаганда атеизма</a:t>
            </a:r>
          </a:p>
          <a:p>
            <a:r>
              <a:rPr lang="ru-RU" dirty="0" smtClean="0">
                <a:latin typeface="Cambria" panose="02040503050406030204" pitchFamily="18" charset="0"/>
                <a:ea typeface="Cambria" panose="02040503050406030204" pitchFamily="18" charset="0"/>
              </a:rPr>
              <a:t>Закрытие культовых учреждений (использовались под склады, библиотеки, клубы, мастерские)</a:t>
            </a:r>
          </a:p>
          <a:p>
            <a:r>
              <a:rPr lang="ru-RU" dirty="0" smtClean="0">
                <a:latin typeface="Cambria" panose="02040503050406030204" pitchFamily="18" charset="0"/>
                <a:ea typeface="Cambria" panose="02040503050406030204" pitchFamily="18" charset="0"/>
              </a:rPr>
              <a:t>1925 – «Союз воинствующих безбожников»</a:t>
            </a:r>
          </a:p>
          <a:p>
            <a:r>
              <a:rPr lang="ru-RU" dirty="0" smtClean="0">
                <a:latin typeface="Cambria" panose="02040503050406030204" pitchFamily="18" charset="0"/>
                <a:ea typeface="Cambria" panose="02040503050406030204" pitchFamily="18" charset="0"/>
              </a:rPr>
              <a:t>1930-е – закрытие учебных заведений, готовивших священнослужителей, высылка духовенства, запрет религиозной литературы, ликвидация монастырей</a:t>
            </a:r>
          </a:p>
          <a:p>
            <a:r>
              <a:rPr lang="ru-RU" dirty="0" smtClean="0">
                <a:latin typeface="Cambria" panose="02040503050406030204" pitchFamily="18" charset="0"/>
                <a:ea typeface="Cambria" panose="02040503050406030204" pitchFamily="18" charset="0"/>
              </a:rPr>
              <a:t>1937-39 – репрессии против духовенства</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30121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73718"/>
          </a:xfrm>
        </p:spPr>
        <p:txBody>
          <a:bodyPr>
            <a:normAutofit fontScale="90000"/>
          </a:bodyPr>
          <a:lstStyle/>
          <a:p>
            <a:endParaRPr lang="ru-RU" dirty="0"/>
          </a:p>
        </p:txBody>
      </p:sp>
      <p:sp>
        <p:nvSpPr>
          <p:cNvPr id="3" name="Объект 2"/>
          <p:cNvSpPr>
            <a:spLocks noGrp="1"/>
          </p:cNvSpPr>
          <p:nvPr>
            <p:ph idx="1"/>
          </p:nvPr>
        </p:nvSpPr>
        <p:spPr>
          <a:xfrm>
            <a:off x="838200" y="800100"/>
            <a:ext cx="10515600" cy="5376863"/>
          </a:xfrm>
        </p:spPr>
        <p:txBody>
          <a:bodyPr/>
          <a:lstStyle/>
          <a:p>
            <a:pPr marL="0" lvl="0" indent="0">
              <a:buNone/>
            </a:pPr>
            <a:r>
              <a:rPr lang="ru-RU" b="1" dirty="0" smtClean="0">
                <a:solidFill>
                  <a:prstClr val="black"/>
                </a:solidFill>
                <a:latin typeface="Cambria" panose="02040503050406030204" pitchFamily="18" charset="0"/>
                <a:ea typeface="Cambria" panose="02040503050406030204" pitchFamily="18" charset="0"/>
              </a:rPr>
              <a:t>   Западная </a:t>
            </a:r>
            <a:r>
              <a:rPr lang="ru-RU" b="1" dirty="0">
                <a:solidFill>
                  <a:prstClr val="black"/>
                </a:solidFill>
                <a:latin typeface="Cambria" panose="02040503050406030204" pitchFamily="18" charset="0"/>
                <a:ea typeface="Cambria" panose="02040503050406030204" pitchFamily="18" charset="0"/>
              </a:rPr>
              <a:t>Беларусь (1921-1939): триумф католичества</a:t>
            </a:r>
          </a:p>
          <a:p>
            <a:pPr lvl="0"/>
            <a:endParaRPr lang="ru-RU" dirty="0" smtClean="0">
              <a:solidFill>
                <a:prstClr val="black"/>
              </a:solidFill>
              <a:latin typeface="Cambria" panose="02040503050406030204" pitchFamily="18" charset="0"/>
              <a:ea typeface="Cambria" panose="02040503050406030204" pitchFamily="18" charset="0"/>
            </a:endParaRPr>
          </a:p>
          <a:p>
            <a:pPr lvl="0"/>
            <a:r>
              <a:rPr lang="ru-RU" dirty="0" smtClean="0">
                <a:solidFill>
                  <a:prstClr val="black"/>
                </a:solidFill>
                <a:latin typeface="Cambria" panose="02040503050406030204" pitchFamily="18" charset="0"/>
                <a:ea typeface="Cambria" panose="02040503050406030204" pitchFamily="18" charset="0"/>
              </a:rPr>
              <a:t>Конституция </a:t>
            </a:r>
            <a:r>
              <a:rPr lang="en-US" dirty="0">
                <a:solidFill>
                  <a:prstClr val="black"/>
                </a:solidFill>
                <a:latin typeface="Cambria" panose="02040503050406030204" pitchFamily="18" charset="0"/>
                <a:ea typeface="Cambria" panose="02040503050406030204" pitchFamily="18" charset="0"/>
              </a:rPr>
              <a:t>II</a:t>
            </a:r>
            <a:r>
              <a:rPr lang="ru-RU" dirty="0">
                <a:solidFill>
                  <a:prstClr val="black"/>
                </a:solidFill>
                <a:latin typeface="Cambria" panose="02040503050406030204" pitchFamily="18" charset="0"/>
                <a:ea typeface="Cambria" panose="02040503050406030204" pitchFamily="18" charset="0"/>
              </a:rPr>
              <a:t> Речи Посполитой гарантировала «полную защиту и свободное отправление религиозных культов, равенство в гражданских и политических правах»</a:t>
            </a:r>
          </a:p>
          <a:p>
            <a:r>
              <a:rPr lang="ru-RU" b="1" dirty="0" smtClean="0">
                <a:latin typeface="Cambria" panose="02040503050406030204" pitchFamily="18" charset="0"/>
                <a:ea typeface="Cambria" panose="02040503050406030204" pitchFamily="18" charset="0"/>
              </a:rPr>
              <a:t>Но!</a:t>
            </a:r>
            <a:r>
              <a:rPr lang="ru-RU" dirty="0" smtClean="0">
                <a:latin typeface="Cambria" panose="02040503050406030204" pitchFamily="18" charset="0"/>
                <a:ea typeface="Cambria" panose="02040503050406030204" pitchFamily="18" charset="0"/>
              </a:rPr>
              <a:t> Статья 114 Конституции РП признавала первенство католической веры среди других, важнейшие должности могут занимать только лица католического вероисповедания</a:t>
            </a:r>
          </a:p>
          <a:p>
            <a:r>
              <a:rPr lang="ru-RU" dirty="0" smtClean="0">
                <a:latin typeface="Cambria" panose="02040503050406030204" pitchFamily="18" charset="0"/>
                <a:ea typeface="Cambria" panose="02040503050406030204" pitchFamily="18" charset="0"/>
              </a:rPr>
              <a:t>Власти РП отводили костелу важную роль в процессе </a:t>
            </a:r>
            <a:r>
              <a:rPr lang="ru-RU" dirty="0" err="1" smtClean="0">
                <a:latin typeface="Cambria" panose="02040503050406030204" pitchFamily="18" charset="0"/>
                <a:ea typeface="Cambria" panose="02040503050406030204" pitchFamily="18" charset="0"/>
              </a:rPr>
              <a:t>ополячивания</a:t>
            </a:r>
            <a:r>
              <a:rPr lang="ru-RU" dirty="0" smtClean="0">
                <a:latin typeface="Cambria" panose="02040503050406030204" pitchFamily="18" charset="0"/>
                <a:ea typeface="Cambria" panose="02040503050406030204" pitchFamily="18" charset="0"/>
              </a:rPr>
              <a:t> населения Западной Беларуси</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19414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39398"/>
          </a:xfrm>
        </p:spPr>
        <p:txBody>
          <a:bodyPr>
            <a:normAutofit fontScale="90000"/>
          </a:bodyPr>
          <a:lstStyle/>
          <a:p>
            <a:r>
              <a:rPr lang="ru-RU" sz="3600" b="1" dirty="0" smtClean="0">
                <a:latin typeface="Cambria" panose="02040503050406030204" pitchFamily="18" charset="0"/>
                <a:ea typeface="Cambria" panose="02040503050406030204" pitchFamily="18" charset="0"/>
              </a:rPr>
              <a:t>Конфессиональная политика в БССР в 1944-1991 гг.</a:t>
            </a:r>
            <a:endParaRPr lang="ru-RU" sz="3600" b="1" dirty="0">
              <a:latin typeface="Cambria" panose="02040503050406030204" pitchFamily="18" charset="0"/>
              <a:ea typeface="Cambria" panose="02040503050406030204" pitchFamily="18" charset="0"/>
            </a:endParaRPr>
          </a:p>
        </p:txBody>
      </p:sp>
      <p:sp>
        <p:nvSpPr>
          <p:cNvPr id="3" name="Объект 2"/>
          <p:cNvSpPr>
            <a:spLocks noGrp="1"/>
          </p:cNvSpPr>
          <p:nvPr>
            <p:ph idx="1"/>
          </p:nvPr>
        </p:nvSpPr>
        <p:spPr>
          <a:xfrm>
            <a:off x="838200" y="1883121"/>
            <a:ext cx="10515600" cy="4293842"/>
          </a:xfrm>
        </p:spPr>
        <p:txBody>
          <a:bodyPr/>
          <a:lstStyle/>
          <a:p>
            <a:r>
              <a:rPr lang="ru-RU" dirty="0" smtClean="0">
                <a:latin typeface="Cambria" panose="02040503050406030204" pitchFamily="18" charset="0"/>
                <a:ea typeface="Cambria" panose="02040503050406030204" pitchFamily="18" charset="0"/>
              </a:rPr>
              <a:t>Относительно лояльное </a:t>
            </a:r>
            <a:r>
              <a:rPr lang="ru-RU" dirty="0" smtClean="0">
                <a:latin typeface="Cambria" panose="02040503050406030204" pitchFamily="18" charset="0"/>
                <a:ea typeface="Cambria" panose="02040503050406030204" pitchFamily="18" charset="0"/>
              </a:rPr>
              <a:t>отношение к православной церкви</a:t>
            </a:r>
          </a:p>
          <a:p>
            <a:r>
              <a:rPr lang="ru-RU" dirty="0" smtClean="0">
                <a:latin typeface="Cambria" panose="02040503050406030204" pitchFamily="18" charset="0"/>
                <a:ea typeface="Cambria" panose="02040503050406030204" pitchFamily="18" charset="0"/>
              </a:rPr>
              <a:t>Негативное отношение к католикам и протестантам</a:t>
            </a:r>
          </a:p>
          <a:p>
            <a:r>
              <a:rPr lang="ru-RU" dirty="0" smtClean="0">
                <a:latin typeface="Cambria" panose="02040503050406030204" pitchFamily="18" charset="0"/>
                <a:ea typeface="Cambria" panose="02040503050406030204" pitchFamily="18" charset="0"/>
              </a:rPr>
              <a:t>Антирелигиозная борьба и широкая </a:t>
            </a:r>
            <a:r>
              <a:rPr lang="ru-RU" dirty="0" smtClean="0">
                <a:latin typeface="Cambria" panose="02040503050406030204" pitchFamily="18" charset="0"/>
                <a:ea typeface="Cambria" panose="02040503050406030204" pitchFamily="18" charset="0"/>
              </a:rPr>
              <a:t>пропаганда </a:t>
            </a:r>
            <a:r>
              <a:rPr lang="ru-RU" dirty="0" smtClean="0">
                <a:latin typeface="Cambria" panose="02040503050406030204" pitchFamily="18" charset="0"/>
                <a:ea typeface="Cambria" panose="02040503050406030204" pitchFamily="18" charset="0"/>
              </a:rPr>
              <a:t>атеизма</a:t>
            </a:r>
          </a:p>
          <a:p>
            <a:r>
              <a:rPr lang="ru-RU" dirty="0" smtClean="0">
                <a:latin typeface="Cambria" panose="02040503050406030204" pitchFamily="18" charset="0"/>
                <a:ea typeface="Cambria" panose="02040503050406030204" pitchFamily="18" charset="0"/>
              </a:rPr>
              <a:t>Контроль власти над религиозными организациями</a:t>
            </a:r>
            <a:endParaRPr lang="ru-RU" dirty="0" smtClean="0">
              <a:latin typeface="Cambria" panose="02040503050406030204" pitchFamily="18" charset="0"/>
              <a:ea typeface="Cambria" panose="02040503050406030204" pitchFamily="18" charset="0"/>
            </a:endParaRPr>
          </a:p>
          <a:p>
            <a:endParaRPr lang="ru-RU" dirty="0"/>
          </a:p>
        </p:txBody>
      </p:sp>
    </p:spTree>
    <p:extLst>
      <p:ext uri="{BB962C8B-B14F-4D97-AF65-F5344CB8AC3E}">
        <p14:creationId xmlns:p14="http://schemas.microsoft.com/office/powerpoint/2010/main" val="21415077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3679" y="365126"/>
            <a:ext cx="10794380" cy="404420"/>
          </a:xfrm>
        </p:spPr>
        <p:txBody>
          <a:bodyPr>
            <a:noAutofit/>
          </a:bodyPr>
          <a:lstStyle/>
          <a:p>
            <a:pPr algn="ctr"/>
            <a:r>
              <a:rPr lang="ru-RU" sz="3200" b="1" u="sng" dirty="0" smtClean="0">
                <a:latin typeface="Cambria" panose="02040503050406030204" pitchFamily="18" charset="0"/>
                <a:ea typeface="Cambria" panose="02040503050406030204" pitchFamily="18" charset="0"/>
              </a:rPr>
              <a:t>Религиозный состав населения Республики Беларусь (2022)</a:t>
            </a:r>
            <a:endParaRPr lang="ru-RU" sz="3200" b="1" u="sng" dirty="0">
              <a:latin typeface="Cambria" panose="02040503050406030204" pitchFamily="18" charset="0"/>
              <a:ea typeface="Cambria" panose="02040503050406030204" pitchFamily="18" charset="0"/>
            </a:endParaRPr>
          </a:p>
        </p:txBody>
      </p:sp>
      <p:sp>
        <p:nvSpPr>
          <p:cNvPr id="3" name="Объект 2"/>
          <p:cNvSpPr>
            <a:spLocks noGrp="1"/>
          </p:cNvSpPr>
          <p:nvPr>
            <p:ph idx="1"/>
          </p:nvPr>
        </p:nvSpPr>
        <p:spPr>
          <a:xfrm>
            <a:off x="838200" y="1215483"/>
            <a:ext cx="10515600" cy="5312065"/>
          </a:xfrm>
        </p:spPr>
        <p:txBody>
          <a:bodyPr>
            <a:normAutofit fontScale="77500" lnSpcReduction="20000"/>
          </a:bodyPr>
          <a:lstStyle/>
          <a:p>
            <a:r>
              <a:rPr lang="ru-RU" b="1" dirty="0" smtClean="0">
                <a:latin typeface="Cambria" panose="02040503050406030204" pitchFamily="18" charset="0"/>
                <a:ea typeface="Cambria" panose="02040503050406030204" pitchFamily="18" charset="0"/>
              </a:rPr>
              <a:t>Белорусская </a:t>
            </a:r>
            <a:r>
              <a:rPr lang="ru-RU" b="1" dirty="0">
                <a:latin typeface="Cambria" panose="02040503050406030204" pitchFamily="18" charset="0"/>
                <a:ea typeface="Cambria" panose="02040503050406030204" pitchFamily="18" charset="0"/>
              </a:rPr>
              <a:t>православная </a:t>
            </a:r>
            <a:r>
              <a:rPr lang="ru-RU" b="1" dirty="0" smtClean="0">
                <a:latin typeface="Cambria" panose="02040503050406030204" pitchFamily="18" charset="0"/>
                <a:ea typeface="Cambria" panose="02040503050406030204" pitchFamily="18" charset="0"/>
              </a:rPr>
              <a:t>церковь</a:t>
            </a:r>
            <a:r>
              <a:rPr lang="ru-RU" dirty="0" smtClean="0">
                <a:latin typeface="Cambria" panose="02040503050406030204" pitchFamily="18" charset="0"/>
                <a:ea typeface="Cambria" panose="02040503050406030204" pitchFamily="18" charset="0"/>
              </a:rPr>
              <a:t>: 1709 </a:t>
            </a:r>
            <a:r>
              <a:rPr lang="ru-RU" dirty="0">
                <a:latin typeface="Cambria" panose="02040503050406030204" pitchFamily="18" charset="0"/>
                <a:ea typeface="Cambria" panose="02040503050406030204" pitchFamily="18" charset="0"/>
              </a:rPr>
              <a:t>общин, 15 епархий, 6 духовных учебных заведений, 35 монастырей, 15 братств, 10 </a:t>
            </a:r>
            <a:r>
              <a:rPr lang="ru-RU" dirty="0" err="1">
                <a:latin typeface="Cambria" panose="02040503050406030204" pitchFamily="18" charset="0"/>
                <a:ea typeface="Cambria" panose="02040503050406030204" pitchFamily="18" charset="0"/>
              </a:rPr>
              <a:t>сестричеств</a:t>
            </a:r>
            <a:r>
              <a:rPr lang="ru-RU" dirty="0">
                <a:latin typeface="Cambria" panose="02040503050406030204" pitchFamily="18" charset="0"/>
                <a:ea typeface="Cambria" panose="02040503050406030204" pitchFamily="18" charset="0"/>
              </a:rPr>
              <a:t>, </a:t>
            </a:r>
            <a:r>
              <a:rPr lang="ru-RU" dirty="0" smtClean="0">
                <a:latin typeface="Cambria" panose="02040503050406030204" pitchFamily="18" charset="0"/>
                <a:ea typeface="Cambria" panose="02040503050406030204" pitchFamily="18" charset="0"/>
              </a:rPr>
              <a:t>одна миссия.</a:t>
            </a:r>
            <a:endParaRPr lang="ru-RU" dirty="0">
              <a:latin typeface="Cambria" panose="02040503050406030204" pitchFamily="18" charset="0"/>
              <a:ea typeface="Cambria" panose="02040503050406030204" pitchFamily="18" charset="0"/>
            </a:endParaRPr>
          </a:p>
          <a:p>
            <a:r>
              <a:rPr lang="ru-RU" b="1" dirty="0" smtClean="0">
                <a:latin typeface="Cambria" panose="02040503050406030204" pitchFamily="18" charset="0"/>
                <a:ea typeface="Cambria" panose="02040503050406030204" pitchFamily="18" charset="0"/>
              </a:rPr>
              <a:t>Римско-католическая церковь</a:t>
            </a:r>
            <a:r>
              <a:rPr lang="ru-RU" dirty="0" smtClean="0">
                <a:latin typeface="Cambria" panose="02040503050406030204" pitchFamily="18" charset="0"/>
                <a:ea typeface="Cambria" panose="02040503050406030204" pitchFamily="18" charset="0"/>
              </a:rPr>
              <a:t>: </a:t>
            </a:r>
            <a:r>
              <a:rPr lang="ru-RU" dirty="0">
                <a:latin typeface="Cambria" panose="02040503050406030204" pitchFamily="18" charset="0"/>
                <a:ea typeface="Cambria" panose="02040503050406030204" pitchFamily="18" charset="0"/>
              </a:rPr>
              <a:t>4 епархии, 498 общин, 6 духовных учебных заведений, 11 миссий и 9 монастырей.</a:t>
            </a:r>
          </a:p>
          <a:p>
            <a:r>
              <a:rPr lang="ru-RU" b="1" dirty="0" smtClean="0">
                <a:latin typeface="Cambria" panose="02040503050406030204" pitchFamily="18" charset="0"/>
                <a:ea typeface="Cambria" panose="02040503050406030204" pitchFamily="18" charset="0"/>
              </a:rPr>
              <a:t>Протестантские </a:t>
            </a:r>
            <a:r>
              <a:rPr lang="ru-RU" b="1" dirty="0">
                <a:latin typeface="Cambria" panose="02040503050406030204" pitchFamily="18" charset="0"/>
                <a:ea typeface="Cambria" panose="02040503050406030204" pitchFamily="18" charset="0"/>
              </a:rPr>
              <a:t>религиозные </a:t>
            </a:r>
            <a:r>
              <a:rPr lang="ru-RU" b="1" dirty="0" smtClean="0">
                <a:latin typeface="Cambria" panose="02040503050406030204" pitchFamily="18" charset="0"/>
                <a:ea typeface="Cambria" panose="02040503050406030204" pitchFamily="18" charset="0"/>
              </a:rPr>
              <a:t>организации</a:t>
            </a:r>
            <a:r>
              <a:rPr lang="ru-RU" dirty="0" smtClean="0">
                <a:latin typeface="Cambria" panose="02040503050406030204" pitchFamily="18" charset="0"/>
                <a:ea typeface="Cambria" panose="02040503050406030204" pitchFamily="18" charset="0"/>
              </a:rPr>
              <a:t>:1038 религиозных общин, </a:t>
            </a:r>
            <a:r>
              <a:rPr lang="ru-RU" dirty="0">
                <a:latin typeface="Cambria" panose="02040503050406030204" pitchFamily="18" charset="0"/>
                <a:ea typeface="Cambria" panose="02040503050406030204" pitchFamily="18" charset="0"/>
              </a:rPr>
              <a:t>21 </a:t>
            </a:r>
            <a:r>
              <a:rPr lang="ru-RU" dirty="0" smtClean="0">
                <a:latin typeface="Cambria" panose="02040503050406030204" pitchFamily="18" charset="0"/>
                <a:ea typeface="Cambria" panose="02040503050406030204" pitchFamily="18" charset="0"/>
              </a:rPr>
              <a:t>объединение, </a:t>
            </a:r>
            <a:r>
              <a:rPr lang="ru-RU" dirty="0">
                <a:latin typeface="Cambria" panose="02040503050406030204" pitchFamily="18" charset="0"/>
                <a:ea typeface="Cambria" panose="02040503050406030204" pitchFamily="18" charset="0"/>
              </a:rPr>
              <a:t>22 </a:t>
            </a:r>
            <a:r>
              <a:rPr lang="ru-RU" dirty="0" smtClean="0">
                <a:latin typeface="Cambria" panose="02040503050406030204" pitchFamily="18" charset="0"/>
                <a:ea typeface="Cambria" panose="02040503050406030204" pitchFamily="18" charset="0"/>
              </a:rPr>
              <a:t>миссии </a:t>
            </a:r>
            <a:r>
              <a:rPr lang="ru-RU" dirty="0">
                <a:latin typeface="Cambria" panose="02040503050406030204" pitchFamily="18" charset="0"/>
                <a:ea typeface="Cambria" panose="02040503050406030204" pitchFamily="18" charset="0"/>
              </a:rPr>
              <a:t>и 5 </a:t>
            </a:r>
            <a:r>
              <a:rPr lang="ru-RU" dirty="0" smtClean="0">
                <a:latin typeface="Cambria" panose="02040503050406030204" pitchFamily="18" charset="0"/>
                <a:ea typeface="Cambria" panose="02040503050406030204" pitchFamily="18" charset="0"/>
              </a:rPr>
              <a:t>духовных учебных заведений </a:t>
            </a:r>
            <a:r>
              <a:rPr lang="ru-RU" dirty="0">
                <a:latin typeface="Cambria" panose="02040503050406030204" pitchFamily="18" charset="0"/>
                <a:ea typeface="Cambria" panose="02040503050406030204" pitchFamily="18" charset="0"/>
              </a:rPr>
              <a:t>13 религиозных направлений.</a:t>
            </a:r>
          </a:p>
          <a:p>
            <a:r>
              <a:rPr lang="ru-RU" dirty="0" smtClean="0">
                <a:latin typeface="Cambria" panose="02040503050406030204" pitchFamily="18" charset="0"/>
                <a:ea typeface="Cambria" panose="02040503050406030204" pitchFamily="18" charset="0"/>
              </a:rPr>
              <a:t>Наиболее </a:t>
            </a:r>
            <a:r>
              <a:rPr lang="ru-RU" dirty="0">
                <a:latin typeface="Cambria" panose="02040503050406030204" pitchFamily="18" charset="0"/>
                <a:ea typeface="Cambria" panose="02040503050406030204" pitchFamily="18" charset="0"/>
              </a:rPr>
              <a:t>многочисленными среди протестантских направлений являются объединения христиан веры евангельской (524 общины), евангельских христиан баптистов (281 община), адвентистов седьмого дня (73 общины). Исторически традиционным на территории страны является лютеранство, которое насчитывает 25 общин.</a:t>
            </a:r>
          </a:p>
          <a:p>
            <a:r>
              <a:rPr lang="ru-RU" dirty="0" smtClean="0">
                <a:latin typeface="Cambria" panose="02040503050406030204" pitchFamily="18" charset="0"/>
                <a:ea typeface="Cambria" panose="02040503050406030204" pitchFamily="18" charset="0"/>
              </a:rPr>
              <a:t>Три </a:t>
            </a:r>
            <a:r>
              <a:rPr lang="ru-RU" b="1" dirty="0">
                <a:latin typeface="Cambria" panose="02040503050406030204" pitchFamily="18" charset="0"/>
                <a:ea typeface="Cambria" panose="02040503050406030204" pitchFamily="18" charset="0"/>
              </a:rPr>
              <a:t>иудейских религиозных </a:t>
            </a:r>
            <a:r>
              <a:rPr lang="ru-RU" b="1" dirty="0" smtClean="0">
                <a:latin typeface="Cambria" panose="02040503050406030204" pitchFamily="18" charset="0"/>
                <a:ea typeface="Cambria" panose="02040503050406030204" pitchFamily="18" charset="0"/>
              </a:rPr>
              <a:t>объединения</a:t>
            </a:r>
            <a:r>
              <a:rPr lang="ru-RU" dirty="0" smtClean="0">
                <a:latin typeface="Cambria" panose="02040503050406030204" pitchFamily="18" charset="0"/>
                <a:ea typeface="Cambria" panose="02040503050406030204" pitchFamily="18" charset="0"/>
              </a:rPr>
              <a:t>:  </a:t>
            </a:r>
            <a:r>
              <a:rPr lang="ru-RU" dirty="0">
                <a:latin typeface="Cambria" panose="02040503050406030204" pitchFamily="18" charset="0"/>
                <a:ea typeface="Cambria" panose="02040503050406030204" pitchFamily="18" charset="0"/>
              </a:rPr>
              <a:t>53 религиозные общины, </a:t>
            </a:r>
            <a:r>
              <a:rPr lang="ru-RU" dirty="0" smtClean="0">
                <a:latin typeface="Cambria" panose="02040503050406030204" pitchFamily="18" charset="0"/>
                <a:ea typeface="Cambria" panose="02040503050406030204" pitchFamily="18" charset="0"/>
              </a:rPr>
              <a:t>9 культовых зданий, 1 духовное учебное заведение.</a:t>
            </a:r>
            <a:endParaRPr lang="ru-RU" dirty="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24 </a:t>
            </a:r>
            <a:r>
              <a:rPr lang="ru-RU" b="1" dirty="0">
                <a:latin typeface="Cambria" panose="02040503050406030204" pitchFamily="18" charset="0"/>
                <a:ea typeface="Cambria" panose="02040503050406030204" pitchFamily="18" charset="0"/>
              </a:rPr>
              <a:t>мусульманские религиозные </a:t>
            </a:r>
            <a:r>
              <a:rPr lang="ru-RU" b="1" dirty="0" smtClean="0">
                <a:latin typeface="Cambria" panose="02040503050406030204" pitchFamily="18" charset="0"/>
                <a:ea typeface="Cambria" panose="02040503050406030204" pitchFamily="18" charset="0"/>
              </a:rPr>
              <a:t>общины</a:t>
            </a:r>
            <a:r>
              <a:rPr lang="ru-RU" dirty="0" smtClean="0">
                <a:latin typeface="Cambria" panose="02040503050406030204" pitchFamily="18" charset="0"/>
                <a:ea typeface="Cambria" panose="02040503050406030204" pitchFamily="18" charset="0"/>
              </a:rPr>
              <a:t>: 9 культовых </a:t>
            </a:r>
            <a:r>
              <a:rPr lang="ru-RU" dirty="0">
                <a:latin typeface="Cambria" panose="02040503050406030204" pitchFamily="18" charset="0"/>
                <a:ea typeface="Cambria" panose="02040503050406030204" pitchFamily="18" charset="0"/>
              </a:rPr>
              <a:t>зданиями, в том числе Соборной мечетью в Минске. </a:t>
            </a:r>
          </a:p>
          <a:p>
            <a:r>
              <a:rPr lang="ru-RU" dirty="0">
                <a:latin typeface="Cambria" panose="02040503050406030204" pitchFamily="18" charset="0"/>
                <a:ea typeface="Cambria" panose="02040503050406030204" pitchFamily="18" charset="0"/>
              </a:rPr>
              <a:t>В 2015 году зарегистрирована </a:t>
            </a:r>
            <a:r>
              <a:rPr lang="ru-RU" b="1" dirty="0">
                <a:latin typeface="Cambria" panose="02040503050406030204" pitchFamily="18" charset="0"/>
                <a:ea typeface="Cambria" panose="02040503050406030204" pitchFamily="18" charset="0"/>
              </a:rPr>
              <a:t>буддистская община </a:t>
            </a:r>
            <a:r>
              <a:rPr lang="ru-RU" dirty="0">
                <a:latin typeface="Cambria" panose="02040503050406030204" pitchFamily="18" charset="0"/>
                <a:ea typeface="Cambria" panose="02040503050406030204" pitchFamily="18" charset="0"/>
              </a:rPr>
              <a:t>в Минске "</a:t>
            </a:r>
            <a:r>
              <a:rPr lang="ru-RU" dirty="0" err="1">
                <a:latin typeface="Cambria" panose="02040503050406030204" pitchFamily="18" charset="0"/>
                <a:ea typeface="Cambria" panose="02040503050406030204" pitchFamily="18" charset="0"/>
              </a:rPr>
              <a:t>Шен</a:t>
            </a:r>
            <a:r>
              <a:rPr lang="ru-RU" dirty="0">
                <a:latin typeface="Cambria" panose="02040503050406030204" pitchFamily="18" charset="0"/>
                <a:ea typeface="Cambria" panose="02040503050406030204" pitchFamily="18" charset="0"/>
              </a:rPr>
              <a:t> </a:t>
            </a:r>
            <a:r>
              <a:rPr lang="ru-RU" dirty="0" err="1">
                <a:latin typeface="Cambria" panose="02040503050406030204" pitchFamily="18" charset="0"/>
                <a:ea typeface="Cambria" panose="02040503050406030204" pitchFamily="18" charset="0"/>
              </a:rPr>
              <a:t>Чен</a:t>
            </a:r>
            <a:r>
              <a:rPr lang="ru-RU" dirty="0">
                <a:latin typeface="Cambria" panose="02040503050406030204" pitchFamily="18" charset="0"/>
                <a:ea typeface="Cambria" panose="02040503050406030204" pitchFamily="18" charset="0"/>
              </a:rPr>
              <a:t> </a:t>
            </a:r>
            <a:r>
              <a:rPr lang="ru-RU" dirty="0" err="1">
                <a:latin typeface="Cambria" panose="02040503050406030204" pitchFamily="18" charset="0"/>
                <a:ea typeface="Cambria" panose="02040503050406030204" pitchFamily="18" charset="0"/>
              </a:rPr>
              <a:t>Линг</a:t>
            </a:r>
            <a:r>
              <a:rPr lang="ru-RU" dirty="0">
                <a:latin typeface="Cambria" panose="02040503050406030204" pitchFamily="18" charset="0"/>
                <a:ea typeface="Cambria" panose="02040503050406030204" pitchFamily="18" charset="0"/>
              </a:rPr>
              <a:t>" традиции Бон. </a:t>
            </a:r>
          </a:p>
        </p:txBody>
      </p:sp>
    </p:spTree>
    <p:extLst>
      <p:ext uri="{BB962C8B-B14F-4D97-AF65-F5344CB8AC3E}">
        <p14:creationId xmlns:p14="http://schemas.microsoft.com/office/powerpoint/2010/main" val="1023276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419445"/>
            <a:ext cx="10515600" cy="621703"/>
          </a:xfrm>
        </p:spPr>
        <p:txBody>
          <a:bodyPr>
            <a:noAutofit/>
          </a:bodyPr>
          <a:lstStyle/>
          <a:p>
            <a:pPr algn="ctr"/>
            <a:r>
              <a:rPr lang="ru-RU" sz="3200" b="1" u="sng" dirty="0" smtClean="0">
                <a:latin typeface="Cambria" panose="02040503050406030204" pitchFamily="18" charset="0"/>
                <a:ea typeface="Cambria" panose="02040503050406030204" pitchFamily="18" charset="0"/>
              </a:rPr>
              <a:t>Основные принципы конфессиональной политики Республики Беларусь </a:t>
            </a:r>
            <a:endParaRPr lang="ru-RU" sz="3200" b="1" u="sng" dirty="0">
              <a:latin typeface="Cambria" panose="02040503050406030204" pitchFamily="18" charset="0"/>
              <a:ea typeface="Cambria" panose="02040503050406030204" pitchFamily="18" charset="0"/>
            </a:endParaRPr>
          </a:p>
        </p:txBody>
      </p:sp>
      <p:sp>
        <p:nvSpPr>
          <p:cNvPr id="3" name="Объект 2"/>
          <p:cNvSpPr>
            <a:spLocks noGrp="1"/>
          </p:cNvSpPr>
          <p:nvPr>
            <p:ph idx="1"/>
          </p:nvPr>
        </p:nvSpPr>
        <p:spPr>
          <a:xfrm>
            <a:off x="838200" y="1484768"/>
            <a:ext cx="10515600" cy="4692195"/>
          </a:xfrm>
        </p:spPr>
        <p:txBody>
          <a:bodyPr>
            <a:normAutofit fontScale="92500" lnSpcReduction="10000"/>
          </a:bodyPr>
          <a:lstStyle/>
          <a:p>
            <a:r>
              <a:rPr lang="ru-RU" dirty="0">
                <a:latin typeface="Cambria" panose="02040503050406030204" pitchFamily="18" charset="0"/>
                <a:ea typeface="Cambria" panose="02040503050406030204" pitchFamily="18" charset="0"/>
              </a:rPr>
              <a:t>Религиозная политика государства направлена на поддержание и </a:t>
            </a:r>
            <a:r>
              <a:rPr lang="ru-RU" dirty="0" smtClean="0">
                <a:latin typeface="Cambria" panose="02040503050406030204" pitchFamily="18" charset="0"/>
                <a:ea typeface="Cambria" panose="02040503050406030204" pitchFamily="18" charset="0"/>
              </a:rPr>
              <a:t>укрепление </a:t>
            </a:r>
            <a:r>
              <a:rPr lang="ru-RU" b="1" dirty="0">
                <a:latin typeface="Cambria" panose="02040503050406030204" pitchFamily="18" charset="0"/>
                <a:ea typeface="Cambria" panose="02040503050406030204" pitchFamily="18" charset="0"/>
              </a:rPr>
              <a:t>межконфессионального мира и согласия </a:t>
            </a:r>
            <a:r>
              <a:rPr lang="ru-RU" dirty="0">
                <a:latin typeface="Cambria" panose="02040503050406030204" pitchFamily="18" charset="0"/>
                <a:ea typeface="Cambria" panose="02040503050406030204" pitchFamily="18" charset="0"/>
              </a:rPr>
              <a:t>в белорусском обществе, развитие </a:t>
            </a:r>
            <a:r>
              <a:rPr lang="ru-RU" dirty="0" smtClean="0">
                <a:latin typeface="Cambria" panose="02040503050406030204" pitchFamily="18" charset="0"/>
                <a:ea typeface="Cambria" panose="02040503050406030204" pitchFamily="18" charset="0"/>
              </a:rPr>
              <a:t>взаимодействия </a:t>
            </a:r>
            <a:r>
              <a:rPr lang="ru-RU" dirty="0">
                <a:latin typeface="Cambria" panose="02040503050406030204" pitchFamily="18" charset="0"/>
                <a:ea typeface="Cambria" panose="02040503050406030204" pitchFamily="18" charset="0"/>
              </a:rPr>
              <a:t>с исторически традиционными конфессиями, в первую очередь с </a:t>
            </a:r>
            <a:r>
              <a:rPr lang="ru-RU" dirty="0" smtClean="0">
                <a:latin typeface="Cambria" panose="02040503050406030204" pitchFamily="18" charset="0"/>
                <a:ea typeface="Cambria" panose="02040503050406030204" pitchFamily="18" charset="0"/>
              </a:rPr>
              <a:t>Белорусской </a:t>
            </a:r>
            <a:r>
              <a:rPr lang="ru-RU" dirty="0">
                <a:latin typeface="Cambria" panose="02040503050406030204" pitchFamily="18" charset="0"/>
                <a:ea typeface="Cambria" panose="02040503050406030204" pitchFamily="18" charset="0"/>
              </a:rPr>
              <a:t>православной церковью. </a:t>
            </a:r>
            <a:endParaRPr lang="ru-RU" dirty="0" smtClean="0">
              <a:latin typeface="Cambria" panose="02040503050406030204" pitchFamily="18" charset="0"/>
              <a:ea typeface="Cambria" panose="02040503050406030204" pitchFamily="18" charset="0"/>
            </a:endParaRPr>
          </a:p>
          <a:p>
            <a:r>
              <a:rPr lang="ru-RU" dirty="0" smtClean="0">
                <a:latin typeface="Cambria" panose="02040503050406030204" pitchFamily="18" charset="0"/>
                <a:ea typeface="Cambria" panose="02040503050406030204" pitchFamily="18" charset="0"/>
              </a:rPr>
              <a:t>Во </a:t>
            </a:r>
            <a:r>
              <a:rPr lang="ru-RU" dirty="0">
                <a:latin typeface="Cambria" panose="02040503050406030204" pitchFamily="18" charset="0"/>
                <a:ea typeface="Cambria" panose="02040503050406030204" pitchFamily="18" charset="0"/>
              </a:rPr>
              <a:t>взаимоотношениях с религиозными </a:t>
            </a:r>
            <a:r>
              <a:rPr lang="ru-RU" dirty="0" smtClean="0">
                <a:latin typeface="Cambria" panose="02040503050406030204" pitchFamily="18" charset="0"/>
                <a:ea typeface="Cambria" panose="02040503050406030204" pitchFamily="18" charset="0"/>
              </a:rPr>
              <a:t>организациями </a:t>
            </a:r>
            <a:r>
              <a:rPr lang="ru-RU" dirty="0">
                <a:latin typeface="Cambria" panose="02040503050406030204" pitchFamily="18" charset="0"/>
                <a:ea typeface="Cambria" panose="02040503050406030204" pitchFamily="18" charset="0"/>
              </a:rPr>
              <a:t>государство руководствуется законодательно закрепленным принципом </a:t>
            </a:r>
            <a:r>
              <a:rPr lang="ru-RU" b="1" dirty="0" smtClean="0">
                <a:latin typeface="Cambria" panose="02040503050406030204" pitchFamily="18" charset="0"/>
                <a:ea typeface="Cambria" panose="02040503050406030204" pitchFamily="18" charset="0"/>
              </a:rPr>
              <a:t>равенства </a:t>
            </a:r>
            <a:r>
              <a:rPr lang="ru-RU" b="1" dirty="0">
                <a:latin typeface="Cambria" panose="02040503050406030204" pitchFamily="18" charset="0"/>
                <a:ea typeface="Cambria" panose="02040503050406030204" pitchFamily="18" charset="0"/>
              </a:rPr>
              <a:t>религий перед законом</a:t>
            </a:r>
            <a:r>
              <a:rPr lang="ru-RU" dirty="0">
                <a:latin typeface="Cambria" panose="02040503050406030204" pitchFamily="18" charset="0"/>
                <a:ea typeface="Cambria" panose="02040503050406030204" pitchFamily="18" charset="0"/>
              </a:rPr>
              <a:t> и учитывает их влияние на формирование духовных, </a:t>
            </a:r>
            <a:r>
              <a:rPr lang="ru-RU" dirty="0" smtClean="0">
                <a:latin typeface="Cambria" panose="02040503050406030204" pitchFamily="18" charset="0"/>
                <a:ea typeface="Cambria" panose="02040503050406030204" pitchFamily="18" charset="0"/>
              </a:rPr>
              <a:t>культурных </a:t>
            </a:r>
            <a:r>
              <a:rPr lang="ru-RU" dirty="0">
                <a:latin typeface="Cambria" panose="02040503050406030204" pitchFamily="18" charset="0"/>
                <a:ea typeface="Cambria" panose="02040503050406030204" pitchFamily="18" charset="0"/>
              </a:rPr>
              <a:t>и государственных традиций белорусского </a:t>
            </a:r>
            <a:r>
              <a:rPr lang="ru-RU" dirty="0" smtClean="0">
                <a:latin typeface="Cambria" panose="02040503050406030204" pitchFamily="18" charset="0"/>
                <a:ea typeface="Cambria" panose="02040503050406030204" pitchFamily="18" charset="0"/>
              </a:rPr>
              <a:t>народа.</a:t>
            </a:r>
          </a:p>
          <a:p>
            <a:r>
              <a:rPr lang="ru-RU" dirty="0">
                <a:latin typeface="Cambria" panose="02040503050406030204" pitchFamily="18" charset="0"/>
                <a:ea typeface="Cambria" panose="02040503050406030204" pitchFamily="18" charset="0"/>
              </a:rPr>
              <a:t>Статья 4 Закона Республики Беларусь </a:t>
            </a:r>
            <a:r>
              <a:rPr lang="ru-RU" dirty="0" smtClean="0">
                <a:latin typeface="Cambria" panose="02040503050406030204" pitchFamily="18" charset="0"/>
                <a:ea typeface="Cambria" panose="02040503050406030204" pitchFamily="18" charset="0"/>
              </a:rPr>
              <a:t>"О </a:t>
            </a:r>
            <a:r>
              <a:rPr lang="ru-RU" dirty="0">
                <a:latin typeface="Cambria" panose="02040503050406030204" pitchFamily="18" charset="0"/>
                <a:ea typeface="Cambria" panose="02040503050406030204" pitchFamily="18" charset="0"/>
              </a:rPr>
              <a:t>свободе совести и </a:t>
            </a:r>
            <a:r>
              <a:rPr lang="ru-RU" dirty="0" smtClean="0">
                <a:latin typeface="Cambria" panose="02040503050406030204" pitchFamily="18" charset="0"/>
                <a:ea typeface="Cambria" panose="02040503050406030204" pitchFamily="18" charset="0"/>
              </a:rPr>
              <a:t>религиозных </a:t>
            </a:r>
            <a:r>
              <a:rPr lang="ru-RU" dirty="0">
                <a:latin typeface="Cambria" panose="02040503050406030204" pitchFamily="18" charset="0"/>
                <a:ea typeface="Cambria" panose="02040503050406030204" pitchFamily="18" charset="0"/>
              </a:rPr>
              <a:t>организациях " гарантирует </a:t>
            </a:r>
            <a:r>
              <a:rPr lang="ru-RU" b="1" dirty="0">
                <a:latin typeface="Cambria" panose="02040503050406030204" pitchFamily="18" charset="0"/>
                <a:ea typeface="Cambria" panose="02040503050406030204" pitchFamily="18" charset="0"/>
              </a:rPr>
              <a:t>право каждого на свободу </a:t>
            </a:r>
            <a:r>
              <a:rPr lang="ru-RU" b="1" dirty="0" smtClean="0">
                <a:latin typeface="Cambria" panose="02040503050406030204" pitchFamily="18" charset="0"/>
                <a:ea typeface="Cambria" panose="02040503050406030204" pitchFamily="18" charset="0"/>
              </a:rPr>
              <a:t>выбора атеистических </a:t>
            </a:r>
            <a:r>
              <a:rPr lang="ru-RU" b="1" dirty="0">
                <a:latin typeface="Cambria" panose="02040503050406030204" pitchFamily="18" charset="0"/>
                <a:ea typeface="Cambria" panose="02040503050406030204" pitchFamily="18" charset="0"/>
              </a:rPr>
              <a:t>или религиозных </a:t>
            </a:r>
            <a:r>
              <a:rPr lang="ru-RU" b="1" dirty="0" smtClean="0">
                <a:latin typeface="Cambria" panose="02040503050406030204" pitchFamily="18" charset="0"/>
                <a:ea typeface="Cambria" panose="02040503050406030204" pitchFamily="18" charset="0"/>
              </a:rPr>
              <a:t>убеждений</a:t>
            </a:r>
            <a:r>
              <a:rPr lang="ru-RU" dirty="0" smtClean="0">
                <a:latin typeface="Cambria" panose="02040503050406030204" pitchFamily="18" charset="0"/>
                <a:ea typeface="Cambria" panose="02040503050406030204" pitchFamily="18" charset="0"/>
              </a:rPr>
              <a:t>.</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76596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saturation sat="63000"/>
                    </a14:imgEffect>
                  </a14:imgLayer>
                </a14:imgProps>
              </a:ext>
            </a:extLst>
          </a:blip>
          <a:stretch>
            <a:fillRect/>
          </a:stretch>
        </p:blipFill>
        <p:spPr>
          <a:xfrm>
            <a:off x="96000" y="1089870"/>
            <a:ext cx="12096000" cy="4023936"/>
          </a:xfrm>
          <a:prstGeom prst="rect">
            <a:avLst/>
          </a:prstGeom>
        </p:spPr>
      </p:pic>
    </p:spTree>
    <p:extLst>
      <p:ext uri="{BB962C8B-B14F-4D97-AF65-F5344CB8AC3E}">
        <p14:creationId xmlns:p14="http://schemas.microsoft.com/office/powerpoint/2010/main" val="1008230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630756"/>
          </a:xfrm>
        </p:spPr>
        <p:txBody>
          <a:bodyPr>
            <a:normAutofit fontScale="90000"/>
          </a:bodyPr>
          <a:lstStyle/>
          <a:p>
            <a:pPr algn="ctr"/>
            <a:r>
              <a:rPr lang="ru-RU" b="1" dirty="0" smtClean="0">
                <a:latin typeface="Cambria" panose="02040503050406030204" pitchFamily="18" charset="0"/>
                <a:ea typeface="Cambria" panose="02040503050406030204" pitchFamily="18" charset="0"/>
              </a:rPr>
              <a:t>Русские - 7,5%  (2019 г.)</a:t>
            </a:r>
            <a:endParaRPr lang="ru-RU" b="1" dirty="0">
              <a:latin typeface="Cambria" panose="02040503050406030204" pitchFamily="18" charset="0"/>
              <a:ea typeface="Cambria" panose="02040503050406030204" pitchFamily="18" charset="0"/>
            </a:endParaRPr>
          </a:p>
        </p:txBody>
      </p:sp>
      <p:pic>
        <p:nvPicPr>
          <p:cNvPr id="4" name="Объект 3"/>
          <p:cNvPicPr>
            <a:picLocks noGrp="1" noChangeAspect="1"/>
          </p:cNvPicPr>
          <p:nvPr>
            <p:ph idx="1"/>
          </p:nvPr>
        </p:nvPicPr>
        <p:blipFill>
          <a:blip r:embed="rId2"/>
          <a:stretch>
            <a:fillRect/>
          </a:stretch>
        </p:blipFill>
        <p:spPr>
          <a:xfrm>
            <a:off x="3272714" y="1074188"/>
            <a:ext cx="5646572" cy="5040000"/>
          </a:xfrm>
          <a:prstGeom prst="rect">
            <a:avLst/>
          </a:prstGeom>
        </p:spPr>
      </p:pic>
    </p:spTree>
    <p:extLst>
      <p:ext uri="{BB962C8B-B14F-4D97-AF65-F5344CB8AC3E}">
        <p14:creationId xmlns:p14="http://schemas.microsoft.com/office/powerpoint/2010/main" val="37252390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657916"/>
          </a:xfrm>
        </p:spPr>
        <p:txBody>
          <a:bodyPr>
            <a:normAutofit fontScale="90000"/>
          </a:bodyPr>
          <a:lstStyle/>
          <a:p>
            <a:pPr algn="ctr"/>
            <a:r>
              <a:rPr lang="ru-RU" b="1" dirty="0" smtClean="0">
                <a:latin typeface="Cambria" panose="02040503050406030204" pitchFamily="18" charset="0"/>
                <a:ea typeface="Cambria" panose="02040503050406030204" pitchFamily="18" charset="0"/>
              </a:rPr>
              <a:t>Старообрядцы (староверы, раскольники)</a:t>
            </a:r>
            <a:endParaRPr lang="ru-RU" b="1" dirty="0">
              <a:latin typeface="Cambria" panose="02040503050406030204" pitchFamily="18" charset="0"/>
              <a:ea typeface="Cambria" panose="02040503050406030204" pitchFamily="18" charset="0"/>
            </a:endParaRPr>
          </a:p>
        </p:txBody>
      </p:sp>
      <p:sp>
        <p:nvSpPr>
          <p:cNvPr id="3" name="Объект 2"/>
          <p:cNvSpPr>
            <a:spLocks noGrp="1"/>
          </p:cNvSpPr>
          <p:nvPr>
            <p:ph idx="1"/>
          </p:nvPr>
        </p:nvSpPr>
        <p:spPr>
          <a:xfrm>
            <a:off x="838200" y="1620569"/>
            <a:ext cx="10515600" cy="4556393"/>
          </a:xfrm>
        </p:spPr>
        <p:txBody>
          <a:bodyPr/>
          <a:lstStyle/>
          <a:p>
            <a:r>
              <a:rPr lang="ru-RU" dirty="0" smtClean="0">
                <a:latin typeface="Cambria" panose="02040503050406030204" pitchFamily="18" charset="0"/>
                <a:ea typeface="Cambria" panose="02040503050406030204" pitchFamily="18" charset="0"/>
                <a:cs typeface="Times New Roman" panose="02020603050405020304" pitchFamily="18" charset="0"/>
              </a:rPr>
              <a:t>Середина </a:t>
            </a:r>
            <a:r>
              <a:rPr lang="en-US" dirty="0" smtClean="0">
                <a:latin typeface="Cambria" panose="02040503050406030204" pitchFamily="18" charset="0"/>
                <a:ea typeface="Cambria" panose="02040503050406030204" pitchFamily="18" charset="0"/>
                <a:cs typeface="Times New Roman" panose="02020603050405020304" pitchFamily="18" charset="0"/>
              </a:rPr>
              <a:t>XVII</a:t>
            </a:r>
            <a:r>
              <a:rPr lang="ru-RU" dirty="0" smtClean="0">
                <a:latin typeface="Cambria" panose="02040503050406030204" pitchFamily="18" charset="0"/>
                <a:ea typeface="Cambria" panose="02040503050406030204" pitchFamily="18" charset="0"/>
                <a:cs typeface="Times New Roman" panose="02020603050405020304" pitchFamily="18" charset="0"/>
              </a:rPr>
              <a:t> в. – реформа патриарха Никона – раскол в Русской православной церкви. </a:t>
            </a:r>
          </a:p>
          <a:p>
            <a:r>
              <a:rPr lang="ru-RU" dirty="0" smtClean="0">
                <a:latin typeface="Cambria" panose="02040503050406030204" pitchFamily="18" charset="0"/>
                <a:ea typeface="Cambria" panose="02040503050406030204" pitchFamily="18" charset="0"/>
                <a:cs typeface="Times New Roman" panose="02020603050405020304" pitchFamily="18" charset="0"/>
              </a:rPr>
              <a:t>Не принявшие реформу – старообрядцы (староверы, раскольники) - подверглись гонению и были вынуждены податься в бега.</a:t>
            </a:r>
          </a:p>
          <a:p>
            <a:r>
              <a:rPr lang="ru-RU" dirty="0" smtClean="0">
                <a:latin typeface="Cambria" panose="02040503050406030204" pitchFamily="18" charset="0"/>
                <a:ea typeface="Cambria" panose="02040503050406030204" pitchFamily="18" charset="0"/>
                <a:cs typeface="Times New Roman" panose="02020603050405020304" pitchFamily="18" charset="0"/>
              </a:rPr>
              <a:t>Во второй половине XVII-начале XVIII вв. в Беларусь переселилась несколько десятков тысяч русских, образовавших здесь замкнутую </a:t>
            </a:r>
            <a:r>
              <a:rPr lang="ru-RU" dirty="0" err="1" smtClean="0">
                <a:latin typeface="Cambria" panose="02040503050406030204" pitchFamily="18" charset="0"/>
                <a:ea typeface="Cambria" panose="02040503050406030204" pitchFamily="18" charset="0"/>
                <a:cs typeface="Times New Roman" panose="02020603050405020304" pitchFamily="18" charset="0"/>
              </a:rPr>
              <a:t>этноконфессиональную</a:t>
            </a:r>
            <a:r>
              <a:rPr lang="ru-RU" dirty="0" smtClean="0">
                <a:latin typeface="Cambria" panose="02040503050406030204" pitchFamily="18" charset="0"/>
                <a:ea typeface="Cambria" panose="02040503050406030204" pitchFamily="18" charset="0"/>
                <a:cs typeface="Times New Roman" panose="02020603050405020304" pitchFamily="18" charset="0"/>
              </a:rPr>
              <a:t> группу старообрядцев (раскольников)</a:t>
            </a:r>
          </a:p>
          <a:p>
            <a:endParaRPr lang="ru-RU" dirty="0"/>
          </a:p>
        </p:txBody>
      </p:sp>
    </p:spTree>
    <p:extLst>
      <p:ext uri="{BB962C8B-B14F-4D97-AF65-F5344CB8AC3E}">
        <p14:creationId xmlns:p14="http://schemas.microsoft.com/office/powerpoint/2010/main" val="24059977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046104" y="472477"/>
            <a:ext cx="7905888" cy="6300000"/>
          </a:xfrm>
          <a:prstGeom prst="rect">
            <a:avLst/>
          </a:prstGeom>
        </p:spPr>
      </p:pic>
      <p:sp>
        <p:nvSpPr>
          <p:cNvPr id="2" name="TextBox 1"/>
          <p:cNvSpPr txBox="1"/>
          <p:nvPr/>
        </p:nvSpPr>
        <p:spPr>
          <a:xfrm>
            <a:off x="4895220" y="103145"/>
            <a:ext cx="2334550" cy="369332"/>
          </a:xfrm>
          <a:prstGeom prst="rect">
            <a:avLst/>
          </a:prstGeom>
          <a:noFill/>
        </p:spPr>
        <p:txBody>
          <a:bodyPr wrap="none" rtlCol="0">
            <a:spAutoFit/>
          </a:bodyPr>
          <a:lstStyle/>
          <a:p>
            <a:r>
              <a:rPr lang="ru-RU" dirty="0" smtClean="0">
                <a:latin typeface="Cambria" panose="02040503050406030204" pitchFamily="18" charset="0"/>
                <a:ea typeface="Cambria" panose="02040503050406030204" pitchFamily="18" charset="0"/>
              </a:rPr>
              <a:t>Старообрядцы </a:t>
            </a:r>
            <a:r>
              <a:rPr lang="en-US" dirty="0" smtClean="0">
                <a:latin typeface="Cambria" panose="02040503050406030204" pitchFamily="18" charset="0"/>
                <a:ea typeface="Cambria" panose="02040503050406030204" pitchFamily="18" charset="0"/>
              </a:rPr>
              <a:t>XIX </a:t>
            </a:r>
            <a:r>
              <a:rPr lang="ru-RU" dirty="0" smtClean="0">
                <a:latin typeface="Cambria" panose="02040503050406030204" pitchFamily="18" charset="0"/>
                <a:ea typeface="Cambria" panose="02040503050406030204" pitchFamily="18" charset="0"/>
              </a:rPr>
              <a:t>в.</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967803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995612" y="1231743"/>
            <a:ext cx="6200775" cy="5010150"/>
          </a:xfrm>
          <a:prstGeom prst="rect">
            <a:avLst/>
          </a:prstGeom>
        </p:spPr>
      </p:pic>
      <p:sp>
        <p:nvSpPr>
          <p:cNvPr id="2" name="TextBox 1"/>
          <p:cNvSpPr txBox="1"/>
          <p:nvPr/>
        </p:nvSpPr>
        <p:spPr>
          <a:xfrm>
            <a:off x="4221158" y="706170"/>
            <a:ext cx="3910429" cy="369332"/>
          </a:xfrm>
          <a:prstGeom prst="rect">
            <a:avLst/>
          </a:prstGeom>
          <a:noFill/>
        </p:spPr>
        <p:txBody>
          <a:bodyPr wrap="none" rtlCol="0">
            <a:spAutoFit/>
          </a:bodyPr>
          <a:lstStyle/>
          <a:p>
            <a:r>
              <a:rPr lang="ru-RU" dirty="0" smtClean="0">
                <a:latin typeface="Cambria" panose="02040503050406030204" pitchFamily="18" charset="0"/>
                <a:ea typeface="Cambria" panose="02040503050406030204" pitchFamily="18" charset="0"/>
              </a:rPr>
              <a:t>Семья старообрядцев. Россия, </a:t>
            </a:r>
            <a:r>
              <a:rPr lang="en-US" dirty="0" smtClean="0">
                <a:latin typeface="Cambria" panose="02040503050406030204" pitchFamily="18" charset="0"/>
                <a:ea typeface="Cambria" panose="02040503050406030204" pitchFamily="18" charset="0"/>
              </a:rPr>
              <a:t>XXI</a:t>
            </a:r>
            <a:r>
              <a:rPr lang="ru-RU" dirty="0" smtClean="0">
                <a:latin typeface="Cambria" panose="02040503050406030204" pitchFamily="18" charset="0"/>
                <a:ea typeface="Cambria" panose="02040503050406030204" pitchFamily="18" charset="0"/>
              </a:rPr>
              <a:t> в.</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2453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048000" y="1143000"/>
            <a:ext cx="6096000" cy="4572000"/>
          </a:xfrm>
          <a:prstGeom prst="rect">
            <a:avLst/>
          </a:prstGeom>
        </p:spPr>
      </p:pic>
      <p:sp>
        <p:nvSpPr>
          <p:cNvPr id="3" name="TextBox 2"/>
          <p:cNvSpPr txBox="1"/>
          <p:nvPr/>
        </p:nvSpPr>
        <p:spPr>
          <a:xfrm>
            <a:off x="2706986" y="606582"/>
            <a:ext cx="6679194" cy="369332"/>
          </a:xfrm>
          <a:prstGeom prst="rect">
            <a:avLst/>
          </a:prstGeom>
          <a:noFill/>
        </p:spPr>
        <p:txBody>
          <a:bodyPr wrap="square" rtlCol="0">
            <a:spAutoFit/>
          </a:bodyPr>
          <a:lstStyle/>
          <a:p>
            <a:pPr algn="ctr"/>
            <a:r>
              <a:rPr lang="ru-RU" dirty="0" smtClean="0">
                <a:latin typeface="Cambria" panose="02040503050406030204" pitchFamily="18" charset="0"/>
                <a:ea typeface="Cambria" panose="02040503050406030204" pitchFamily="18" charset="0"/>
              </a:rPr>
              <a:t>Старообрядческий храм св. </a:t>
            </a:r>
            <a:r>
              <a:rPr lang="ru-RU" dirty="0">
                <a:latin typeface="Cambria" panose="02040503050406030204" pitchFamily="18" charset="0"/>
                <a:ea typeface="Cambria" panose="02040503050406030204" pitchFamily="18" charset="0"/>
              </a:rPr>
              <a:t>Илии </a:t>
            </a:r>
            <a:r>
              <a:rPr lang="ru-RU" dirty="0" smtClean="0">
                <a:latin typeface="Cambria" panose="02040503050406030204" pitchFamily="18" charset="0"/>
                <a:ea typeface="Cambria" panose="02040503050406030204" pitchFamily="18" charset="0"/>
              </a:rPr>
              <a:t>пророка в Гомеле (к.</a:t>
            </a:r>
            <a:r>
              <a:rPr lang="en-US" dirty="0" smtClean="0">
                <a:latin typeface="Cambria" panose="02040503050406030204" pitchFamily="18" charset="0"/>
                <a:ea typeface="Cambria" panose="02040503050406030204" pitchFamily="18" charset="0"/>
              </a:rPr>
              <a:t>XVIII</a:t>
            </a:r>
            <a:r>
              <a:rPr lang="ru-RU" dirty="0" smtClean="0">
                <a:latin typeface="Cambria" panose="02040503050406030204" pitchFamily="18" charset="0"/>
                <a:ea typeface="Cambria" panose="02040503050406030204" pitchFamily="18" charset="0"/>
              </a:rPr>
              <a:t> в.)</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102643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1133</TotalTime>
  <Words>2205</Words>
  <Application>Microsoft Office PowerPoint</Application>
  <PresentationFormat>Широкоэкранный</PresentationFormat>
  <Paragraphs>195</Paragraphs>
  <Slides>48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48</vt:i4>
      </vt:variant>
    </vt:vector>
  </HeadingPairs>
  <TitlesOfParts>
    <vt:vector size="54" baseType="lpstr">
      <vt:lpstr>Arial</vt:lpstr>
      <vt:lpstr>Calibri</vt:lpstr>
      <vt:lpstr>Calibri Light</vt:lpstr>
      <vt:lpstr>Cambria</vt:lpstr>
      <vt:lpstr>Times New Roman</vt:lpstr>
      <vt:lpstr>Тема Office</vt:lpstr>
      <vt:lpstr>Народы и религии Беларуси</vt:lpstr>
      <vt:lpstr>Презентация PowerPoint</vt:lpstr>
      <vt:lpstr>По данным переписи населения 2019 года, на территории Беларуси проживали представители более 130 народов и народностей</vt:lpstr>
      <vt:lpstr>Белорусы – 84,9%</vt:lpstr>
      <vt:lpstr>Русские - 7,5%  (2019 г.)</vt:lpstr>
      <vt:lpstr>Старообрядцы (староверы, раскольники)</vt:lpstr>
      <vt:lpstr>Презентация PowerPoint</vt:lpstr>
      <vt:lpstr>Презентация PowerPoint</vt:lpstr>
      <vt:lpstr>Презентация PowerPoint</vt:lpstr>
      <vt:lpstr>Поляки – 3,1% (2019 г.) </vt:lpstr>
      <vt:lpstr>Поляки</vt:lpstr>
      <vt:lpstr>Литовцы – 5287 чел. (2019 г.) </vt:lpstr>
      <vt:lpstr>Презентация PowerPoint</vt:lpstr>
      <vt:lpstr>Евреи</vt:lpstr>
      <vt:lpstr>Презентация PowerPoint</vt:lpstr>
      <vt:lpstr>Презентация PowerPoint</vt:lpstr>
      <vt:lpstr>Презентация PowerPoint</vt:lpstr>
      <vt:lpstr>Презентация PowerPoint</vt:lpstr>
      <vt:lpstr>Синагога в Глубоком</vt:lpstr>
      <vt:lpstr>Презентация PowerPoint</vt:lpstr>
      <vt:lpstr>Татары -  8445 чел. (2019 г.) </vt:lpstr>
      <vt:lpstr>Презентация PowerPoint</vt:lpstr>
      <vt:lpstr>Презентация PowerPoint</vt:lpstr>
      <vt:lpstr>Презентация PowerPoint</vt:lpstr>
      <vt:lpstr>Фамилии:</vt:lpstr>
      <vt:lpstr>Топонимы татарского происхождения:</vt:lpstr>
      <vt:lpstr>Презентация PowerPoint</vt:lpstr>
      <vt:lpstr>По данным переписи населения 2019 года, на территории Беларуси проживали представители более 130 народов и народностей. </vt:lpstr>
      <vt:lpstr>Конфессиональная история  Беларуси</vt:lpstr>
      <vt:lpstr>Презентация PowerPoint</vt:lpstr>
      <vt:lpstr>Религиозная ситуация в ВКЛ</vt:lpstr>
      <vt:lpstr>Презентация PowerPoint</vt:lpstr>
      <vt:lpstr>Презентация PowerPoint</vt:lpstr>
      <vt:lpstr>Реформация в ВКЛ</vt:lpstr>
      <vt:lpstr>Контрреформация</vt:lpstr>
      <vt:lpstr>Иезуитские коллегиумы</vt:lpstr>
      <vt:lpstr>Презентация PowerPoint</vt:lpstr>
      <vt:lpstr>Презентация PowerPoint</vt:lpstr>
      <vt:lpstr>Презентация PowerPoint</vt:lpstr>
      <vt:lpstr>   ХІХ век</vt:lpstr>
      <vt:lpstr>Ограничительные законы для католиков и иудеев:</vt:lpstr>
      <vt:lpstr>Презентация PowerPoint</vt:lpstr>
      <vt:lpstr>Презентация PowerPoint</vt:lpstr>
      <vt:lpstr>Презентация PowerPoint</vt:lpstr>
      <vt:lpstr>Конфессиональная политика в БССР в 1944-1991 гг.</vt:lpstr>
      <vt:lpstr>Религиозный состав населения Республики Беларусь (2022)</vt:lpstr>
      <vt:lpstr>Основные принципы конфессиональной политики Республики Беларусь </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Народы и религии Беларуси</dc:title>
  <dc:creator>Дмитрий Тарасёнок</dc:creator>
  <cp:lastModifiedBy>Андрей Тарасёнок</cp:lastModifiedBy>
  <cp:revision>55</cp:revision>
  <dcterms:created xsi:type="dcterms:W3CDTF">2022-11-16T16:05:09Z</dcterms:created>
  <dcterms:modified xsi:type="dcterms:W3CDTF">2023-02-04T10:17:28Z</dcterms:modified>
</cp:coreProperties>
</file>