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2" r:id="rId3"/>
    <p:sldId id="263" r:id="rId4"/>
    <p:sldId id="257" r:id="rId5"/>
    <p:sldId id="258" r:id="rId6"/>
    <p:sldId id="270" r:id="rId7"/>
    <p:sldId id="271" r:id="rId8"/>
    <p:sldId id="272" r:id="rId9"/>
    <p:sldId id="273" r:id="rId10"/>
    <p:sldId id="274" r:id="rId11"/>
    <p:sldId id="259" r:id="rId12"/>
    <p:sldId id="260" r:id="rId13"/>
    <p:sldId id="264" r:id="rId14"/>
    <p:sldId id="267" r:id="rId15"/>
    <p:sldId id="265" r:id="rId16"/>
    <p:sldId id="266" r:id="rId17"/>
    <p:sldId id="26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1/17/2023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1560" y="299258"/>
            <a:ext cx="9966960" cy="515970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Введение в учебную дисциплину </a:t>
            </a:r>
            <a:r>
              <a:rPr lang="ru-RU" sz="3600" b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«ИСТОРИЯ БЕЛОРУССКОЙ ГОСУДАРСТВЕННОСТИ»</a:t>
            </a:r>
            <a:endParaRPr lang="ru-RU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9848" y="5070764"/>
            <a:ext cx="7891272" cy="388204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49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26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1521" y="1568918"/>
            <a:ext cx="7248762" cy="460328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/>
              <a:t>Социально-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/>
              <a:t>экономическая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/>
              <a:t>концепция</a:t>
            </a:r>
            <a:r>
              <a:rPr lang="ru-RU" sz="2800" u="sng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/>
              <a:t>(</a:t>
            </a:r>
            <a:r>
              <a:rPr lang="ru-RU" sz="2800" dirty="0"/>
              <a:t>Платон- </a:t>
            </a:r>
            <a:r>
              <a:rPr lang="ru-RU" sz="2800" dirty="0" err="1"/>
              <a:t>Т.Мор</a:t>
            </a:r>
            <a:r>
              <a:rPr lang="ru-RU" sz="2800" dirty="0"/>
              <a:t>, </a:t>
            </a:r>
            <a:r>
              <a:rPr lang="ru-RU" sz="2800" dirty="0" err="1"/>
              <a:t>Т.Кампанелла</a:t>
            </a:r>
            <a:r>
              <a:rPr lang="ru-RU" sz="2800" dirty="0"/>
              <a:t> – </a:t>
            </a:r>
            <a:endParaRPr lang="ru-RU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err="1" smtClean="0"/>
              <a:t>К.Маркс</a:t>
            </a:r>
            <a:r>
              <a:rPr lang="ru-RU" sz="2800" dirty="0"/>
              <a:t>) </a:t>
            </a:r>
            <a:endParaRPr lang="ru-RU" sz="28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связывает </a:t>
            </a:r>
            <a:r>
              <a:rPr lang="ru-RU" sz="2800" dirty="0"/>
              <a:t>происхождение государства с разделением труда в обществе (философы правят, воины защищают государство и т.д.) и с появлением частной собственности</a:t>
            </a:r>
          </a:p>
          <a:p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41941"/>
          <a:stretch/>
        </p:blipFill>
        <p:spPr>
          <a:xfrm>
            <a:off x="5093316" y="249727"/>
            <a:ext cx="1630298" cy="2340000"/>
          </a:xfrm>
          <a:prstGeom prst="rect">
            <a:avLst/>
          </a:prstGeom>
          <a:effectLst>
            <a:innerShdw blurRad="63500" dist="50800" dir="27000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830" r="27966" b="48015"/>
          <a:stretch/>
        </p:blipFill>
        <p:spPr>
          <a:xfrm>
            <a:off x="6437548" y="1242637"/>
            <a:ext cx="2194561" cy="280720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283" y="2483849"/>
            <a:ext cx="2127688" cy="2920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272" y="3354004"/>
            <a:ext cx="2258784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0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Факторы, способствующие формированию государства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/>
              <a:t>угроза </a:t>
            </a:r>
            <a:r>
              <a:rPr lang="ru-RU" sz="3200" dirty="0"/>
              <a:t>извне (способствует консолидации общества</a:t>
            </a:r>
            <a:r>
              <a:rPr lang="ru-RU" sz="3200" dirty="0" smtClean="0"/>
              <a:t>)</a:t>
            </a:r>
            <a:endParaRPr lang="ru-RU" sz="3200" dirty="0"/>
          </a:p>
          <a:p>
            <a:r>
              <a:rPr lang="ru-RU" sz="3200" dirty="0" smtClean="0"/>
              <a:t>влияние других </a:t>
            </a:r>
            <a:r>
              <a:rPr lang="ru-RU" sz="3200" dirty="0"/>
              <a:t>государств (Рим, Византия</a:t>
            </a:r>
            <a:r>
              <a:rPr lang="ru-RU" sz="3200" dirty="0" smtClean="0"/>
              <a:t>)</a:t>
            </a:r>
            <a:endParaRPr lang="ru-RU" sz="3200" dirty="0"/>
          </a:p>
          <a:p>
            <a:r>
              <a:rPr lang="ru-RU" sz="3200" dirty="0" smtClean="0"/>
              <a:t>этнические </a:t>
            </a:r>
            <a:r>
              <a:rPr lang="ru-RU" sz="3200" dirty="0"/>
              <a:t>различия </a:t>
            </a:r>
            <a:r>
              <a:rPr lang="ru-RU" sz="3200" dirty="0" smtClean="0"/>
              <a:t>(рабом </a:t>
            </a:r>
            <a:r>
              <a:rPr lang="ru-RU" sz="3200" dirty="0"/>
              <a:t>легче сделать чужака, чем соплеменника</a:t>
            </a:r>
            <a:r>
              <a:rPr lang="ru-RU" sz="3200" dirty="0" smtClean="0"/>
              <a:t>)</a:t>
            </a:r>
            <a:endParaRPr lang="ru-RU" sz="3200" dirty="0"/>
          </a:p>
          <a:p>
            <a:r>
              <a:rPr lang="ru-RU" sz="3200" dirty="0" smtClean="0"/>
              <a:t>географический </a:t>
            </a:r>
            <a:r>
              <a:rPr lang="ru-RU" sz="3200" dirty="0"/>
              <a:t>фактор (</a:t>
            </a:r>
            <a:r>
              <a:rPr lang="ru-RU" sz="3200" dirty="0" smtClean="0"/>
              <a:t>например, </a:t>
            </a:r>
            <a:r>
              <a:rPr lang="ru-RU" sz="3200" dirty="0"/>
              <a:t>необходимость совместного строительства ирригационных систем</a:t>
            </a:r>
            <a:r>
              <a:rPr lang="ru-RU" sz="3200" dirty="0" smtClean="0"/>
              <a:t>)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46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3578"/>
            <a:ext cx="10515600" cy="781397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Характерные признаки государства: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4976"/>
            <a:ext cx="10515600" cy="482198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Террито­рия -</a:t>
            </a:r>
            <a:r>
              <a:rPr lang="ru-RU" sz="2400" dirty="0" smtClean="0"/>
              <a:t> составляет физическую, материальную основу государ­ства и включает не только землю, но и недра, водное и воз­душное пространства. Территориальная целостность госу­дарств — незыблемый принцип международного права.</a:t>
            </a:r>
          </a:p>
          <a:p>
            <a:endParaRPr lang="ru-RU" sz="2400" dirty="0" smtClean="0"/>
          </a:p>
          <a:p>
            <a:r>
              <a:rPr lang="ru-RU" sz="2400" b="1" dirty="0" smtClean="0"/>
              <a:t>Население -</a:t>
            </a:r>
            <a:r>
              <a:rPr lang="ru-RU" sz="2400" dirty="0" smtClean="0"/>
              <a:t> любой народ, осознающий себя как </a:t>
            </a:r>
            <a:r>
              <a:rPr lang="ru-RU" sz="2400" b="1" dirty="0" smtClean="0"/>
              <a:t>нацию</a:t>
            </a:r>
            <a:r>
              <a:rPr lang="ru-RU" sz="2400" dirty="0" smtClean="0"/>
              <a:t>, имеет право на полити­ческое самоопределение, образование государства. Это право признается мировым сообществом.</a:t>
            </a:r>
          </a:p>
          <a:p>
            <a:endParaRPr lang="ru-RU" sz="2400" dirty="0" smtClean="0"/>
          </a:p>
          <a:p>
            <a:r>
              <a:rPr lang="ru-RU" sz="2400" b="1" dirty="0" smtClean="0"/>
              <a:t>Сувере­нитет -</a:t>
            </a:r>
            <a:r>
              <a:rPr lang="ru-RU" sz="2400" dirty="0" smtClean="0"/>
              <a:t> государство обладает верховенством и полнотой власти на своей территории, самостоятельно осу­ществляет внутреннюю и внешнюю политику.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3304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518735"/>
          </a:xfrm>
        </p:spPr>
        <p:txBody>
          <a:bodyPr>
            <a:normAutofit/>
          </a:bodyPr>
          <a:lstStyle/>
          <a:p>
            <a:pPr algn="ctr"/>
            <a:r>
              <a:rPr lang="ru-RU" sz="3600" cap="none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Важнейшей чертой государства </a:t>
            </a:r>
            <a:r>
              <a:rPr lang="ru-RU" sz="3600" cap="none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является </a:t>
            </a:r>
            <a:r>
              <a:rPr lang="ru-RU" sz="3600" b="1" cap="none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суверенитет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244436"/>
            <a:ext cx="10058400" cy="392776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Национальный государственный суверенитет имеет два аспекта: внутренний и </a:t>
            </a:r>
            <a:r>
              <a:rPr lang="ru-RU" sz="2800" dirty="0" smtClean="0"/>
              <a:t>внешний: </a:t>
            </a:r>
            <a:endParaRPr lang="ru-RU" sz="2800" dirty="0"/>
          </a:p>
          <a:p>
            <a:pPr marL="0" indent="0">
              <a:buNone/>
            </a:pPr>
            <a:endParaRPr lang="ru-RU" sz="2800" b="1" dirty="0"/>
          </a:p>
          <a:p>
            <a:r>
              <a:rPr lang="ru-RU" sz="2800" b="1" dirty="0"/>
              <a:t>Внутренний</a:t>
            </a:r>
            <a:r>
              <a:rPr lang="ru-RU" sz="2800" dirty="0"/>
              <a:t> означает полную свободу государства при определении своей внутренней и внешней </a:t>
            </a:r>
            <a:r>
              <a:rPr lang="ru-RU" sz="2800" dirty="0" smtClean="0"/>
              <a:t>политики  </a:t>
            </a:r>
            <a:endParaRPr lang="ru-RU" sz="2800" dirty="0"/>
          </a:p>
          <a:p>
            <a:r>
              <a:rPr lang="ru-RU" sz="2800" b="1" dirty="0"/>
              <a:t>Внешний</a:t>
            </a:r>
            <a:r>
              <a:rPr lang="ru-RU" sz="2800" dirty="0"/>
              <a:t> – невмешательство государств во внутренние дела друг друга, их равноправие и независимость во </a:t>
            </a:r>
            <a:r>
              <a:rPr lang="ru-RU" sz="2800" dirty="0" smtClean="0"/>
              <a:t>взаимоотношениях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914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53783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Государство и нация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377439"/>
            <a:ext cx="10058400" cy="37947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Политическая нация</a:t>
            </a:r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/>
              <a:t>Национальное </a:t>
            </a:r>
            <a:r>
              <a:rPr lang="ru-RU" sz="3600" dirty="0"/>
              <a:t>государство</a:t>
            </a:r>
          </a:p>
          <a:p>
            <a:pPr algn="ctr"/>
            <a:endParaRPr lang="ru-RU" sz="36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629379" y="3256400"/>
            <a:ext cx="939338" cy="939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75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7890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политическая нация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421476"/>
            <a:ext cx="10058400" cy="47507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Этническая нация</a:t>
            </a:r>
            <a:r>
              <a:rPr lang="ru-RU" sz="2400" dirty="0"/>
              <a:t> — общность людей, исторически сложившаяся в ходе формирования общности их территории, экономических связей, языка, некоторых особенностей культуры и </a:t>
            </a:r>
            <a:r>
              <a:rPr lang="ru-RU" sz="2400" dirty="0" smtClean="0"/>
              <a:t>характера</a:t>
            </a:r>
          </a:p>
          <a:p>
            <a:r>
              <a:rPr lang="ru-RU" sz="2400" dirty="0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a typeface="+mj-ea"/>
                <a:cs typeface="+mj-cs"/>
              </a:rPr>
              <a:t>Политическая нация - </a:t>
            </a:r>
            <a:r>
              <a:rPr lang="ru-RU" sz="2400" dirty="0"/>
              <a:t>исторически сложившаяся политическая общность граждан определенного </a:t>
            </a:r>
            <a:r>
              <a:rPr lang="ru-RU" sz="2400" dirty="0" smtClean="0"/>
              <a:t>государства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_______________________________________</a:t>
            </a:r>
          </a:p>
          <a:p>
            <a:pPr marL="0" indent="0">
              <a:buNone/>
            </a:pPr>
            <a:r>
              <a:rPr lang="ru-RU" sz="2400" dirty="0"/>
              <a:t>В международном праве термин «нация» является синонимом «политической нации» </a:t>
            </a:r>
            <a:r>
              <a:rPr lang="ru-RU" sz="2400" dirty="0" smtClean="0"/>
              <a:t>и «национального государства». </a:t>
            </a:r>
            <a:r>
              <a:rPr lang="ru-RU" sz="2400" dirty="0"/>
              <a:t>Один из примеров </a:t>
            </a:r>
            <a:r>
              <a:rPr lang="ru-RU" sz="2400" dirty="0" smtClean="0"/>
              <a:t>тому - </a:t>
            </a:r>
            <a:r>
              <a:rPr lang="ru-RU" sz="2400" dirty="0"/>
              <a:t>Организация Объединенных Наций, членами которой являются 193 национальных государства.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026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2219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180407"/>
            <a:ext cx="10058400" cy="4991793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НАЦИЯ </a:t>
            </a:r>
            <a:r>
              <a:rPr lang="ru-RU" dirty="0" smtClean="0"/>
              <a:t>(</a:t>
            </a:r>
            <a:r>
              <a:rPr lang="ru-RU" dirty="0"/>
              <a:t>от лат. </a:t>
            </a:r>
            <a:r>
              <a:rPr lang="ru-RU" dirty="0" err="1"/>
              <a:t>natio</a:t>
            </a:r>
            <a:r>
              <a:rPr lang="ru-RU" dirty="0"/>
              <a:t> – народ, племя</a:t>
            </a:r>
            <a:r>
              <a:rPr lang="ru-RU" dirty="0" smtClean="0"/>
              <a:t>) - народ</a:t>
            </a:r>
            <a:r>
              <a:rPr lang="ru-RU" dirty="0"/>
              <a:t>, который создал себе зависящее от него правительство и имеет в своем распоряжении территорию, границы которой более или менее уважаются др. нациями (народ, организованный в государство). Нацию могут образовать несколько народов или части различных народов, напр. Великобритания, </a:t>
            </a:r>
            <a:r>
              <a:rPr lang="ru-RU" dirty="0" smtClean="0"/>
              <a:t>Швейцария (Философский </a:t>
            </a:r>
            <a:r>
              <a:rPr lang="ru-RU" dirty="0"/>
              <a:t>энциклопедический словарь</a:t>
            </a:r>
            <a:r>
              <a:rPr lang="ru-RU" dirty="0" smtClean="0"/>
              <a:t>.)</a:t>
            </a:r>
          </a:p>
          <a:p>
            <a:endParaRPr lang="ru-RU" dirty="0"/>
          </a:p>
          <a:p>
            <a:r>
              <a:rPr lang="ru-RU" b="1" dirty="0" smtClean="0"/>
              <a:t>ПОЛИТИЧЕСКАЯ НАЦИЯ</a:t>
            </a:r>
            <a:r>
              <a:rPr lang="ru-RU" dirty="0"/>
              <a:t> - это совокупность граждан страны, независимо от их социального статуса, языка, вероисповедания, происхождения и других социально-групповых </a:t>
            </a:r>
            <a:r>
              <a:rPr lang="ru-RU" dirty="0" smtClean="0"/>
              <a:t>различий, которые </a:t>
            </a:r>
            <a:r>
              <a:rPr lang="ru-RU" dirty="0"/>
              <a:t>имеют равные права и на основе демократических институтов политической власти и форм политического участия, законодательно установленных норм и процедур осуществляют государственное самоуправление, имеют политический и юридический суверенитет, объединенные чувствами солидарности и идеологией </a:t>
            </a:r>
            <a:r>
              <a:rPr lang="ru-RU" dirty="0" smtClean="0"/>
              <a:t>патриотизма (Политологический словарь)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050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11659"/>
          </a:xfrm>
        </p:spPr>
        <p:txBody>
          <a:bodyPr>
            <a:normAutofit/>
          </a:bodyPr>
          <a:lstStyle/>
          <a:p>
            <a:r>
              <a:rPr lang="ru-RU" sz="2800" dirty="0"/>
              <a:t>Этапы становления и развития белорусской </a:t>
            </a:r>
            <a:r>
              <a:rPr lang="ru-RU" sz="2800" dirty="0" smtClean="0"/>
              <a:t>государственности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662545"/>
            <a:ext cx="10058400" cy="4509655"/>
          </a:xfrm>
        </p:spPr>
        <p:txBody>
          <a:bodyPr>
            <a:normAutofit/>
          </a:bodyPr>
          <a:lstStyle/>
          <a:p>
            <a:r>
              <a:rPr lang="ru-RU" sz="2800" dirty="0"/>
              <a:t>Раннефеодальные государственные образования на белорусских </a:t>
            </a:r>
            <a:r>
              <a:rPr lang="ru-RU" sz="2800" dirty="0" smtClean="0"/>
              <a:t>землях</a:t>
            </a:r>
          </a:p>
          <a:p>
            <a:r>
              <a:rPr lang="ru-RU" sz="2800" dirty="0"/>
              <a:t>Великое княжество Литовское – </a:t>
            </a:r>
            <a:r>
              <a:rPr lang="ru-RU" sz="2800" dirty="0" err="1"/>
              <a:t>полиэтничное</a:t>
            </a:r>
            <a:r>
              <a:rPr lang="ru-RU" sz="2800" dirty="0"/>
              <a:t> феодальное государство Восточной Европы </a:t>
            </a:r>
            <a:endParaRPr lang="ru-RU" sz="2800" dirty="0" smtClean="0"/>
          </a:p>
          <a:p>
            <a:r>
              <a:rPr lang="ru-RU" sz="2800" dirty="0" smtClean="0"/>
              <a:t>Беларусь </a:t>
            </a:r>
            <a:r>
              <a:rPr lang="ru-RU" sz="2800" dirty="0"/>
              <a:t>в составе Российской империи </a:t>
            </a:r>
            <a:endParaRPr lang="ru-RU" sz="2800" dirty="0" smtClean="0"/>
          </a:p>
          <a:p>
            <a:r>
              <a:rPr lang="ru-RU" sz="2800" dirty="0"/>
              <a:t>Национально-государственное строительство в 1917–1941 гг. </a:t>
            </a:r>
            <a:endParaRPr lang="ru-RU" sz="2800" dirty="0" smtClean="0"/>
          </a:p>
          <a:p>
            <a:r>
              <a:rPr lang="ru-RU" sz="2800" dirty="0" smtClean="0"/>
              <a:t>Восстановление </a:t>
            </a:r>
            <a:r>
              <a:rPr lang="ru-RU" sz="2800" dirty="0"/>
              <a:t>и послевоенная модернизация БССР </a:t>
            </a:r>
            <a:endParaRPr lang="ru-RU" sz="2800" dirty="0" smtClean="0"/>
          </a:p>
          <a:p>
            <a:r>
              <a:rPr lang="ru-RU" sz="2800" dirty="0" smtClean="0"/>
              <a:t>Независимая Республика </a:t>
            </a:r>
            <a:r>
              <a:rPr lang="ru-RU" sz="2800" dirty="0"/>
              <a:t>Беларусь </a:t>
            </a:r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00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2527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cs typeface="Times New Roman" panose="02020603050405020304" pitchFamily="18" charset="0"/>
              </a:rPr>
              <a:t>Тематический план дисциплины </a:t>
            </a:r>
            <a:br>
              <a:rPr lang="ru-RU" sz="2800" dirty="0" smtClean="0">
                <a:cs typeface="Times New Roman" panose="02020603050405020304" pitchFamily="18" charset="0"/>
              </a:rPr>
            </a:br>
            <a:r>
              <a:rPr lang="ru-RU" sz="2800" dirty="0" smtClean="0"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ИСТОРИЯ </a:t>
            </a:r>
            <a:r>
              <a:rPr lang="ru-RU" sz="28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БЕЛОРУССКОЙ </a:t>
            </a:r>
            <a:r>
              <a:rPr lang="ru-RU" sz="2800" b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ГОСУДАРСТВЕННОСТИ»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547987"/>
              </p:ext>
            </p:extLst>
          </p:nvPr>
        </p:nvGraphicFramePr>
        <p:xfrm>
          <a:off x="1069975" y="1903413"/>
          <a:ext cx="10058400" cy="4225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513072588"/>
                    </a:ext>
                  </a:extLst>
                </a:gridCol>
              </a:tblGrid>
              <a:tr h="44059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effectLst/>
                        </a:rPr>
                        <a:t>I </a:t>
                      </a:r>
                      <a:r>
                        <a:rPr lang="ru-RU" sz="2000" b="1" dirty="0" smtClean="0">
                          <a:effectLst/>
                        </a:rPr>
                        <a:t>Раздел. Основные этапы развития белорусской государственности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236439"/>
                  </a:ext>
                </a:extLst>
              </a:tr>
              <a:tr h="4405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1. Введение в учебную дисциплину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844895"/>
                  </a:ext>
                </a:extLst>
              </a:tr>
              <a:tr h="440597">
                <a:tc>
                  <a:txBody>
                    <a:bodyPr/>
                    <a:lstStyle/>
                    <a:p>
                      <a:pPr lvl="0"/>
                      <a:r>
                        <a:rPr lang="ru-RU" sz="2000" kern="1200" dirty="0" smtClean="0">
                          <a:effectLst/>
                        </a:rPr>
                        <a:t>2. Первые государственные образования на территории Беларуси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237729"/>
                  </a:ext>
                </a:extLst>
              </a:tr>
              <a:tr h="4405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3. Великое княжество Литовское – </a:t>
                      </a:r>
                      <a:r>
                        <a:rPr lang="ru-RU" sz="2000" kern="1200" dirty="0" err="1" smtClean="0">
                          <a:effectLst/>
                        </a:rPr>
                        <a:t>полиэтничное</a:t>
                      </a:r>
                      <a:r>
                        <a:rPr lang="ru-RU" sz="2000" kern="1200" dirty="0" smtClean="0">
                          <a:effectLst/>
                        </a:rPr>
                        <a:t> феодальное государство Восточной Европы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92648"/>
                  </a:ext>
                </a:extLst>
              </a:tr>
              <a:tr h="4405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4. Беларусь в составе Российской империи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795193"/>
                  </a:ext>
                </a:extLst>
              </a:tr>
              <a:tr h="4405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5. Национально-государственное строительство в 1917–1941 гг.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51934"/>
                  </a:ext>
                </a:extLst>
              </a:tr>
              <a:tr h="4405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6. Великая Отечественная война – ключевое событие новейшей истории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181070"/>
                  </a:ext>
                </a:extLst>
              </a:tr>
              <a:tr h="4405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7. Восстановление и послевоенная модернизация БССР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383994"/>
                  </a:ext>
                </a:extLst>
              </a:tr>
              <a:tr h="4405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effectLst/>
                        </a:rPr>
                        <a:t>8. Этапы развития независимой Республики Беларусь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546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22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862661"/>
              </p:ext>
            </p:extLst>
          </p:nvPr>
        </p:nvGraphicFramePr>
        <p:xfrm>
          <a:off x="1205345" y="719666"/>
          <a:ext cx="9401695" cy="484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01695">
                  <a:extLst>
                    <a:ext uri="{9D8B030D-6E8A-4147-A177-3AD203B41FA5}">
                      <a16:colId xmlns:a16="http://schemas.microsoft.com/office/drawing/2014/main" val="3435017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Раздел </a:t>
                      </a:r>
                      <a:r>
                        <a:rPr lang="en-US" sz="2000" b="1" dirty="0" smtClean="0"/>
                        <a:t>II</a:t>
                      </a:r>
                      <a:r>
                        <a:rPr lang="ru-RU" sz="2000" b="1" dirty="0" smtClean="0"/>
                        <a:t>.</a:t>
                      </a:r>
                      <a:r>
                        <a:rPr lang="ru-RU" sz="2000" b="1" baseline="0" dirty="0" smtClean="0"/>
                        <a:t> Основы государственного устройства Республики Беларусь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876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9.   </a:t>
                      </a:r>
                      <a:r>
                        <a:rPr lang="ru-RU" sz="1800" kern="1200" dirty="0" smtClean="0">
                          <a:effectLst/>
                        </a:rPr>
                        <a:t>Конституция как основной закон государства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56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10. </a:t>
                      </a:r>
                      <a:r>
                        <a:rPr lang="ru-RU" sz="1800" kern="1200" dirty="0" smtClean="0">
                          <a:effectLst/>
                        </a:rPr>
                        <a:t>Президент Республики Беларусь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92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11. Правительство как высший орган исполнительной власти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14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12. </a:t>
                      </a:r>
                      <a:r>
                        <a:rPr lang="ru-RU" sz="1800" kern="1200" dirty="0" smtClean="0">
                          <a:effectLst/>
                        </a:rPr>
                        <a:t>Законодательная и судебная ветви власти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2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13. </a:t>
                      </a:r>
                      <a:r>
                        <a:rPr lang="ru-RU" sz="1800" kern="1200" dirty="0" smtClean="0">
                          <a:effectLst/>
                        </a:rPr>
                        <a:t>Регионы Беларуси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412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14. </a:t>
                      </a:r>
                      <a:r>
                        <a:rPr lang="ru-RU" sz="1800" kern="1200" dirty="0" smtClean="0">
                          <a:effectLst/>
                        </a:rPr>
                        <a:t>Политические партии и общественные объединения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829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Раздел </a:t>
                      </a:r>
                      <a:r>
                        <a:rPr lang="en-US" b="1" dirty="0" smtClean="0"/>
                        <a:t>III</a:t>
                      </a:r>
                      <a:r>
                        <a:rPr lang="ru-RU" b="1" dirty="0" smtClean="0"/>
                        <a:t>. </a:t>
                      </a:r>
                      <a:r>
                        <a:rPr lang="ru-RU" sz="1800" b="1" kern="1200" dirty="0" smtClean="0">
                          <a:effectLst/>
                        </a:rPr>
                        <a:t>Беларусь на стыке культур и цивилизаций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11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15. </a:t>
                      </a:r>
                      <a:r>
                        <a:rPr lang="ru-RU" sz="1800" kern="1200" dirty="0" smtClean="0">
                          <a:effectLst/>
                        </a:rPr>
                        <a:t>Этногенез белорусов и происхождение названия «Беларусь»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53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16. </a:t>
                      </a:r>
                      <a:r>
                        <a:rPr lang="ru-RU" sz="1800" kern="1200" dirty="0" smtClean="0">
                          <a:effectLst/>
                        </a:rPr>
                        <a:t>Народы и религии Беларуси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391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17. </a:t>
                      </a:r>
                      <a:r>
                        <a:rPr lang="ru-RU" sz="1800" kern="1200" dirty="0" smtClean="0">
                          <a:effectLst/>
                        </a:rPr>
                        <a:t>Государственные символы Беларуси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289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18. </a:t>
                      </a:r>
                      <a:r>
                        <a:rPr lang="ru-RU" sz="1800" kern="1200" dirty="0" smtClean="0">
                          <a:effectLst/>
                        </a:rPr>
                        <a:t>Социально-экономическая модель современной Беларуси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87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19. </a:t>
                      </a:r>
                      <a:r>
                        <a:rPr lang="ru-RU" sz="1800" kern="1200" dirty="0" smtClean="0">
                          <a:effectLst/>
                        </a:rPr>
                        <a:t>Беларусь в геополитическом пространстве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344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70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</a:rPr>
              <a:t>Государство как основной политический институт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483318"/>
            <a:ext cx="10058400" cy="368888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Государство </a:t>
            </a:r>
            <a:r>
              <a:rPr lang="ru-RU" sz="3600" dirty="0" smtClean="0"/>
              <a:t>— это особая форма организации общества, необходимая для существования и развития страны. Это важнейший политический орган власти</a:t>
            </a:r>
            <a:r>
              <a:rPr lang="ru-RU" sz="3600" dirty="0"/>
              <a:t>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2060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концепции, объясняющие причины возникновения и роль государства в жизни обществ</a:t>
            </a:r>
            <a:r>
              <a:rPr lang="ru-RU" sz="2800" dirty="0"/>
              <a:t>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2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325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9848" y="1617045"/>
            <a:ext cx="4754880" cy="4555155"/>
          </a:xfrm>
        </p:spPr>
        <p:txBody>
          <a:bodyPr/>
          <a:lstStyle/>
          <a:p>
            <a:pPr lvl="0">
              <a:buClr>
                <a:srgbClr val="D34817">
                  <a:lumMod val="75000"/>
                </a:srgbClr>
              </a:buClr>
            </a:pPr>
            <a:r>
              <a:rPr lang="ru-RU" sz="2800" dirty="0">
                <a:solidFill>
                  <a:prstClr val="black"/>
                </a:solidFill>
              </a:rPr>
              <a:t>Концепция </a:t>
            </a:r>
            <a:r>
              <a:rPr lang="ru-RU" sz="2800" b="1" dirty="0">
                <a:solidFill>
                  <a:prstClr val="black"/>
                </a:solidFill>
              </a:rPr>
              <a:t>естественного происхождения государства </a:t>
            </a:r>
            <a:r>
              <a:rPr lang="ru-RU" sz="2800" dirty="0">
                <a:solidFill>
                  <a:prstClr val="black"/>
                </a:solidFill>
              </a:rPr>
              <a:t>(Платон, Аристотель (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V-IV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вв.до</a:t>
            </a:r>
            <a:r>
              <a:rPr lang="ru-RU" sz="2800" dirty="0">
                <a:solidFill>
                  <a:prstClr val="black"/>
                </a:solidFill>
              </a:rPr>
              <a:t> н.э.)) - государство – высшая форма человеческого общения, нацеленная на всеобщее благо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1617045"/>
            <a:ext cx="4754562" cy="34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77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28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69848" y="1588168"/>
            <a:ext cx="4754880" cy="4584032"/>
          </a:xfrm>
        </p:spPr>
        <p:txBody>
          <a:bodyPr/>
          <a:lstStyle/>
          <a:p>
            <a:pPr lvl="0">
              <a:buClr>
                <a:srgbClr val="D34817">
                  <a:lumMod val="75000"/>
                </a:srgbClr>
              </a:buClr>
            </a:pPr>
            <a:r>
              <a:rPr lang="ru-RU" sz="3200" b="1" dirty="0">
                <a:solidFill>
                  <a:prstClr val="black"/>
                </a:solidFill>
              </a:rPr>
              <a:t>Церковная концепция</a:t>
            </a:r>
            <a:r>
              <a:rPr lang="ru-RU" sz="3200" dirty="0">
                <a:solidFill>
                  <a:prstClr val="black"/>
                </a:solidFill>
              </a:rPr>
              <a:t> (Фома Аквинский (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XIII</a:t>
            </a:r>
            <a:r>
              <a:rPr lang="ru-RU" sz="3200" dirty="0">
                <a:solidFill>
                  <a:prstClr val="black"/>
                </a:solidFill>
              </a:rPr>
              <a:t> в.))- «нет власти не от Бога»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4424" y="750888"/>
            <a:ext cx="4134289" cy="54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4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250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9848" y="1289784"/>
            <a:ext cx="4754880" cy="4882415"/>
          </a:xfrm>
        </p:spPr>
        <p:txBody>
          <a:bodyPr/>
          <a:lstStyle/>
          <a:p>
            <a:pPr lvl="0">
              <a:buClr>
                <a:srgbClr val="D34817">
                  <a:lumMod val="75000"/>
                </a:srgbClr>
              </a:buClr>
            </a:pPr>
            <a:r>
              <a:rPr lang="ru-RU" sz="2800" b="1" dirty="0">
                <a:solidFill>
                  <a:prstClr val="black"/>
                </a:solidFill>
              </a:rPr>
              <a:t>Концепция светского государства </a:t>
            </a:r>
            <a:r>
              <a:rPr lang="ru-RU" sz="2800" dirty="0">
                <a:solidFill>
                  <a:prstClr val="black"/>
                </a:solidFill>
              </a:rPr>
              <a:t>(</a:t>
            </a:r>
            <a:r>
              <a:rPr lang="ru-RU" sz="2800" dirty="0" err="1">
                <a:solidFill>
                  <a:prstClr val="black"/>
                </a:solidFill>
              </a:rPr>
              <a:t>Никколо</a:t>
            </a:r>
            <a:r>
              <a:rPr lang="ru-RU" sz="2800" dirty="0">
                <a:solidFill>
                  <a:prstClr val="black"/>
                </a:solidFill>
              </a:rPr>
              <a:t> Макиавелли (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XVI</a:t>
            </a:r>
            <a:r>
              <a:rPr lang="ru-RU" sz="2800" dirty="0">
                <a:solidFill>
                  <a:prstClr val="black"/>
                </a:solidFill>
              </a:rPr>
              <a:t> в.))- в основе государства лежат не всеобщее благо, а выгода и сила, отношения между властителем и подданными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65629" y="1000392"/>
            <a:ext cx="3862619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1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43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9848" y="1289785"/>
            <a:ext cx="4754880" cy="4882415"/>
          </a:xfrm>
        </p:spPr>
        <p:txBody>
          <a:bodyPr>
            <a:normAutofit/>
          </a:bodyPr>
          <a:lstStyle/>
          <a:p>
            <a:pPr lvl="0">
              <a:buClr>
                <a:srgbClr val="D34817">
                  <a:lumMod val="75000"/>
                </a:srgbClr>
              </a:buClr>
            </a:pPr>
            <a:r>
              <a:rPr lang="ru-RU" sz="2800" b="1" dirty="0">
                <a:solidFill>
                  <a:prstClr val="black"/>
                </a:solidFill>
              </a:rPr>
              <a:t>Теория завоевания</a:t>
            </a:r>
            <a:r>
              <a:rPr lang="ru-RU" sz="2800" dirty="0">
                <a:solidFill>
                  <a:prstClr val="black"/>
                </a:solidFill>
              </a:rPr>
              <a:t>  (Людвиг </a:t>
            </a:r>
            <a:r>
              <a:rPr lang="ru-RU" sz="2800" dirty="0" err="1">
                <a:solidFill>
                  <a:prstClr val="black"/>
                </a:solidFill>
              </a:rPr>
              <a:t>Гумплович</a:t>
            </a:r>
            <a:r>
              <a:rPr lang="ru-RU" sz="2800" dirty="0">
                <a:solidFill>
                  <a:prstClr val="black"/>
                </a:solidFill>
              </a:rPr>
              <a:t> (ХIХ в.)) - возникновение государства связано с завоеванием одних групп другими, государственная структура - форма господства победителей над побежденными</a:t>
            </a:r>
          </a:p>
          <a:p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88" y="981342"/>
            <a:ext cx="4754562" cy="51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85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719</TotalTime>
  <Words>617</Words>
  <Application>Microsoft Office PowerPoint</Application>
  <PresentationFormat>Широкоэкранный</PresentationFormat>
  <Paragraphs>75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Cambria</vt:lpstr>
      <vt:lpstr>Cambria Math</vt:lpstr>
      <vt:lpstr>Rockwell</vt:lpstr>
      <vt:lpstr>Rockwell Condensed</vt:lpstr>
      <vt:lpstr>Times New Roman</vt:lpstr>
      <vt:lpstr>Wingdings</vt:lpstr>
      <vt:lpstr>Дерево</vt:lpstr>
      <vt:lpstr>Введение в учебную дисциплину  «ИСТОРИЯ БЕЛОРУССКОЙ ГОСУДАРСТВЕННОСТИ»</vt:lpstr>
      <vt:lpstr>Тематический план дисциплины  «ИСТОРИЯ БЕЛОРУССКОЙ ГОСУДАРСТВЕННОСТИ»</vt:lpstr>
      <vt:lpstr>Презентация PowerPoint</vt:lpstr>
      <vt:lpstr>Государство как основной политический институт</vt:lpstr>
      <vt:lpstr>концепции, объясняющие причины возникновения и роль государства в жизни общества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способствующие формированию государства</vt:lpstr>
      <vt:lpstr>Характерные признаки государства:  </vt:lpstr>
      <vt:lpstr>Важнейшей чертой государства является суверенитет</vt:lpstr>
      <vt:lpstr>Государство и нация</vt:lpstr>
      <vt:lpstr>политическая нация</vt:lpstr>
      <vt:lpstr>Презентация PowerPoint</vt:lpstr>
      <vt:lpstr>Этапы становления и развития белорусской государственности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Тарасёнок</dc:creator>
  <cp:lastModifiedBy>Дмитрий Тарасёнок</cp:lastModifiedBy>
  <cp:revision>18</cp:revision>
  <dcterms:created xsi:type="dcterms:W3CDTF">2022-09-11T15:20:35Z</dcterms:created>
  <dcterms:modified xsi:type="dcterms:W3CDTF">2023-01-17T16:18:03Z</dcterms:modified>
</cp:coreProperties>
</file>